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20.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26"/>
  </p:notesMasterIdLst>
  <p:sldIdLst>
    <p:sldId id="8128" r:id="rId2"/>
    <p:sldId id="8199" r:id="rId3"/>
    <p:sldId id="341" r:id="rId4"/>
    <p:sldId id="257" r:id="rId5"/>
    <p:sldId id="8202" r:id="rId6"/>
    <p:sldId id="8185" r:id="rId7"/>
    <p:sldId id="8203" r:id="rId8"/>
    <p:sldId id="8186" r:id="rId9"/>
    <p:sldId id="8184" r:id="rId10"/>
    <p:sldId id="8213" r:id="rId11"/>
    <p:sldId id="8205" r:id="rId12"/>
    <p:sldId id="8208" r:id="rId13"/>
    <p:sldId id="8207" r:id="rId14"/>
    <p:sldId id="8214" r:id="rId15"/>
    <p:sldId id="8187" r:id="rId16"/>
    <p:sldId id="8209" r:id="rId17"/>
    <p:sldId id="8210" r:id="rId18"/>
    <p:sldId id="258" r:id="rId19"/>
    <p:sldId id="8211" r:id="rId20"/>
    <p:sldId id="259" r:id="rId21"/>
    <p:sldId id="8188" r:id="rId22"/>
    <p:sldId id="8189" r:id="rId23"/>
    <p:sldId id="8190" r:id="rId24"/>
    <p:sldId id="8191" r:id="rId25"/>
    <p:sldId id="8179" r:id="rId26"/>
    <p:sldId id="261" r:id="rId27"/>
    <p:sldId id="260" r:id="rId28"/>
    <p:sldId id="8193" r:id="rId29"/>
    <p:sldId id="8192" r:id="rId30"/>
    <p:sldId id="8194" r:id="rId31"/>
    <p:sldId id="8195" r:id="rId32"/>
    <p:sldId id="8212" r:id="rId33"/>
    <p:sldId id="8198" r:id="rId34"/>
    <p:sldId id="8197" r:id="rId35"/>
    <p:sldId id="8180" r:id="rId36"/>
    <p:sldId id="8181" r:id="rId37"/>
    <p:sldId id="8182" r:id="rId38"/>
    <p:sldId id="8200" r:id="rId39"/>
    <p:sldId id="8201" r:id="rId40"/>
    <p:sldId id="8183" r:id="rId41"/>
    <p:sldId id="8258" r:id="rId42"/>
    <p:sldId id="8259" r:id="rId43"/>
    <p:sldId id="8260" r:id="rId44"/>
    <p:sldId id="8261" r:id="rId45"/>
    <p:sldId id="8228" r:id="rId46"/>
    <p:sldId id="8229" r:id="rId47"/>
    <p:sldId id="8230" r:id="rId48"/>
    <p:sldId id="8246" r:id="rId49"/>
    <p:sldId id="8262" r:id="rId50"/>
    <p:sldId id="8248" r:id="rId51"/>
    <p:sldId id="8250" r:id="rId52"/>
    <p:sldId id="8254" r:id="rId53"/>
    <p:sldId id="8253" r:id="rId54"/>
    <p:sldId id="8255" r:id="rId55"/>
    <p:sldId id="8233" r:id="rId56"/>
    <p:sldId id="8234" r:id="rId57"/>
    <p:sldId id="8235" r:id="rId58"/>
    <p:sldId id="8237" r:id="rId59"/>
    <p:sldId id="8256" r:id="rId60"/>
    <p:sldId id="8257" r:id="rId61"/>
    <p:sldId id="8240" r:id="rId62"/>
    <p:sldId id="8263" r:id="rId63"/>
    <p:sldId id="8264" r:id="rId64"/>
    <p:sldId id="8265" r:id="rId65"/>
    <p:sldId id="8266" r:id="rId66"/>
    <p:sldId id="8267" r:id="rId67"/>
    <p:sldId id="8241" r:id="rId68"/>
    <p:sldId id="8268" r:id="rId69"/>
    <p:sldId id="8269" r:id="rId70"/>
    <p:sldId id="8242" r:id="rId71"/>
    <p:sldId id="8270" r:id="rId72"/>
    <p:sldId id="8204" r:id="rId73"/>
    <p:sldId id="8271" r:id="rId74"/>
    <p:sldId id="8206" r:id="rId75"/>
    <p:sldId id="8272" r:id="rId76"/>
    <p:sldId id="8273" r:id="rId77"/>
    <p:sldId id="8218" r:id="rId78"/>
    <p:sldId id="8274" r:id="rId79"/>
    <p:sldId id="8275" r:id="rId80"/>
    <p:sldId id="8276" r:id="rId81"/>
    <p:sldId id="8277" r:id="rId82"/>
    <p:sldId id="8278" r:id="rId83"/>
    <p:sldId id="8279" r:id="rId84"/>
    <p:sldId id="8196" r:id="rId85"/>
    <p:sldId id="8280" r:id="rId86"/>
    <p:sldId id="8281" r:id="rId87"/>
    <p:sldId id="8282" r:id="rId88"/>
    <p:sldId id="8283" r:id="rId89"/>
    <p:sldId id="8284" r:id="rId90"/>
    <p:sldId id="8285" r:id="rId91"/>
    <p:sldId id="8215" r:id="rId92"/>
    <p:sldId id="8286" r:id="rId93"/>
    <p:sldId id="8287" r:id="rId94"/>
    <p:sldId id="8288" r:id="rId95"/>
    <p:sldId id="8289" r:id="rId96"/>
    <p:sldId id="8290" r:id="rId97"/>
    <p:sldId id="8291" r:id="rId98"/>
    <p:sldId id="8292" r:id="rId99"/>
    <p:sldId id="8293" r:id="rId100"/>
    <p:sldId id="8294" r:id="rId101"/>
    <p:sldId id="8295" r:id="rId102"/>
    <p:sldId id="8296" r:id="rId103"/>
    <p:sldId id="8297" r:id="rId104"/>
    <p:sldId id="8298" r:id="rId105"/>
    <p:sldId id="8299" r:id="rId106"/>
    <p:sldId id="8300" r:id="rId107"/>
    <p:sldId id="8301" r:id="rId108"/>
    <p:sldId id="8302" r:id="rId109"/>
    <p:sldId id="8303" r:id="rId110"/>
    <p:sldId id="8304" r:id="rId111"/>
    <p:sldId id="8305" r:id="rId112"/>
    <p:sldId id="8306" r:id="rId113"/>
    <p:sldId id="8307" r:id="rId114"/>
    <p:sldId id="8308" r:id="rId115"/>
    <p:sldId id="8309" r:id="rId116"/>
    <p:sldId id="8310" r:id="rId117"/>
    <p:sldId id="8311" r:id="rId118"/>
    <p:sldId id="8312" r:id="rId119"/>
    <p:sldId id="8313" r:id="rId120"/>
    <p:sldId id="8314" r:id="rId121"/>
    <p:sldId id="8315" r:id="rId122"/>
    <p:sldId id="8316" r:id="rId123"/>
    <p:sldId id="8216" r:id="rId124"/>
    <p:sldId id="7150" r:id="rId1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思敏 陶" initials="思陶" lastIdx="1" clrIdx="0">
    <p:extLst>
      <p:ext uri="{19B8F6BF-5375-455C-9EA6-DF929625EA0E}">
        <p15:presenceInfo xmlns:p15="http://schemas.microsoft.com/office/powerpoint/2012/main" userId="b8939a7364521a0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6"/>
  </p:normalViewPr>
  <p:slideViewPr>
    <p:cSldViewPr snapToGrid="0" snapToObjects="1">
      <p:cViewPr varScale="1">
        <p:scale>
          <a:sx n="165" d="100"/>
          <a:sy n="165" d="100"/>
        </p:scale>
        <p:origin x="1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c\Desktop\&#21019;&#33455;&#22823;&#36187;\&#21019;&#33455;&#22823;&#36187;&#22270;&#34920;&#25968;&#25454;_update_memo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Desktop\&#21019;&#33455;&#22823;&#36187;\&#21019;&#33455;&#22823;&#36187;&#22270;&#34920;&#25968;&#25454;_update_memor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2000" b="0" i="0" u="none" strike="noStrike" kern="1200" spc="0" baseline="0">
                <a:solidFill>
                  <a:sysClr val="windowText" lastClr="000000">
                    <a:lumMod val="65000"/>
                    <a:lumOff val="35000"/>
                  </a:sysClr>
                </a:solidFill>
                <a:effectLst/>
              </a:rPr>
              <a:t>Different Solutions' Runtime(/S)</a:t>
            </a:r>
            <a:endParaRPr lang="zh-CN" altLang="en-US" sz="20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Sheet1!$B$29</c:f>
              <c:strCache>
                <c:ptCount val="1"/>
                <c:pt idx="0">
                  <c:v>DFS_LTD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Sheet1!$A$30:$A$32</c:f>
              <c:strCache>
                <c:ptCount val="3"/>
                <c:pt idx="0">
                  <c:v>160 threads</c:v>
                </c:pt>
                <c:pt idx="1">
                  <c:v>48 threads</c:v>
                </c:pt>
                <c:pt idx="2">
                  <c:v>1 threads</c:v>
                </c:pt>
              </c:strCache>
            </c:strRef>
          </c:cat>
          <c:val>
            <c:numRef>
              <c:f>Sheet1!$B$30:$B$32</c:f>
              <c:numCache>
                <c:formatCode>0.0</c:formatCode>
                <c:ptCount val="3"/>
                <c:pt idx="0">
                  <c:v>5.417726</c:v>
                </c:pt>
                <c:pt idx="1">
                  <c:v>8.2411930000000009</c:v>
                </c:pt>
                <c:pt idx="2">
                  <c:v>10.720484000000001</c:v>
                </c:pt>
              </c:numCache>
            </c:numRef>
          </c:val>
          <c:extLst>
            <c:ext xmlns:c16="http://schemas.microsoft.com/office/drawing/2014/chart" uri="{C3380CC4-5D6E-409C-BE32-E72D297353CC}">
              <c16:uniqueId val="{00000000-800B-4B47-9882-24965DF1441D}"/>
            </c:ext>
          </c:extLst>
        </c:ser>
        <c:ser>
          <c:idx val="1"/>
          <c:order val="1"/>
          <c:tx>
            <c:strRef>
              <c:f>Sheet1!$C$29</c:f>
              <c:strCache>
                <c:ptCount val="1"/>
                <c:pt idx="0">
                  <c:v>DFS_taskflow</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Sheet1!$A$30:$A$32</c:f>
              <c:strCache>
                <c:ptCount val="3"/>
                <c:pt idx="0">
                  <c:v>160 threads</c:v>
                </c:pt>
                <c:pt idx="1">
                  <c:v>48 threads</c:v>
                </c:pt>
                <c:pt idx="2">
                  <c:v>1 threads</c:v>
                </c:pt>
              </c:strCache>
            </c:strRef>
          </c:cat>
          <c:val>
            <c:numRef>
              <c:f>Sheet1!$C$30:$C$32</c:f>
              <c:numCache>
                <c:formatCode>0.0</c:formatCode>
                <c:ptCount val="3"/>
                <c:pt idx="0">
                  <c:v>5.5282220000000004</c:v>
                </c:pt>
                <c:pt idx="1">
                  <c:v>8.5074799999999993</c:v>
                </c:pt>
                <c:pt idx="2">
                  <c:v>11.763059999999999</c:v>
                </c:pt>
              </c:numCache>
            </c:numRef>
          </c:val>
          <c:extLst>
            <c:ext xmlns:c16="http://schemas.microsoft.com/office/drawing/2014/chart" uri="{C3380CC4-5D6E-409C-BE32-E72D297353CC}">
              <c16:uniqueId val="{00000001-800B-4B47-9882-24965DF1441D}"/>
            </c:ext>
          </c:extLst>
        </c:ser>
        <c:ser>
          <c:idx val="2"/>
          <c:order val="2"/>
          <c:tx>
            <c:strRef>
              <c:f>Sheet1!$D$29</c:f>
              <c:strCache>
                <c:ptCount val="1"/>
                <c:pt idx="0">
                  <c:v>DFS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Sheet1!$A$30:$A$32</c:f>
              <c:strCache>
                <c:ptCount val="3"/>
                <c:pt idx="0">
                  <c:v>160 threads</c:v>
                </c:pt>
                <c:pt idx="1">
                  <c:v>48 threads</c:v>
                </c:pt>
                <c:pt idx="2">
                  <c:v>1 threads</c:v>
                </c:pt>
              </c:strCache>
            </c:strRef>
          </c:cat>
          <c:val>
            <c:numRef>
              <c:f>Sheet1!$D$30:$D$32</c:f>
              <c:numCache>
                <c:formatCode>0.0</c:formatCode>
                <c:ptCount val="3"/>
                <c:pt idx="0">
                  <c:v>7.4970759999999999</c:v>
                </c:pt>
                <c:pt idx="1">
                  <c:v>8.6203819999999993</c:v>
                </c:pt>
                <c:pt idx="2">
                  <c:v>12.528441000000001</c:v>
                </c:pt>
              </c:numCache>
            </c:numRef>
          </c:val>
          <c:extLst>
            <c:ext xmlns:c16="http://schemas.microsoft.com/office/drawing/2014/chart" uri="{C3380CC4-5D6E-409C-BE32-E72D297353CC}">
              <c16:uniqueId val="{00000002-800B-4B47-9882-24965DF1441D}"/>
            </c:ext>
          </c:extLst>
        </c:ser>
        <c:ser>
          <c:idx val="3"/>
          <c:order val="3"/>
          <c:tx>
            <c:strRef>
              <c:f>Sheet1!$E$29</c:f>
              <c:strCache>
                <c:ptCount val="1"/>
                <c:pt idx="0">
                  <c:v>BFS_Levelization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Sheet1!$A$30:$A$32</c:f>
              <c:strCache>
                <c:ptCount val="3"/>
                <c:pt idx="0">
                  <c:v>160 threads</c:v>
                </c:pt>
                <c:pt idx="1">
                  <c:v>48 threads</c:v>
                </c:pt>
                <c:pt idx="2">
                  <c:v>1 threads</c:v>
                </c:pt>
              </c:strCache>
            </c:strRef>
          </c:cat>
          <c:val>
            <c:numRef>
              <c:f>Sheet1!$E$30:$E$32</c:f>
              <c:numCache>
                <c:formatCode>0.0</c:formatCode>
                <c:ptCount val="3"/>
                <c:pt idx="0">
                  <c:v>7.6648990000000001</c:v>
                </c:pt>
                <c:pt idx="1">
                  <c:v>9.0285329999999995</c:v>
                </c:pt>
                <c:pt idx="2">
                  <c:v>13.448060999999999</c:v>
                </c:pt>
              </c:numCache>
            </c:numRef>
          </c:val>
          <c:extLst>
            <c:ext xmlns:c16="http://schemas.microsoft.com/office/drawing/2014/chart" uri="{C3380CC4-5D6E-409C-BE32-E72D297353CC}">
              <c16:uniqueId val="{00000003-800B-4B47-9882-24965DF1441D}"/>
            </c:ext>
          </c:extLst>
        </c:ser>
        <c:dLbls>
          <c:dLblPos val="outEnd"/>
          <c:showLegendKey val="0"/>
          <c:showVal val="1"/>
          <c:showCatName val="0"/>
          <c:showSerName val="0"/>
          <c:showPercent val="0"/>
          <c:showBubbleSize val="0"/>
        </c:dLbls>
        <c:gapWidth val="219"/>
        <c:overlap val="-27"/>
        <c:axId val="711086936"/>
        <c:axId val="711085856"/>
      </c:barChart>
      <c:catAx>
        <c:axId val="711086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1085856"/>
        <c:crosses val="autoZero"/>
        <c:auto val="1"/>
        <c:lblAlgn val="ctr"/>
        <c:lblOffset val="100"/>
        <c:noMultiLvlLbl val="0"/>
      </c:catAx>
      <c:valAx>
        <c:axId val="7110858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1086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altLang="zh-CN" sz="2000" b="0" i="0" u="none" strike="noStrike" kern="1200" spc="0" baseline="0">
                <a:solidFill>
                  <a:sysClr val="windowText" lastClr="000000">
                    <a:lumMod val="65000"/>
                    <a:lumOff val="35000"/>
                  </a:sysClr>
                </a:solidFill>
                <a:effectLst/>
              </a:rPr>
              <a:t>Different Solutions' Memory(/MB)</a:t>
            </a:r>
            <a:endParaRPr lang="zh-CN" altLang="en-US" sz="2000" b="0" i="0" u="none" strike="noStrike" kern="1200" spc="0" baseline="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Sheet1!$B$34</c:f>
              <c:strCache>
                <c:ptCount val="1"/>
                <c:pt idx="0">
                  <c:v>DFS_LTD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Sheet1!$A$35:$A$37</c:f>
              <c:strCache>
                <c:ptCount val="3"/>
                <c:pt idx="0">
                  <c:v>160 threads</c:v>
                </c:pt>
                <c:pt idx="1">
                  <c:v>48 threads</c:v>
                </c:pt>
                <c:pt idx="2">
                  <c:v>1 threads</c:v>
                </c:pt>
              </c:strCache>
            </c:strRef>
          </c:cat>
          <c:val>
            <c:numRef>
              <c:f>Sheet1!$B$35:$B$37</c:f>
              <c:numCache>
                <c:formatCode>0.0</c:formatCode>
                <c:ptCount val="3"/>
                <c:pt idx="0">
                  <c:v>1102.2360000000001</c:v>
                </c:pt>
                <c:pt idx="1">
                  <c:v>570.29600000000005</c:v>
                </c:pt>
                <c:pt idx="2">
                  <c:v>319.34800000000001</c:v>
                </c:pt>
              </c:numCache>
            </c:numRef>
          </c:val>
          <c:extLst>
            <c:ext xmlns:c16="http://schemas.microsoft.com/office/drawing/2014/chart" uri="{C3380CC4-5D6E-409C-BE32-E72D297353CC}">
              <c16:uniqueId val="{00000000-CC99-4148-B238-F805505901D1}"/>
            </c:ext>
          </c:extLst>
        </c:ser>
        <c:ser>
          <c:idx val="1"/>
          <c:order val="1"/>
          <c:tx>
            <c:strRef>
              <c:f>Sheet1!$C$34</c:f>
              <c:strCache>
                <c:ptCount val="1"/>
                <c:pt idx="0">
                  <c:v>DFS_taskflow</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Sheet1!$A$35:$A$37</c:f>
              <c:strCache>
                <c:ptCount val="3"/>
                <c:pt idx="0">
                  <c:v>160 threads</c:v>
                </c:pt>
                <c:pt idx="1">
                  <c:v>48 threads</c:v>
                </c:pt>
                <c:pt idx="2">
                  <c:v>1 threads</c:v>
                </c:pt>
              </c:strCache>
            </c:strRef>
          </c:cat>
          <c:val>
            <c:numRef>
              <c:f>Sheet1!$C$35:$C$37</c:f>
              <c:numCache>
                <c:formatCode>0.0</c:formatCode>
                <c:ptCount val="3"/>
                <c:pt idx="0">
                  <c:v>1383.348</c:v>
                </c:pt>
                <c:pt idx="1">
                  <c:v>807.7</c:v>
                </c:pt>
                <c:pt idx="2">
                  <c:v>547.37199999999996</c:v>
                </c:pt>
              </c:numCache>
            </c:numRef>
          </c:val>
          <c:extLst>
            <c:ext xmlns:c16="http://schemas.microsoft.com/office/drawing/2014/chart" uri="{C3380CC4-5D6E-409C-BE32-E72D297353CC}">
              <c16:uniqueId val="{00000001-CC99-4148-B238-F805505901D1}"/>
            </c:ext>
          </c:extLst>
        </c:ser>
        <c:ser>
          <c:idx val="2"/>
          <c:order val="2"/>
          <c:tx>
            <c:strRef>
              <c:f>Sheet1!$D$34</c:f>
              <c:strCache>
                <c:ptCount val="1"/>
                <c:pt idx="0">
                  <c:v>DFS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Sheet1!$A$35:$A$37</c:f>
              <c:strCache>
                <c:ptCount val="3"/>
                <c:pt idx="0">
                  <c:v>160 threads</c:v>
                </c:pt>
                <c:pt idx="1">
                  <c:v>48 threads</c:v>
                </c:pt>
                <c:pt idx="2">
                  <c:v>1 threads</c:v>
                </c:pt>
              </c:strCache>
            </c:strRef>
          </c:cat>
          <c:val>
            <c:numRef>
              <c:f>Sheet1!$D$35:$D$37</c:f>
              <c:numCache>
                <c:formatCode>0.0</c:formatCode>
                <c:ptCount val="3"/>
                <c:pt idx="0">
                  <c:v>813.524</c:v>
                </c:pt>
                <c:pt idx="1">
                  <c:v>405.75599999999997</c:v>
                </c:pt>
                <c:pt idx="2">
                  <c:v>222.44</c:v>
                </c:pt>
              </c:numCache>
            </c:numRef>
          </c:val>
          <c:extLst>
            <c:ext xmlns:c16="http://schemas.microsoft.com/office/drawing/2014/chart" uri="{C3380CC4-5D6E-409C-BE32-E72D297353CC}">
              <c16:uniqueId val="{00000002-CC99-4148-B238-F805505901D1}"/>
            </c:ext>
          </c:extLst>
        </c:ser>
        <c:ser>
          <c:idx val="3"/>
          <c:order val="3"/>
          <c:tx>
            <c:strRef>
              <c:f>Sheet1!$E$34</c:f>
              <c:strCache>
                <c:ptCount val="1"/>
                <c:pt idx="0">
                  <c:v>BFS_Levelization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Sheet1!$A$35:$A$37</c:f>
              <c:strCache>
                <c:ptCount val="3"/>
                <c:pt idx="0">
                  <c:v>160 threads</c:v>
                </c:pt>
                <c:pt idx="1">
                  <c:v>48 threads</c:v>
                </c:pt>
                <c:pt idx="2">
                  <c:v>1 threads</c:v>
                </c:pt>
              </c:strCache>
            </c:strRef>
          </c:cat>
          <c:val>
            <c:numRef>
              <c:f>Sheet1!$E$35:$E$37</c:f>
              <c:numCache>
                <c:formatCode>0.0</c:formatCode>
                <c:ptCount val="3"/>
                <c:pt idx="0">
                  <c:v>1067.116</c:v>
                </c:pt>
                <c:pt idx="1">
                  <c:v>549.94399999999996</c:v>
                </c:pt>
                <c:pt idx="2">
                  <c:v>236.14400000000001</c:v>
                </c:pt>
              </c:numCache>
            </c:numRef>
          </c:val>
          <c:extLst>
            <c:ext xmlns:c16="http://schemas.microsoft.com/office/drawing/2014/chart" uri="{C3380CC4-5D6E-409C-BE32-E72D297353CC}">
              <c16:uniqueId val="{00000003-CC99-4148-B238-F805505901D1}"/>
            </c:ext>
          </c:extLst>
        </c:ser>
        <c:dLbls>
          <c:dLblPos val="outEnd"/>
          <c:showLegendKey val="0"/>
          <c:showVal val="1"/>
          <c:showCatName val="0"/>
          <c:showSerName val="0"/>
          <c:showPercent val="0"/>
          <c:showBubbleSize val="0"/>
        </c:dLbls>
        <c:gapWidth val="219"/>
        <c:overlap val="-27"/>
        <c:axId val="704599880"/>
        <c:axId val="704598440"/>
      </c:barChart>
      <c:catAx>
        <c:axId val="704599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04598440"/>
        <c:crosses val="autoZero"/>
        <c:auto val="1"/>
        <c:lblAlgn val="ctr"/>
        <c:lblOffset val="100"/>
        <c:noMultiLvlLbl val="0"/>
      </c:catAx>
      <c:valAx>
        <c:axId val="70459844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04599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D3AFE-F3F5-B341-AB02-C500385B6B32}" type="datetimeFigureOut">
              <a:rPr kumimoji="1" lang="zh-CN" altLang="en-US" smtClean="0"/>
              <a:t>2023/7/1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B1625-AC33-5341-AC19-B0B0A2931954}" type="slidenum">
              <a:rPr kumimoji="1" lang="zh-CN" altLang="en-US" smtClean="0"/>
              <a:t>‹#›</a:t>
            </a:fld>
            <a:endParaRPr kumimoji="1" lang="zh-CN" altLang="en-US"/>
          </a:p>
        </p:txBody>
      </p:sp>
    </p:spTree>
    <p:extLst>
      <p:ext uri="{BB962C8B-B14F-4D97-AF65-F5344CB8AC3E}">
        <p14:creationId xmlns:p14="http://schemas.microsoft.com/office/powerpoint/2010/main" val="2802143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iSTA</a:t>
            </a:r>
            <a:r>
              <a:rPr lang="zh-CN" altLang="en-US" dirty="0"/>
              <a:t>是一款开源静态时序分析工具，旨在实现易使用、高效并行、全流程覆盖的目标，用以支撑</a:t>
            </a:r>
            <a:r>
              <a:rPr lang="en-US" altLang="zh-CN" dirty="0"/>
              <a:t>28nm</a:t>
            </a:r>
            <a:r>
              <a:rPr lang="zh-CN" altLang="en-US" dirty="0"/>
              <a:t>流片需求。</a:t>
            </a:r>
            <a:r>
              <a:rPr kumimoji="1" lang="zh-CN" altLang="en-US" dirty="0"/>
              <a:t>易使用表现在，高效并行表现在，全流程覆盖表现在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42</a:t>
            </a:fld>
            <a:endParaRPr kumimoji="1" lang="zh-CN" altLang="en-US"/>
          </a:p>
        </p:txBody>
      </p:sp>
    </p:spTree>
    <p:extLst>
      <p:ext uri="{BB962C8B-B14F-4D97-AF65-F5344CB8AC3E}">
        <p14:creationId xmlns:p14="http://schemas.microsoft.com/office/powerpoint/2010/main" val="10331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第二个特性是支持</a:t>
            </a:r>
            <a:r>
              <a:rPr lang="en-US" altLang="zh-CN" dirty="0" err="1"/>
              <a:t>CCS&amp;</a:t>
            </a:r>
            <a:r>
              <a:rPr kumimoji="1" lang="en-US" altLang="zh-CN" kern="0" dirty="0" err="1"/>
              <a:t>Arnolidi</a:t>
            </a:r>
            <a:r>
              <a:rPr kumimoji="1" lang="zh-CN" altLang="en-US" kern="0" dirty="0"/>
              <a:t>模型。</a:t>
            </a:r>
            <a:r>
              <a:rPr kumimoji="1" lang="en-US" altLang="zh-CN" kern="0" dirty="0"/>
              <a:t>CCS</a:t>
            </a:r>
            <a:r>
              <a:rPr kumimoji="1" lang="zh-CN" altLang="en-US" kern="0" dirty="0"/>
              <a:t>是一种更精确的计算</a:t>
            </a:r>
            <a:r>
              <a:rPr kumimoji="1" lang="en-US" altLang="zh-CN" kern="0" dirty="0"/>
              <a:t>cell</a:t>
            </a:r>
            <a:r>
              <a:rPr kumimoji="1" lang="zh-CN" altLang="en-US" kern="0" dirty="0"/>
              <a:t>延时的模型，它的计算过程是这样的：通过</a:t>
            </a:r>
            <a:r>
              <a:rPr kumimoji="1" lang="en-US" altLang="zh-CN" kern="0" dirty="0"/>
              <a:t>input transition</a:t>
            </a:r>
            <a:r>
              <a:rPr kumimoji="1" lang="zh-CN" altLang="en-US" kern="0" dirty="0"/>
              <a:t>和</a:t>
            </a:r>
            <a:r>
              <a:rPr kumimoji="1" lang="en-US" altLang="zh-CN" kern="0" dirty="0"/>
              <a:t>output load</a:t>
            </a:r>
            <a:r>
              <a:rPr kumimoji="1" lang="zh-CN" altLang="en-US" kern="0" dirty="0"/>
              <a:t>得到输出端的电流随时间变化的曲线，然后根据这个方程能够得到输出端的电压随时间变化的曲线</a:t>
            </a:r>
            <a:r>
              <a:rPr kumimoji="1" lang="en-US" altLang="zh-CN" kern="0" dirty="0"/>
              <a:t>.</a:t>
            </a:r>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52</a:t>
            </a:fld>
            <a:endParaRPr kumimoji="1" lang="zh-CN" altLang="en-US"/>
          </a:p>
        </p:txBody>
      </p:sp>
    </p:spTree>
    <p:extLst>
      <p:ext uri="{BB962C8B-B14F-4D97-AF65-F5344CB8AC3E}">
        <p14:creationId xmlns:p14="http://schemas.microsoft.com/office/powerpoint/2010/main" val="3582619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Arnoldi</a:t>
            </a:r>
            <a:r>
              <a:rPr kumimoji="1" lang="zh-CN" altLang="en-US" dirty="0"/>
              <a:t>则是一种更精确的互连线延时模型，</a:t>
            </a:r>
            <a:endParaRPr lang="en-US" altLang="zh-CN" dirty="0"/>
          </a:p>
          <a:p>
            <a:r>
              <a:rPr lang="en-US" altLang="zh-CN" dirty="0"/>
              <a:t>1</a:t>
            </a:r>
            <a:r>
              <a:rPr lang="zh-CN" altLang="en-US" dirty="0"/>
              <a:t>）根据基尔霍夫电流定律可以得到电路方程；</a:t>
            </a:r>
            <a:endParaRPr lang="en-US" altLang="zh-CN" dirty="0"/>
          </a:p>
          <a:p>
            <a:r>
              <a:rPr lang="en-US" altLang="zh-CN" dirty="0"/>
              <a:t>2</a:t>
            </a:r>
            <a:r>
              <a:rPr lang="zh-CN" altLang="en-US" dirty="0"/>
              <a:t>）方程每一项是个矩阵，矩阵规模跟</a:t>
            </a:r>
            <a:r>
              <a:rPr lang="en-US" altLang="zh-CN" dirty="0"/>
              <a:t>RC</a:t>
            </a:r>
            <a:r>
              <a:rPr lang="zh-CN" altLang="en-US" dirty="0"/>
              <a:t>的节点数有关，有可能会比较大；</a:t>
            </a:r>
            <a:endParaRPr lang="en-US" altLang="zh-CN" dirty="0"/>
          </a:p>
          <a:p>
            <a:r>
              <a:rPr lang="en-US" altLang="zh-CN" dirty="0"/>
              <a:t>3</a:t>
            </a:r>
            <a:r>
              <a:rPr lang="zh-CN" altLang="en-US" dirty="0"/>
              <a:t>）使用</a:t>
            </a:r>
            <a:r>
              <a:rPr lang="en-US" altLang="zh-CN" dirty="0" err="1"/>
              <a:t>Arnoldi</a:t>
            </a:r>
            <a:r>
              <a:rPr lang="zh-CN" altLang="en-US" dirty="0"/>
              <a:t>降阶方法，可以把矩阵规模降下来。具体原理刘贺会讲。</a:t>
            </a:r>
          </a:p>
          <a:p>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53</a:t>
            </a:fld>
            <a:endParaRPr kumimoji="1" lang="zh-CN" altLang="en-US"/>
          </a:p>
        </p:txBody>
      </p:sp>
    </p:spTree>
    <p:extLst>
      <p:ext uri="{BB962C8B-B14F-4D97-AF65-F5344CB8AC3E}">
        <p14:creationId xmlns:p14="http://schemas.microsoft.com/office/powerpoint/2010/main" val="399464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在生产过程中，由于受</a:t>
            </a:r>
            <a:r>
              <a:rPr lang="en-US" altLang="zh-CN" dirty="0"/>
              <a:t>PVT</a:t>
            </a:r>
            <a:r>
              <a:rPr lang="zh-CN" altLang="en-US" dirty="0"/>
              <a:t>（也就是工艺，电压，温度）的影响，实际上的时序路径延迟与我们计算出来的延迟会存在偏差，我们把这个偏差通过</a:t>
            </a:r>
            <a:r>
              <a:rPr lang="en-US" altLang="zh-CN" dirty="0" err="1"/>
              <a:t>set_timing_derate</a:t>
            </a:r>
            <a:r>
              <a:rPr lang="zh-CN" altLang="en-US" dirty="0"/>
              <a:t>命令设置到路径上，在计算延时的时候能够考虑到实际生产所带来的影响。</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54</a:t>
            </a:fld>
            <a:endParaRPr kumimoji="1" lang="zh-CN" altLang="en-US"/>
          </a:p>
        </p:txBody>
      </p:sp>
    </p:spTree>
    <p:extLst>
      <p:ext uri="{BB962C8B-B14F-4D97-AF65-F5344CB8AC3E}">
        <p14:creationId xmlns:p14="http://schemas.microsoft.com/office/powerpoint/2010/main" val="418655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而</a:t>
            </a:r>
            <a:r>
              <a:rPr kumimoji="1" lang="en-US" altLang="zh-CN" sz="1200" dirty="0" err="1"/>
              <a:t>aocv</a:t>
            </a:r>
            <a:r>
              <a:rPr kumimoji="1" lang="zh-CN" altLang="en-US" sz="1200" dirty="0"/>
              <a:t>则是一种更精确的考虑片上偏差的分析模式，工艺厂商提供了</a:t>
            </a:r>
            <a:r>
              <a:rPr kumimoji="1" lang="en-US" altLang="zh-CN" sz="1200" dirty="0"/>
              <a:t>AOCV</a:t>
            </a:r>
            <a:r>
              <a:rPr kumimoji="1" lang="zh-CN" altLang="en-US" sz="1200" dirty="0"/>
              <a:t>分析查找表，该表反映了片上偏差与时序路径的。</a:t>
            </a:r>
            <a:endParaRPr kumimoji="1" lang="en-US" altLang="zh-CN" sz="1200" dirty="0"/>
          </a:p>
          <a:p>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55</a:t>
            </a:fld>
            <a:endParaRPr kumimoji="1" lang="zh-CN" altLang="en-US"/>
          </a:p>
        </p:txBody>
      </p:sp>
    </p:spTree>
    <p:extLst>
      <p:ext uri="{BB962C8B-B14F-4D97-AF65-F5344CB8AC3E}">
        <p14:creationId xmlns:p14="http://schemas.microsoft.com/office/powerpoint/2010/main" val="1604644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第五个要介绍的特性是</a:t>
            </a:r>
            <a:r>
              <a:rPr lang="en-US" altLang="zh-CN" dirty="0"/>
              <a:t>clock Gate Checks,</a:t>
            </a:r>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56</a:t>
            </a:fld>
            <a:endParaRPr kumimoji="1" lang="zh-CN" altLang="en-US"/>
          </a:p>
        </p:txBody>
      </p:sp>
    </p:spTree>
    <p:extLst>
      <p:ext uri="{BB962C8B-B14F-4D97-AF65-F5344CB8AC3E}">
        <p14:creationId xmlns:p14="http://schemas.microsoft.com/office/powerpoint/2010/main" val="326481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Clock Gate Checks</a:t>
            </a:r>
            <a:r>
              <a:rPr lang="zh-CN" altLang="en-US" dirty="0"/>
              <a:t>要满足这样的一个时序约束才能正常工作：</a:t>
            </a:r>
          </a:p>
          <a:p>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57</a:t>
            </a:fld>
            <a:endParaRPr kumimoji="1" lang="zh-CN" altLang="en-US"/>
          </a:p>
        </p:txBody>
      </p:sp>
    </p:spTree>
    <p:extLst>
      <p:ext uri="{BB962C8B-B14F-4D97-AF65-F5344CB8AC3E}">
        <p14:creationId xmlns:p14="http://schemas.microsoft.com/office/powerpoint/2010/main" val="268714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Recovery/</a:t>
            </a:r>
            <a:r>
              <a:rPr lang="en-US" altLang="zh-CN" dirty="0" err="1"/>
              <a:t>Remova</a:t>
            </a:r>
            <a:r>
              <a:rPr lang="zh-CN" altLang="en-US" dirty="0"/>
              <a:t>分析是指时序单元的复位信号</a:t>
            </a:r>
            <a:r>
              <a:rPr lang="en-US" altLang="zh-CN" dirty="0"/>
              <a:t>/</a:t>
            </a:r>
            <a:r>
              <a:rPr lang="zh-CN" altLang="en-US" dirty="0"/>
              <a:t>服</a:t>
            </a:r>
            <a:endParaRPr lang="en-US" altLang="zh-CN" dirty="0"/>
          </a:p>
          <a:p>
            <a:r>
              <a:rPr lang="en-US" altLang="zh-CN" dirty="0"/>
              <a:t>2</a:t>
            </a:r>
            <a:r>
              <a:rPr lang="zh-CN" altLang="en-US" dirty="0"/>
              <a:t>）</a:t>
            </a:r>
            <a:r>
              <a:rPr lang="en-US" altLang="zh-CN" dirty="0"/>
              <a:t>Recovery</a:t>
            </a:r>
            <a:r>
              <a:rPr lang="zh-CN" altLang="en-US" dirty="0"/>
              <a:t>类似</a:t>
            </a:r>
            <a:r>
              <a:rPr lang="en-US" altLang="zh-CN" dirty="0"/>
              <a:t>setup</a:t>
            </a:r>
          </a:p>
          <a:p>
            <a:r>
              <a:rPr lang="en-US" altLang="zh-CN" dirty="0"/>
              <a:t>3</a:t>
            </a:r>
            <a:r>
              <a:rPr lang="zh-CN" altLang="en-US" dirty="0"/>
              <a:t>）</a:t>
            </a:r>
            <a:r>
              <a:rPr lang="en-US" altLang="zh-CN" dirty="0"/>
              <a:t>removal</a:t>
            </a:r>
            <a:r>
              <a:rPr lang="zh-CN" altLang="en-US" dirty="0"/>
              <a:t>类似于</a:t>
            </a:r>
            <a:r>
              <a:rPr lang="en-US" altLang="zh-CN" dirty="0"/>
              <a:t>hold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59</a:t>
            </a:fld>
            <a:endParaRPr kumimoji="1" lang="zh-CN" altLang="en-US"/>
          </a:p>
        </p:txBody>
      </p:sp>
    </p:spTree>
    <p:extLst>
      <p:ext uri="{BB962C8B-B14F-4D97-AF65-F5344CB8AC3E}">
        <p14:creationId xmlns:p14="http://schemas.microsoft.com/office/powerpoint/2010/main" val="962853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60</a:t>
            </a:fld>
            <a:endParaRPr kumimoji="1" lang="zh-CN" altLang="en-US"/>
          </a:p>
        </p:txBody>
      </p:sp>
    </p:spTree>
    <p:extLst>
      <p:ext uri="{BB962C8B-B14F-4D97-AF65-F5344CB8AC3E}">
        <p14:creationId xmlns:p14="http://schemas.microsoft.com/office/powerpoint/2010/main" val="11959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接下来主要介绍</a:t>
            </a:r>
            <a:r>
              <a:rPr lang="en-US" altLang="zh-CN" dirty="0" err="1"/>
              <a:t>iSTA</a:t>
            </a:r>
            <a:r>
              <a:rPr lang="zh-CN" altLang="en-US" dirty="0"/>
              <a:t>向开发者提供的</a:t>
            </a:r>
            <a:r>
              <a:rPr lang="en-US" altLang="zh-CN" dirty="0"/>
              <a:t>API</a:t>
            </a:r>
            <a:r>
              <a:rPr lang="zh-CN" altLang="en-US" dirty="0"/>
              <a:t>，这里的开发者是指开发</a:t>
            </a:r>
            <a:r>
              <a:rPr lang="en-US" altLang="zh-CN" dirty="0" err="1"/>
              <a:t>eda</a:t>
            </a:r>
            <a:r>
              <a:rPr lang="zh-CN" altLang="en-US" dirty="0"/>
              <a:t>物理设计工具的人。</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61</a:t>
            </a:fld>
            <a:endParaRPr kumimoji="1" lang="zh-CN" altLang="en-US"/>
          </a:p>
        </p:txBody>
      </p:sp>
    </p:spTree>
    <p:extLst>
      <p:ext uri="{BB962C8B-B14F-4D97-AF65-F5344CB8AC3E}">
        <p14:creationId xmlns:p14="http://schemas.microsoft.com/office/powerpoint/2010/main" val="182391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76</a:t>
            </a:fld>
            <a:endParaRPr kumimoji="1" lang="zh-CN" altLang="en-US"/>
          </a:p>
        </p:txBody>
      </p:sp>
    </p:spTree>
    <p:extLst>
      <p:ext uri="{BB962C8B-B14F-4D97-AF65-F5344CB8AC3E}">
        <p14:creationId xmlns:p14="http://schemas.microsoft.com/office/powerpoint/2010/main" val="4019422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iSTA</a:t>
            </a:r>
            <a:r>
              <a:rPr lang="zh-CN" altLang="en-US" dirty="0"/>
              <a:t>目前所支持的功能有：</a:t>
            </a:r>
            <a:r>
              <a:rPr kumimoji="1" lang="zh-CN" altLang="en-US" dirty="0"/>
              <a:t>完善地支持标准输入文件读取，包括（</a:t>
            </a:r>
            <a:r>
              <a:rPr kumimoji="1" lang="en-US" altLang="zh-CN" dirty="0"/>
              <a:t>Def/Verilog</a:t>
            </a:r>
            <a:r>
              <a:rPr kumimoji="1" lang="zh-CN" altLang="en-US" dirty="0"/>
              <a:t>，</a:t>
            </a:r>
            <a:r>
              <a:rPr kumimoji="1" lang="en-US" altLang="zh-CN" dirty="0" err="1"/>
              <a:t>sdc</a:t>
            </a:r>
            <a:r>
              <a:rPr kumimoji="1" lang="zh-CN" altLang="en-US" dirty="0"/>
              <a:t>，</a:t>
            </a:r>
            <a:r>
              <a:rPr kumimoji="1" lang="en-US" altLang="zh-CN" dirty="0" err="1"/>
              <a:t>spef</a:t>
            </a:r>
            <a:r>
              <a:rPr kumimoji="1" lang="en-US" altLang="zh-CN" dirty="0"/>
              <a:t>/</a:t>
            </a:r>
            <a:r>
              <a:rPr kumimoji="1" lang="en-US" altLang="zh-CN" dirty="0" err="1"/>
              <a:t>sdf</a:t>
            </a:r>
            <a:r>
              <a:rPr kumimoji="1" lang="en-US" altLang="zh-CN" dirty="0"/>
              <a:t>, liberty</a:t>
            </a:r>
            <a:r>
              <a:rPr kumimoji="1" lang="zh-CN" altLang="en-US" dirty="0"/>
              <a:t>）文件；延时计算除了支持</a:t>
            </a:r>
            <a:r>
              <a:rPr kumimoji="1" lang="en-US" altLang="zh-CN" dirty="0"/>
              <a:t>NLDM/Elmore</a:t>
            </a:r>
            <a:r>
              <a:rPr kumimoji="1" lang="zh-CN" altLang="en-US" dirty="0"/>
              <a:t>计算模型，还支持</a:t>
            </a:r>
            <a:r>
              <a:rPr kumimoji="1" lang="en-US" altLang="zh-CN" dirty="0"/>
              <a:t>CCS</a:t>
            </a:r>
            <a:r>
              <a:rPr kumimoji="1" lang="zh-CN" altLang="en-US" dirty="0"/>
              <a:t>电流模型，</a:t>
            </a:r>
            <a:r>
              <a:rPr kumimoji="1" lang="en-US" altLang="zh-CN" dirty="0" err="1"/>
              <a:t>Arnoldi</a:t>
            </a:r>
            <a:r>
              <a:rPr kumimoji="1" lang="zh-CN" altLang="en-US" dirty="0"/>
              <a:t>降阶模型，稍后刘贺博士会详细地介绍这方面的具体细节；时序分析支持</a:t>
            </a:r>
            <a:r>
              <a:rPr kumimoji="1" lang="en-US" altLang="zh-CN" dirty="0"/>
              <a:t>Clock Gate</a:t>
            </a:r>
            <a:r>
              <a:rPr kumimoji="1" lang="zh-CN" altLang="en-US" dirty="0"/>
              <a:t>分析，</a:t>
            </a:r>
            <a:r>
              <a:rPr kumimoji="1" lang="en-US" altLang="zh-CN" dirty="0"/>
              <a:t>Removal/Recovery</a:t>
            </a:r>
            <a:r>
              <a:rPr kumimoji="1" lang="zh-CN" altLang="en-US" dirty="0"/>
              <a:t>分析（时序单元置位或复位信号与时钟</a:t>
            </a:r>
            <a:r>
              <a:rPr kumimoji="1" lang="en-US" altLang="zh-CN" dirty="0"/>
              <a:t>CLK</a:t>
            </a:r>
            <a:r>
              <a:rPr kumimoji="1" lang="zh-CN" altLang="en-US" dirty="0"/>
              <a:t>信号的约束关系）和</a:t>
            </a:r>
            <a:r>
              <a:rPr kumimoji="1" lang="en-US" altLang="zh-CN" dirty="0" err="1"/>
              <a:t>Muliticycle</a:t>
            </a:r>
            <a:r>
              <a:rPr kumimoji="1" lang="zh-CN" altLang="en-US" dirty="0"/>
              <a:t>分析（设计中存在时序路径延时比较长，在做</a:t>
            </a:r>
            <a:r>
              <a:rPr kumimoji="1" lang="en-US" altLang="zh-CN" dirty="0"/>
              <a:t>setup/hold</a:t>
            </a:r>
            <a:r>
              <a:rPr kumimoji="1" lang="en-US" altLang="zh-CN" baseline="0" dirty="0"/>
              <a:t> check</a:t>
            </a:r>
            <a:r>
              <a:rPr kumimoji="1" lang="zh-CN" altLang="en-US" baseline="0" dirty="0"/>
              <a:t>时可以允许多个周期的时间间隔进行检查）</a:t>
            </a:r>
            <a:r>
              <a:rPr kumimoji="1" lang="zh-CN" altLang="en-US" dirty="0"/>
              <a:t>；时序路径分析模式支持</a:t>
            </a:r>
            <a:r>
              <a:rPr kumimoji="1" lang="en-US" altLang="zh-CN" dirty="0"/>
              <a:t>OCV</a:t>
            </a:r>
            <a:r>
              <a:rPr kumimoji="1" lang="zh-CN" altLang="en-US" dirty="0"/>
              <a:t>模式和</a:t>
            </a:r>
            <a:r>
              <a:rPr kumimoji="1" lang="en-US" altLang="zh-CN" dirty="0"/>
              <a:t>AOCV</a:t>
            </a:r>
            <a:r>
              <a:rPr kumimoji="1" lang="zh-CN" altLang="en-US" dirty="0"/>
              <a:t>模式（考虑工艺的影响，给延迟加上一个减免值）；噪声分析初步支持了</a:t>
            </a:r>
            <a:r>
              <a:rPr kumimoji="1" lang="en-US" altLang="zh-CN" dirty="0"/>
              <a:t>Crosstalk</a:t>
            </a:r>
            <a:r>
              <a:rPr kumimoji="1" lang="zh-CN" altLang="en-US" dirty="0"/>
              <a:t>的影响，未来将进一步完善；提供了时序分析引擎</a:t>
            </a:r>
            <a:r>
              <a:rPr kumimoji="1" lang="en-US" altLang="zh-CN" dirty="0"/>
              <a:t>timing engine</a:t>
            </a:r>
            <a:r>
              <a:rPr kumimoji="1" lang="zh-CN" altLang="en-US" dirty="0"/>
              <a:t>供物理设计调用</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43</a:t>
            </a:fld>
            <a:endParaRPr kumimoji="1" lang="zh-CN" altLang="en-US"/>
          </a:p>
        </p:txBody>
      </p:sp>
    </p:spTree>
    <p:extLst>
      <p:ext uri="{BB962C8B-B14F-4D97-AF65-F5344CB8AC3E}">
        <p14:creationId xmlns:p14="http://schemas.microsoft.com/office/powerpoint/2010/main" val="3942586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79</a:t>
            </a:fld>
            <a:endParaRPr lang="zh-CN" altLang="en-US"/>
          </a:p>
        </p:txBody>
      </p:sp>
    </p:spTree>
    <p:extLst>
      <p:ext uri="{BB962C8B-B14F-4D97-AF65-F5344CB8AC3E}">
        <p14:creationId xmlns:p14="http://schemas.microsoft.com/office/powerpoint/2010/main" val="42679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80</a:t>
            </a:fld>
            <a:endParaRPr lang="zh-CN" altLang="en-US"/>
          </a:p>
        </p:txBody>
      </p:sp>
    </p:spTree>
    <p:extLst>
      <p:ext uri="{BB962C8B-B14F-4D97-AF65-F5344CB8AC3E}">
        <p14:creationId xmlns:p14="http://schemas.microsoft.com/office/powerpoint/2010/main" val="259418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81</a:t>
            </a:fld>
            <a:endParaRPr lang="zh-CN" altLang="en-US"/>
          </a:p>
        </p:txBody>
      </p:sp>
    </p:spTree>
    <p:extLst>
      <p:ext uri="{BB962C8B-B14F-4D97-AF65-F5344CB8AC3E}">
        <p14:creationId xmlns:p14="http://schemas.microsoft.com/office/powerpoint/2010/main" val="490241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82</a:t>
            </a:fld>
            <a:endParaRPr lang="zh-CN" altLang="en-US"/>
          </a:p>
        </p:txBody>
      </p:sp>
    </p:spTree>
    <p:extLst>
      <p:ext uri="{BB962C8B-B14F-4D97-AF65-F5344CB8AC3E}">
        <p14:creationId xmlns:p14="http://schemas.microsoft.com/office/powerpoint/2010/main" val="243257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83</a:t>
            </a:fld>
            <a:endParaRPr lang="zh-CN" altLang="en-US"/>
          </a:p>
        </p:txBody>
      </p:sp>
    </p:spTree>
    <p:extLst>
      <p:ext uri="{BB962C8B-B14F-4D97-AF65-F5344CB8AC3E}">
        <p14:creationId xmlns:p14="http://schemas.microsoft.com/office/powerpoint/2010/main" val="2127420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84</a:t>
            </a:fld>
            <a:endParaRPr lang="zh-CN" altLang="en-US"/>
          </a:p>
        </p:txBody>
      </p:sp>
    </p:spTree>
    <p:extLst>
      <p:ext uri="{BB962C8B-B14F-4D97-AF65-F5344CB8AC3E}">
        <p14:creationId xmlns:p14="http://schemas.microsoft.com/office/powerpoint/2010/main" val="3074683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85</a:t>
            </a:fld>
            <a:endParaRPr lang="zh-CN" altLang="en-US"/>
          </a:p>
        </p:txBody>
      </p:sp>
    </p:spTree>
    <p:extLst>
      <p:ext uri="{BB962C8B-B14F-4D97-AF65-F5344CB8AC3E}">
        <p14:creationId xmlns:p14="http://schemas.microsoft.com/office/powerpoint/2010/main" val="253979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86</a:t>
            </a:fld>
            <a:endParaRPr lang="zh-CN" altLang="en-US"/>
          </a:p>
        </p:txBody>
      </p:sp>
    </p:spTree>
    <p:extLst>
      <p:ext uri="{BB962C8B-B14F-4D97-AF65-F5344CB8AC3E}">
        <p14:creationId xmlns:p14="http://schemas.microsoft.com/office/powerpoint/2010/main" val="2500972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 -1 C </a:t>
            </a:r>
          </a:p>
          <a:p>
            <a:r>
              <a:rPr lang="en-US" altLang="zh-CN"/>
              <a:t>G-1 B</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87</a:t>
            </a:fld>
            <a:endParaRPr lang="zh-CN" altLang="en-US"/>
          </a:p>
        </p:txBody>
      </p:sp>
    </p:spTree>
    <p:extLst>
      <p:ext uri="{BB962C8B-B14F-4D97-AF65-F5344CB8AC3E}">
        <p14:creationId xmlns:p14="http://schemas.microsoft.com/office/powerpoint/2010/main" val="1486240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传递函数</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88</a:t>
            </a:fld>
            <a:endParaRPr lang="zh-CN" altLang="en-US"/>
          </a:p>
        </p:txBody>
      </p:sp>
    </p:spTree>
    <p:extLst>
      <p:ext uri="{BB962C8B-B14F-4D97-AF65-F5344CB8AC3E}">
        <p14:creationId xmlns:p14="http://schemas.microsoft.com/office/powerpoint/2010/main" val="38096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iSTA</a:t>
            </a:r>
            <a:r>
              <a:rPr kumimoji="1" lang="zh-CN" altLang="en-US" dirty="0"/>
              <a:t>总体架构由</a:t>
            </a:r>
            <a:r>
              <a:rPr kumimoji="1" lang="zh-CN" altLang="en-US" kern="0" dirty="0"/>
              <a:t>时序图构建、延时计算 、路径搜索、</a:t>
            </a:r>
            <a:r>
              <a:rPr lang="zh-CN" altLang="en-US" dirty="0"/>
              <a:t>时序分析和报告四部分组成。接下来分别介绍每部分的具体内容。</a:t>
            </a:r>
            <a:endParaRPr kumimoji="1" lang="en-US" altLang="zh-CN" kern="0"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44</a:t>
            </a:fld>
            <a:endParaRPr kumimoji="1" lang="zh-CN" altLang="en-US"/>
          </a:p>
        </p:txBody>
      </p:sp>
    </p:spTree>
    <p:extLst>
      <p:ext uri="{BB962C8B-B14F-4D97-AF65-F5344CB8AC3E}">
        <p14:creationId xmlns:p14="http://schemas.microsoft.com/office/powerpoint/2010/main" val="1467767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遗传算法</a:t>
            </a:r>
            <a:endParaRPr lang="en-US" altLang="zh-CN"/>
          </a:p>
          <a:p>
            <a:r>
              <a:rPr lang="zh-CN" altLang="en-US"/>
              <a:t>模拟退火</a:t>
            </a:r>
            <a:endParaRPr lang="en-US" altLang="zh-CN"/>
          </a:p>
          <a:p>
            <a:r>
              <a:rPr lang="zh-CN" altLang="en-US"/>
              <a:t>粒子群优化</a:t>
            </a:r>
            <a:endParaRPr lang="en-US" altLang="zh-CN"/>
          </a:p>
          <a:p>
            <a:r>
              <a:rPr lang="zh-CN" altLang="en-US"/>
              <a:t>启发式优化算法</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89</a:t>
            </a:fld>
            <a:endParaRPr kumimoji="1" lang="zh-CN" altLang="en-US"/>
          </a:p>
        </p:txBody>
      </p:sp>
    </p:spTree>
    <p:extLst>
      <p:ext uri="{BB962C8B-B14F-4D97-AF65-F5344CB8AC3E}">
        <p14:creationId xmlns:p14="http://schemas.microsoft.com/office/powerpoint/2010/main" val="1828106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阻抗 </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90</a:t>
            </a:fld>
            <a:endParaRPr kumimoji="1" lang="zh-CN" altLang="en-US"/>
          </a:p>
        </p:txBody>
      </p:sp>
    </p:spTree>
    <p:extLst>
      <p:ext uri="{BB962C8B-B14F-4D97-AF65-F5344CB8AC3E}">
        <p14:creationId xmlns:p14="http://schemas.microsoft.com/office/powerpoint/2010/main" val="333599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pt/ista mean:1.1109780545149851</a:t>
            </a:r>
          </a:p>
          <a:p>
            <a:r>
              <a:rPr lang="en-US" altLang="zh-CN"/>
              <a:t>pt/ista variance:0.0099510117568639043</a:t>
            </a:r>
          </a:p>
          <a:p>
            <a:r>
              <a:rPr lang="en-US" altLang="zh-CN"/>
              <a:t>pt/ista median:1.1074619889259338</a:t>
            </a:r>
          </a:p>
          <a:p>
            <a:r>
              <a:rPr lang="en-US" altLang="zh-CN"/>
              <a:t>pt/ista maximum:1.5494748916625977</a:t>
            </a:r>
          </a:p>
          <a:p>
            <a:r>
              <a:rPr lang="en-US" altLang="zh-CN"/>
              <a:t>pt/ista minimum:9.9935819172859192</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94</a:t>
            </a:fld>
            <a:endParaRPr lang="zh-CN" altLang="en-US"/>
          </a:p>
        </p:txBody>
      </p:sp>
    </p:spTree>
    <p:extLst>
      <p:ext uri="{BB962C8B-B14F-4D97-AF65-F5344CB8AC3E}">
        <p14:creationId xmlns:p14="http://schemas.microsoft.com/office/powerpoint/2010/main" val="3435289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95</a:t>
            </a:fld>
            <a:endParaRPr lang="zh-CN" altLang="en-US"/>
          </a:p>
        </p:txBody>
      </p:sp>
    </p:spTree>
    <p:extLst>
      <p:ext uri="{BB962C8B-B14F-4D97-AF65-F5344CB8AC3E}">
        <p14:creationId xmlns:p14="http://schemas.microsoft.com/office/powerpoint/2010/main" val="182793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96</a:t>
            </a:fld>
            <a:endParaRPr lang="zh-CN" altLang="en-US"/>
          </a:p>
        </p:txBody>
      </p:sp>
    </p:spTree>
    <p:extLst>
      <p:ext uri="{BB962C8B-B14F-4D97-AF65-F5344CB8AC3E}">
        <p14:creationId xmlns:p14="http://schemas.microsoft.com/office/powerpoint/2010/main" val="1711856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97</a:t>
            </a:fld>
            <a:endParaRPr lang="zh-CN" altLang="en-US"/>
          </a:p>
        </p:txBody>
      </p:sp>
    </p:spTree>
    <p:extLst>
      <p:ext uri="{BB962C8B-B14F-4D97-AF65-F5344CB8AC3E}">
        <p14:creationId xmlns:p14="http://schemas.microsoft.com/office/powerpoint/2010/main" val="1050419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98</a:t>
            </a:fld>
            <a:endParaRPr lang="zh-CN" altLang="en-US"/>
          </a:p>
        </p:txBody>
      </p:sp>
    </p:spTree>
    <p:extLst>
      <p:ext uri="{BB962C8B-B14F-4D97-AF65-F5344CB8AC3E}">
        <p14:creationId xmlns:p14="http://schemas.microsoft.com/office/powerpoint/2010/main" val="531432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99</a:t>
            </a:fld>
            <a:endParaRPr lang="zh-CN" altLang="en-US"/>
          </a:p>
        </p:txBody>
      </p:sp>
    </p:spTree>
    <p:extLst>
      <p:ext uri="{BB962C8B-B14F-4D97-AF65-F5344CB8AC3E}">
        <p14:creationId xmlns:p14="http://schemas.microsoft.com/office/powerpoint/2010/main" val="3192800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101</a:t>
            </a:fld>
            <a:endParaRPr lang="zh-CN" altLang="en-US"/>
          </a:p>
        </p:txBody>
      </p:sp>
    </p:spTree>
    <p:extLst>
      <p:ext uri="{BB962C8B-B14F-4D97-AF65-F5344CB8AC3E}">
        <p14:creationId xmlns:p14="http://schemas.microsoft.com/office/powerpoint/2010/main" val="2971405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109</a:t>
            </a:fld>
            <a:endParaRPr kumimoji="1" lang="zh-CN" altLang="en-US"/>
          </a:p>
        </p:txBody>
      </p:sp>
    </p:spTree>
    <p:extLst>
      <p:ext uri="{BB962C8B-B14F-4D97-AF65-F5344CB8AC3E}">
        <p14:creationId xmlns:p14="http://schemas.microsoft.com/office/powerpoint/2010/main" val="114900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时序图构建是通过读取</a:t>
            </a:r>
            <a:r>
              <a:rPr lang="en-US" altLang="zh-CN" dirty="0" err="1"/>
              <a:t>verilog</a:t>
            </a:r>
            <a:r>
              <a:rPr lang="zh-CN" altLang="en-US" dirty="0"/>
              <a:t>文件，根据</a:t>
            </a:r>
            <a:r>
              <a:rPr lang="en-US" altLang="zh-CN" dirty="0" err="1"/>
              <a:t>inst</a:t>
            </a:r>
            <a:r>
              <a:rPr lang="zh-CN" altLang="en-US" dirty="0"/>
              <a:t>的</a:t>
            </a:r>
            <a:r>
              <a:rPr lang="en-US" altLang="zh-CN" dirty="0"/>
              <a:t>pin</a:t>
            </a:r>
            <a:r>
              <a:rPr lang="zh-CN" altLang="en-US" dirty="0"/>
              <a:t>和</a:t>
            </a:r>
            <a:r>
              <a:rPr lang="en-US" altLang="zh-CN" dirty="0"/>
              <a:t>port</a:t>
            </a:r>
            <a:r>
              <a:rPr lang="zh-CN" altLang="en-US" dirty="0"/>
              <a:t>抽象出顶点，根据</a:t>
            </a:r>
            <a:r>
              <a:rPr lang="en-US" altLang="zh-CN" dirty="0"/>
              <a:t>liberty</a:t>
            </a:r>
            <a:r>
              <a:rPr lang="zh-CN" altLang="en-US" dirty="0"/>
              <a:t>文件的</a:t>
            </a:r>
            <a:r>
              <a:rPr lang="en-US" altLang="zh-CN" dirty="0"/>
              <a:t>cell timing arc</a:t>
            </a:r>
            <a:r>
              <a:rPr lang="zh-CN" altLang="en-US" dirty="0"/>
              <a:t>和</a:t>
            </a:r>
            <a:r>
              <a:rPr lang="en-US" altLang="zh-CN" dirty="0"/>
              <a:t>net</a:t>
            </a:r>
            <a:r>
              <a:rPr lang="zh-CN" altLang="en-US" dirty="0"/>
              <a:t>的连接关系抽象出边，从而构建了时序图。然后通过</a:t>
            </a:r>
            <a:r>
              <a:rPr lang="en-US" altLang="zh-CN" dirty="0" err="1"/>
              <a:t>sdc</a:t>
            </a:r>
            <a:r>
              <a:rPr lang="zh-CN" altLang="en-US" dirty="0"/>
              <a:t>文件的时序约束对时序图做时序约束的标注，包括时钟类约束，</a:t>
            </a:r>
            <a:r>
              <a:rPr lang="en-US" altLang="zh-CN" dirty="0"/>
              <a:t>IO</a:t>
            </a:r>
            <a:r>
              <a:rPr lang="en-US" altLang="zh-CN" baseline="0" dirty="0"/>
              <a:t> port</a:t>
            </a:r>
            <a:r>
              <a:rPr lang="zh-CN" altLang="en-US" baseline="0" dirty="0"/>
              <a:t>约束，</a:t>
            </a:r>
            <a:r>
              <a:rPr lang="en-US" altLang="zh-CN" baseline="0" dirty="0"/>
              <a:t>EXCEPTION</a:t>
            </a:r>
            <a:r>
              <a:rPr lang="zh-CN" altLang="en-US" baseline="0" dirty="0"/>
              <a:t>约束。</a:t>
            </a:r>
            <a:endParaRPr lang="zh-CN" altLang="en-US"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45</a:t>
            </a:fld>
            <a:endParaRPr kumimoji="1" lang="zh-CN" altLang="en-US"/>
          </a:p>
        </p:txBody>
      </p:sp>
    </p:spTree>
    <p:extLst>
      <p:ext uri="{BB962C8B-B14F-4D97-AF65-F5344CB8AC3E}">
        <p14:creationId xmlns:p14="http://schemas.microsoft.com/office/powerpoint/2010/main" val="4197908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113</a:t>
            </a:fld>
            <a:endParaRPr kumimoji="1" lang="zh-CN" altLang="en-US"/>
          </a:p>
        </p:txBody>
      </p:sp>
    </p:spTree>
    <p:extLst>
      <p:ext uri="{BB962C8B-B14F-4D97-AF65-F5344CB8AC3E}">
        <p14:creationId xmlns:p14="http://schemas.microsoft.com/office/powerpoint/2010/main" val="3381944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114</a:t>
            </a:fld>
            <a:endParaRPr kumimoji="1" lang="zh-CN" altLang="en-US"/>
          </a:p>
        </p:txBody>
      </p:sp>
    </p:spTree>
    <p:extLst>
      <p:ext uri="{BB962C8B-B14F-4D97-AF65-F5344CB8AC3E}">
        <p14:creationId xmlns:p14="http://schemas.microsoft.com/office/powerpoint/2010/main" val="1806537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116</a:t>
            </a:fld>
            <a:endParaRPr kumimoji="1" lang="zh-CN" altLang="en-US"/>
          </a:p>
        </p:txBody>
      </p:sp>
    </p:spTree>
    <p:extLst>
      <p:ext uri="{BB962C8B-B14F-4D97-AF65-F5344CB8AC3E}">
        <p14:creationId xmlns:p14="http://schemas.microsoft.com/office/powerpoint/2010/main" val="3578429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117</a:t>
            </a:fld>
            <a:endParaRPr kumimoji="1" lang="zh-CN" altLang="en-US"/>
          </a:p>
        </p:txBody>
      </p:sp>
    </p:spTree>
    <p:extLst>
      <p:ext uri="{BB962C8B-B14F-4D97-AF65-F5344CB8AC3E}">
        <p14:creationId xmlns:p14="http://schemas.microsoft.com/office/powerpoint/2010/main" val="872401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118</a:t>
            </a:fld>
            <a:endParaRPr kumimoji="1" lang="zh-CN" altLang="en-US"/>
          </a:p>
        </p:txBody>
      </p:sp>
    </p:spTree>
    <p:extLst>
      <p:ext uri="{BB962C8B-B14F-4D97-AF65-F5344CB8AC3E}">
        <p14:creationId xmlns:p14="http://schemas.microsoft.com/office/powerpoint/2010/main" val="1670115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212529"/>
                </a:solidFill>
                <a:effectLst/>
                <a:latin typeface="-apple-system"/>
              </a:rPr>
              <a:t>Transport Glitch:</a:t>
            </a:r>
            <a:r>
              <a:rPr lang="zh-CN" altLang="en-US" b="0" i="0" dirty="0">
                <a:solidFill>
                  <a:srgbClr val="212529"/>
                </a:solidFill>
                <a:effectLst/>
                <a:latin typeface="-apple-system"/>
              </a:rPr>
              <a:t> </a:t>
            </a:r>
            <a:r>
              <a:rPr lang="en-US" altLang="zh-CN" b="0" i="0" dirty="0">
                <a:solidFill>
                  <a:srgbClr val="212529"/>
                </a:solidFill>
                <a:effectLst/>
                <a:latin typeface="-apple-system"/>
              </a:rPr>
              <a:t>cell </a:t>
            </a:r>
            <a:r>
              <a:rPr lang="zh-CN" altLang="en-US" b="0" i="0" dirty="0">
                <a:solidFill>
                  <a:srgbClr val="212529"/>
                </a:solidFill>
                <a:effectLst/>
                <a:latin typeface="-apple-system"/>
              </a:rPr>
              <a:t>输出在到达稳定状态前的无效翻转，这类翻转消耗的功耗跟正常翻转一样</a:t>
            </a:r>
            <a:endParaRPr lang="en-US" altLang="zh-CN" b="0" i="0" dirty="0">
              <a:solidFill>
                <a:srgbClr val="212529"/>
              </a:solidFill>
              <a:effectLst/>
              <a:latin typeface="-apple-system"/>
            </a:endParaRPr>
          </a:p>
          <a:p>
            <a:endParaRPr lang="en-US" altLang="zh-CN" b="0" i="0" dirty="0">
              <a:solidFill>
                <a:srgbClr val="212529"/>
              </a:solidFill>
              <a:effectLst/>
              <a:latin typeface="-apple-system"/>
            </a:endParaRPr>
          </a:p>
          <a:p>
            <a:r>
              <a:rPr lang="en-US" altLang="zh-CN" b="0" i="0" dirty="0">
                <a:solidFill>
                  <a:srgbClr val="212529"/>
                </a:solidFill>
                <a:effectLst/>
                <a:latin typeface="-apple-system"/>
              </a:rPr>
              <a:t>Glitch --》 </a:t>
            </a:r>
            <a:r>
              <a:rPr lang="zh-CN" altLang="en-US" b="0" i="0" dirty="0">
                <a:solidFill>
                  <a:srgbClr val="212529"/>
                </a:solidFill>
                <a:effectLst/>
                <a:latin typeface="-apple-system"/>
              </a:rPr>
              <a:t>两个间隔太近的信号，在传播到某一个</a:t>
            </a:r>
            <a:r>
              <a:rPr lang="en-US" altLang="zh-CN" b="0" i="0" dirty="0">
                <a:solidFill>
                  <a:srgbClr val="212529"/>
                </a:solidFill>
                <a:effectLst/>
                <a:latin typeface="-apple-system"/>
              </a:rPr>
              <a:t>cell</a:t>
            </a:r>
            <a:r>
              <a:rPr lang="zh-CN" altLang="en-US" b="0" i="0" dirty="0">
                <a:solidFill>
                  <a:srgbClr val="212529"/>
                </a:solidFill>
                <a:effectLst/>
                <a:latin typeface="-apple-system"/>
              </a:rPr>
              <a:t>之后会被吸收掉</a:t>
            </a:r>
            <a:endParaRPr lang="en-US" altLang="zh-CN" b="0" i="0" dirty="0">
              <a:solidFill>
                <a:srgbClr val="212529"/>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121</a:t>
            </a:fld>
            <a:endParaRPr kumimoji="1" lang="zh-CN" altLang="en-US"/>
          </a:p>
        </p:txBody>
      </p:sp>
    </p:spTree>
    <p:extLst>
      <p:ext uri="{BB962C8B-B14F-4D97-AF65-F5344CB8AC3E}">
        <p14:creationId xmlns:p14="http://schemas.microsoft.com/office/powerpoint/2010/main" val="2231910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必须检查</a:t>
            </a:r>
            <a:r>
              <a:rPr lang="en-US" altLang="zh-CN" b="0" i="0" dirty="0">
                <a:effectLst/>
                <a:latin typeface="-apple-system"/>
              </a:rPr>
              <a:t>PDN</a:t>
            </a:r>
            <a:r>
              <a:rPr lang="zh-CN" altLang="en-US" b="0" i="0" dirty="0">
                <a:effectLst/>
                <a:latin typeface="-apple-system"/>
              </a:rPr>
              <a:t>中最坏情况下的</a:t>
            </a:r>
            <a:r>
              <a:rPr lang="en-US" altLang="zh-CN" b="0" i="0" dirty="0">
                <a:effectLst/>
                <a:latin typeface="-apple-system"/>
              </a:rPr>
              <a:t>IR</a:t>
            </a:r>
            <a:r>
              <a:rPr lang="zh-CN" altLang="en-US" b="0" i="0" dirty="0">
                <a:effectLst/>
                <a:latin typeface="-apple-system"/>
              </a:rPr>
              <a:t>下降值是否在规定的范围内。</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122</a:t>
            </a:fld>
            <a:endParaRPr kumimoji="1" lang="zh-CN" altLang="en-US"/>
          </a:p>
        </p:txBody>
      </p:sp>
    </p:spTree>
    <p:extLst>
      <p:ext uri="{BB962C8B-B14F-4D97-AF65-F5344CB8AC3E}">
        <p14:creationId xmlns:p14="http://schemas.microsoft.com/office/powerpoint/2010/main" val="268171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000" b="1" kern="1200" dirty="0">
              <a:solidFill>
                <a:schemeClr val="accent1">
                  <a:lumMod val="75000"/>
                </a:schemeClr>
              </a:solidFill>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fld id="{B04B1625-AC33-5341-AC19-B0B0A2931954}" type="slidenum">
              <a:rPr kumimoji="1" lang="zh-CN" altLang="en-US" smtClean="0"/>
              <a:t>123</a:t>
            </a:fld>
            <a:endParaRPr kumimoji="1" lang="zh-CN" altLang="en-US"/>
          </a:p>
        </p:txBody>
      </p:sp>
    </p:spTree>
    <p:extLst>
      <p:ext uri="{BB962C8B-B14F-4D97-AF65-F5344CB8AC3E}">
        <p14:creationId xmlns:p14="http://schemas.microsoft.com/office/powerpoint/2010/main" val="1918289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构建好时序图之后，便可以在时序路径上面进行延时计算了，每一条时序路径都是由多段的</a:t>
            </a:r>
            <a:r>
              <a:rPr lang="en-US" altLang="zh-CN" dirty="0"/>
              <a:t>cell</a:t>
            </a:r>
            <a:r>
              <a:rPr lang="zh-CN" altLang="en-US" dirty="0"/>
              <a:t>和互连线组成的，</a:t>
            </a:r>
            <a:r>
              <a:rPr lang="en-US" altLang="zh-CN" dirty="0"/>
              <a:t>cell</a:t>
            </a:r>
            <a:r>
              <a:rPr lang="zh-CN" altLang="en-US" dirty="0"/>
              <a:t>的延时主要是通过</a:t>
            </a:r>
            <a:r>
              <a:rPr lang="en-US" altLang="zh-CN" dirty="0"/>
              <a:t>NLDM</a:t>
            </a:r>
            <a:r>
              <a:rPr lang="zh-CN" altLang="en-US" dirty="0"/>
              <a:t>模型和</a:t>
            </a:r>
            <a:r>
              <a:rPr lang="en-US" altLang="zh-CN" dirty="0"/>
              <a:t>CCS</a:t>
            </a:r>
            <a:r>
              <a:rPr lang="zh-CN" altLang="en-US" dirty="0"/>
              <a:t>模型计算得到，用到的文件是</a:t>
            </a:r>
            <a:r>
              <a:rPr lang="en-US" altLang="zh-CN" dirty="0"/>
              <a:t>liberty</a:t>
            </a:r>
            <a:r>
              <a:rPr lang="zh-CN" altLang="en-US" dirty="0"/>
              <a:t>文件；而互连线的延时主要是通过</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Elmore</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AWE</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sz="120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Arnoldi</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这三种模型计算得到，用到的文件是</a:t>
            </a:r>
            <a:r>
              <a:rPr kumimoji="0" lang="en-US" altLang="zh-CN" sz="120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spef</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文件。</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46</a:t>
            </a:fld>
            <a:endParaRPr kumimoji="1" lang="zh-CN" altLang="en-US"/>
          </a:p>
        </p:txBody>
      </p:sp>
    </p:spTree>
    <p:extLst>
      <p:ext uri="{BB962C8B-B14F-4D97-AF65-F5344CB8AC3E}">
        <p14:creationId xmlns:p14="http://schemas.microsoft.com/office/powerpoint/2010/main" val="334413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路径搜索是指从</a:t>
            </a:r>
            <a:r>
              <a:rPr kumimoji="1" lang="zh-CN" altLang="en-US" kern="0" dirty="0"/>
              <a:t>电路图中搜索出需要分析的时序路径并记录时序路径。分为时钟路径搜索，数据组合路径环路搜索，数据路径搜索，</a:t>
            </a:r>
            <a:r>
              <a:rPr kumimoji="1" lang="en-US" altLang="zh-CN" kern="0" dirty="0"/>
              <a:t>CPPR</a:t>
            </a:r>
            <a:r>
              <a:rPr kumimoji="1" lang="zh-CN" altLang="en-US" kern="0" dirty="0"/>
              <a:t>搜索。时钟路径搜索是从时钟定义点做</a:t>
            </a:r>
            <a:r>
              <a:rPr kumimoji="1" lang="en-US" altLang="zh-CN" kern="0" dirty="0" err="1"/>
              <a:t>dfs</a:t>
            </a:r>
            <a:r>
              <a:rPr kumimoji="1" lang="zh-CN" altLang="en-US" kern="0" dirty="0"/>
              <a:t>遍历到</a:t>
            </a:r>
            <a:r>
              <a:rPr kumimoji="1" lang="en-US" altLang="zh-CN" kern="0" dirty="0"/>
              <a:t>FF</a:t>
            </a:r>
            <a:r>
              <a:rPr kumimoji="1" lang="zh-CN" altLang="en-US" kern="0" dirty="0"/>
              <a:t>的时钟</a:t>
            </a:r>
            <a:r>
              <a:rPr kumimoji="1" lang="en-US" altLang="zh-CN" kern="0" dirty="0"/>
              <a:t>pin</a:t>
            </a:r>
            <a:r>
              <a:rPr kumimoji="1" lang="zh-CN" altLang="en-US" kern="0" dirty="0"/>
              <a:t>，找出所有的时钟路径。数据组合路径环路搜索是检查数据路径是否存在环路，如果存在环路，则会报错。如果没有报错，则进行数据路径搜索，数据路径是以</a:t>
            </a:r>
            <a:r>
              <a:rPr kumimoji="1" lang="en-US" altLang="zh-CN" kern="0" dirty="0"/>
              <a:t>input port</a:t>
            </a:r>
            <a:r>
              <a:rPr kumimoji="1" lang="zh-CN" altLang="en-US" kern="0" dirty="0"/>
              <a:t>或者</a:t>
            </a:r>
            <a:r>
              <a:rPr kumimoji="1" lang="en-US" altLang="zh-CN" kern="0" dirty="0"/>
              <a:t>FF</a:t>
            </a:r>
            <a:r>
              <a:rPr kumimoji="1" lang="zh-CN" altLang="en-US" kern="0" dirty="0"/>
              <a:t>的</a:t>
            </a:r>
            <a:r>
              <a:rPr kumimoji="1" lang="en-US" altLang="zh-CN" kern="0" dirty="0" err="1"/>
              <a:t>clk</a:t>
            </a:r>
            <a:r>
              <a:rPr kumimoji="1" lang="en-US" altLang="zh-CN" kern="0" baseline="0" dirty="0"/>
              <a:t> pin</a:t>
            </a:r>
            <a:r>
              <a:rPr kumimoji="1" lang="zh-CN" altLang="en-US" kern="0" baseline="0" dirty="0"/>
              <a:t>为起点，</a:t>
            </a:r>
            <a:r>
              <a:rPr kumimoji="1" lang="en-US" altLang="zh-CN" kern="0" baseline="0" dirty="0"/>
              <a:t>FF</a:t>
            </a:r>
            <a:r>
              <a:rPr kumimoji="1" lang="zh-CN" altLang="en-US" kern="0" baseline="0" dirty="0"/>
              <a:t>的数据端或者</a:t>
            </a:r>
            <a:r>
              <a:rPr kumimoji="1" lang="en-US" altLang="zh-CN" kern="0" baseline="0" dirty="0"/>
              <a:t>output port</a:t>
            </a:r>
            <a:r>
              <a:rPr kumimoji="1" lang="zh-CN" altLang="en-US" kern="0" baseline="0" dirty="0"/>
              <a:t>为终点的路径。在时序分析中最关注的问题就是找到具有最差</a:t>
            </a:r>
            <a:r>
              <a:rPr kumimoji="1" lang="en-US" altLang="zh-CN" kern="0" baseline="0" dirty="0"/>
              <a:t>slack</a:t>
            </a:r>
            <a:r>
              <a:rPr kumimoji="1" lang="zh-CN" altLang="en-US" kern="0" baseline="0" dirty="0"/>
              <a:t>的数据路径。而</a:t>
            </a:r>
            <a:r>
              <a:rPr kumimoji="1" lang="en-US" altLang="zh-CN" kern="0" baseline="0" dirty="0"/>
              <a:t>slack</a:t>
            </a:r>
            <a:r>
              <a:rPr kumimoji="1" lang="zh-CN" altLang="en-US" kern="0" baseline="0" dirty="0"/>
              <a:t>的计算需要知道路径终点的</a:t>
            </a:r>
            <a:r>
              <a:rPr kumimoji="1" lang="en-US" altLang="zh-CN" kern="0" baseline="0" dirty="0"/>
              <a:t>AT</a:t>
            </a:r>
            <a:r>
              <a:rPr kumimoji="1" lang="zh-CN" altLang="en-US" kern="0" baseline="0" dirty="0"/>
              <a:t>和</a:t>
            </a:r>
            <a:r>
              <a:rPr kumimoji="1" lang="en-US" altLang="zh-CN" kern="0" baseline="0" dirty="0"/>
              <a:t>RT,AT</a:t>
            </a:r>
            <a:r>
              <a:rPr kumimoji="1" lang="zh-CN" altLang="en-US" kern="0" baseline="0" dirty="0"/>
              <a:t>是每一段延迟的传播得到的，</a:t>
            </a:r>
            <a:endParaRPr kumimoji="1" lang="zh-CN" altLang="en-US" kern="0" dirty="0"/>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47</a:t>
            </a:fld>
            <a:endParaRPr kumimoji="1" lang="zh-CN" altLang="en-US"/>
          </a:p>
        </p:txBody>
      </p:sp>
    </p:spTree>
    <p:extLst>
      <p:ext uri="{BB962C8B-B14F-4D97-AF65-F5344CB8AC3E}">
        <p14:creationId xmlns:p14="http://schemas.microsoft.com/office/powerpoint/2010/main" val="3695370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最后对时序路径以文本形式输出报告。</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48</a:t>
            </a:fld>
            <a:endParaRPr kumimoji="1" lang="zh-CN" altLang="en-US"/>
          </a:p>
        </p:txBody>
      </p:sp>
    </p:spTree>
    <p:extLst>
      <p:ext uri="{BB962C8B-B14F-4D97-AF65-F5344CB8AC3E}">
        <p14:creationId xmlns:p14="http://schemas.microsoft.com/office/powerpoint/2010/main" val="242069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接下来介绍一下</a:t>
            </a:r>
            <a:r>
              <a:rPr lang="en-US" altLang="zh-CN" dirty="0" err="1"/>
              <a:t>iSTA</a:t>
            </a:r>
            <a:r>
              <a:rPr lang="zh-CN" altLang="en-US" dirty="0"/>
              <a:t>目前已经支持的特性。</a:t>
            </a:r>
            <a:r>
              <a:rPr lang="en-US" altLang="zh-CN" dirty="0"/>
              <a:t>NLDM</a:t>
            </a:r>
            <a:r>
              <a:rPr lang="zh-CN" altLang="en-US" dirty="0"/>
              <a:t>是一种用来计算</a:t>
            </a:r>
            <a:r>
              <a:rPr lang="en-US" altLang="zh-CN" dirty="0"/>
              <a:t>cell</a:t>
            </a:r>
            <a:r>
              <a:rPr lang="zh-CN" altLang="en-US" dirty="0"/>
              <a:t>延时的模型。</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50</a:t>
            </a:fld>
            <a:endParaRPr kumimoji="1" lang="zh-CN" altLang="en-US"/>
          </a:p>
        </p:txBody>
      </p:sp>
    </p:spTree>
    <p:extLst>
      <p:ext uri="{BB962C8B-B14F-4D97-AF65-F5344CB8AC3E}">
        <p14:creationId xmlns:p14="http://schemas.microsoft.com/office/powerpoint/2010/main" val="133254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Elmore</a:t>
            </a:r>
            <a:r>
              <a:rPr lang="zh-CN" altLang="en-US" dirty="0"/>
              <a:t>则是用来计算互连线的延时模型，通过读取</a:t>
            </a:r>
            <a:r>
              <a:rPr lang="en-US" altLang="zh-CN" dirty="0" err="1"/>
              <a:t>spef</a:t>
            </a:r>
            <a:r>
              <a:rPr lang="zh-CN" altLang="en-US" dirty="0"/>
              <a:t>文件构建</a:t>
            </a:r>
            <a:r>
              <a:rPr lang="en-US" altLang="zh-CN" dirty="0" err="1"/>
              <a:t>RCtree</a:t>
            </a:r>
            <a:r>
              <a:rPr lang="zh-CN" altLang="en-US" dirty="0"/>
              <a:t>，然后根据公式计算出互连线的延时。</a:t>
            </a:r>
          </a:p>
        </p:txBody>
      </p:sp>
      <p:sp>
        <p:nvSpPr>
          <p:cNvPr id="4" name="灯片编号占位符 3"/>
          <p:cNvSpPr>
            <a:spLocks noGrp="1"/>
          </p:cNvSpPr>
          <p:nvPr>
            <p:ph type="sldNum" sz="quarter" idx="10"/>
          </p:nvPr>
        </p:nvSpPr>
        <p:spPr/>
        <p:txBody>
          <a:bodyPr/>
          <a:lstStyle/>
          <a:p>
            <a:fld id="{B04B1625-AC33-5341-AC19-B0B0A2931954}" type="slidenum">
              <a:rPr kumimoji="1" lang="zh-CN" altLang="en-US" smtClean="0"/>
              <a:t>51</a:t>
            </a:fld>
            <a:endParaRPr kumimoji="1" lang="zh-CN" altLang="en-US"/>
          </a:p>
        </p:txBody>
      </p:sp>
    </p:spTree>
    <p:extLst>
      <p:ext uri="{BB962C8B-B14F-4D97-AF65-F5344CB8AC3E}">
        <p14:creationId xmlns:p14="http://schemas.microsoft.com/office/powerpoint/2010/main" val="1037232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1390650" y="764705"/>
            <a:ext cx="9410700" cy="2133600"/>
          </a:xfrm>
        </p:spPr>
        <p:txBody>
          <a:bodyPr/>
          <a:lstStyle>
            <a:lvl1pPr algn="ctr">
              <a:defRPr sz="4400"/>
            </a:lvl1pPr>
          </a:lstStyle>
          <a:p>
            <a:r>
              <a:rPr lang="zh-CN" altLang="en-US" dirty="0"/>
              <a:t>单击此处编辑母版标题样式</a:t>
            </a:r>
          </a:p>
        </p:txBody>
      </p:sp>
      <p:sp>
        <p:nvSpPr>
          <p:cNvPr id="2052" name="Rectangle 4"/>
          <p:cNvSpPr>
            <a:spLocks noGrp="1" noChangeArrowheads="1"/>
          </p:cNvSpPr>
          <p:nvPr>
            <p:ph type="subTitle" idx="1"/>
          </p:nvPr>
        </p:nvSpPr>
        <p:spPr>
          <a:xfrm>
            <a:off x="1930402" y="2996952"/>
            <a:ext cx="8331199" cy="2362200"/>
          </a:xfrm>
        </p:spPr>
        <p:txBody>
          <a:bodyPr/>
          <a:lstStyle>
            <a:lvl1pPr marL="0" indent="0" algn="ctr">
              <a:buFont typeface="Wingdings" pitchFamily="2" charset="2"/>
              <a:buNone/>
              <a:defRPr sz="3200"/>
            </a:lvl1pPr>
          </a:lstStyle>
          <a:p>
            <a:r>
              <a:rPr lang="zh-CN" altLang="en-US" dirty="0"/>
              <a:t>单击此处编辑母版副标题样式</a:t>
            </a:r>
          </a:p>
        </p:txBody>
      </p:sp>
      <p:sp>
        <p:nvSpPr>
          <p:cNvPr id="5" name="Rectangle 5"/>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charset="0"/>
              </a:defRPr>
            </a:lvl1pPr>
          </a:lstStyle>
          <a:p>
            <a:pPr>
              <a:defRPr/>
            </a:pPr>
            <a:fld id="{4C65ED6B-3409-8C41-8B0E-0891CBCA9362}" type="datetime1">
              <a:rPr lang="zh-CN" altLang="en-US" smtClean="0"/>
              <a:t>2023/7/1</a:t>
            </a:fld>
            <a:endParaRPr lang="en-US" altLang="zh-CN"/>
          </a:p>
        </p:txBody>
      </p:sp>
      <p:sp>
        <p:nvSpPr>
          <p:cNvPr id="6" name="Rectangle 6"/>
          <p:cNvSpPr>
            <a:spLocks noGrp="1" noChangeArrowheads="1"/>
          </p:cNvSpPr>
          <p:nvPr>
            <p:ph type="ftr" sz="quarter" idx="11"/>
          </p:nvPr>
        </p:nvSpPr>
        <p:spPr/>
        <p:txBody>
          <a:bodyPr/>
          <a:lstStyle>
            <a:lvl1pPr>
              <a:defRPr>
                <a:latin typeface="Arial" charset="0"/>
              </a:defRPr>
            </a:lvl1pPr>
          </a:lstStyle>
          <a:p>
            <a:pPr>
              <a:defRPr/>
            </a:pPr>
            <a:endParaRPr lang="en-US" altLang="zh-CN"/>
          </a:p>
        </p:txBody>
      </p:sp>
      <p:sp>
        <p:nvSpPr>
          <p:cNvPr id="7" name="Rectangle 7"/>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ADEC62A-3F38-4155-A745-B56F56B1637D}" type="slidenum">
              <a:rPr lang="zh-CN" altLang="en-US"/>
              <a:pPr>
                <a:defRPr/>
              </a:pPr>
              <a:t>‹#›</a:t>
            </a:fld>
            <a:endParaRPr lang="en-US" altLang="zh-CN"/>
          </a:p>
        </p:txBody>
      </p:sp>
    </p:spTree>
    <p:extLst>
      <p:ext uri="{BB962C8B-B14F-4D97-AF65-F5344CB8AC3E}">
        <p14:creationId xmlns:p14="http://schemas.microsoft.com/office/powerpoint/2010/main" val="42942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39711"/>
            <a:ext cx="9056851" cy="617518"/>
          </a:xfrm>
          <a:noFill/>
          <a:ln>
            <a:noFill/>
          </a:ln>
        </p:spPr>
        <p:txBody>
          <a:bodyPr anchor="ctr">
            <a:normAutofit/>
          </a:bodyPr>
          <a:lstStyle>
            <a:lvl1pPr algn="l" defTabSz="914400" rtl="0" eaLnBrk="1" latinLnBrk="0" hangingPunct="1">
              <a:lnSpc>
                <a:spcPct val="90000"/>
              </a:lnSpc>
              <a:spcBef>
                <a:spcPct val="0"/>
              </a:spcBef>
              <a:buNone/>
              <a:defRPr lang="zh-CN" altLang="en-US" sz="2400" b="1" kern="1200" baseline="0" dirty="0">
                <a:solidFill>
                  <a:srgbClr val="9A000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528706" y="864132"/>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cxnSp>
        <p:nvCxnSpPr>
          <p:cNvPr id="8" name="直接连接符 7">
            <a:extLst>
              <a:ext uri="{FF2B5EF4-FFF2-40B4-BE49-F238E27FC236}">
                <a16:creationId xmlns:a16="http://schemas.microsoft.com/office/drawing/2014/main" id="{41D435DD-C47F-4708-B422-342FDD1F8EB1}"/>
              </a:ext>
            </a:extLst>
          </p:cNvPr>
          <p:cNvCxnSpPr>
            <a:cxnSpLocks/>
          </p:cNvCxnSpPr>
          <p:nvPr userDrawn="1"/>
        </p:nvCxnSpPr>
        <p:spPr>
          <a:xfrm>
            <a:off x="488194" y="864132"/>
            <a:ext cx="589713" cy="0"/>
          </a:xfrm>
          <a:prstGeom prst="line">
            <a:avLst/>
          </a:prstGeom>
          <a:noFill/>
          <a:ln w="38100" cap="flat" cmpd="sng" algn="ctr">
            <a:solidFill>
              <a:srgbClr val="9A0001"/>
            </a:solidFill>
            <a:prstDash val="solid"/>
            <a:miter lim="800000"/>
          </a:ln>
          <a:effectLst/>
        </p:spPr>
      </p:cxnSp>
    </p:spTree>
    <p:extLst>
      <p:ext uri="{BB962C8B-B14F-4D97-AF65-F5344CB8AC3E}">
        <p14:creationId xmlns:p14="http://schemas.microsoft.com/office/powerpoint/2010/main" val="87417911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22239"/>
            <a:ext cx="10959008" cy="930498"/>
          </a:xfrm>
        </p:spPr>
        <p:txBody>
          <a:bodyPr/>
          <a:lstStyle>
            <a:lvl1pPr algn="ctr">
              <a:defRPr>
                <a:solidFill>
                  <a:srgbClr val="002060"/>
                </a:solidFill>
              </a:defRPr>
            </a:lvl1pPr>
          </a:lstStyle>
          <a:p>
            <a:r>
              <a:rPr lang="zh-CN" altLang="en-US" dirty="0"/>
              <a:t>单击此处编辑母版标题样式</a:t>
            </a:r>
          </a:p>
        </p:txBody>
      </p:sp>
      <p:sp>
        <p:nvSpPr>
          <p:cNvPr id="3" name="内容占位符 2"/>
          <p:cNvSpPr>
            <a:spLocks noGrp="1"/>
          </p:cNvSpPr>
          <p:nvPr>
            <p:ph idx="1"/>
          </p:nvPr>
        </p:nvSpPr>
        <p:spPr>
          <a:xfrm>
            <a:off x="609600" y="1196752"/>
            <a:ext cx="10972800" cy="4934173"/>
          </a:xfrm>
        </p:spPr>
        <p:txBody>
          <a:bodyPr/>
          <a:lstStyle>
            <a:lvl1pPr>
              <a:defRPr b="0">
                <a:solidFill>
                  <a:srgbClr val="002060"/>
                </a:solidFill>
              </a:defRPr>
            </a:lvl1pPr>
            <a:lvl2pPr>
              <a:defRPr b="0">
                <a:solidFill>
                  <a:srgbClr val="002060"/>
                </a:solidFill>
              </a:defRPr>
            </a:lvl2pPr>
            <a:lvl3pPr>
              <a:defRPr b="0">
                <a:solidFill>
                  <a:srgbClr val="002060"/>
                </a:solidFill>
              </a:defRPr>
            </a:lvl3pPr>
            <a:lvl4pPr>
              <a:defRPr b="0">
                <a:solidFill>
                  <a:srgbClr val="002060"/>
                </a:solidFill>
              </a:defRPr>
            </a:lvl4pPr>
            <a:lvl5pPr>
              <a:defRPr b="0">
                <a:solidFill>
                  <a:srgbClr val="002060"/>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5"/>
          <p:cNvSpPr>
            <a:spLocks noGrp="1" noChangeArrowheads="1"/>
          </p:cNvSpPr>
          <p:nvPr>
            <p:ph type="ftr" sz="quarter" idx="10"/>
          </p:nvPr>
        </p:nvSpPr>
        <p:spPr/>
        <p:txBody>
          <a:bodyPr/>
          <a:lstStyle>
            <a:lvl1pPr>
              <a:defRPr>
                <a:latin typeface="Arial" charset="0"/>
              </a:defRPr>
            </a:lvl1pPr>
          </a:lstStyle>
          <a:p>
            <a:pPr>
              <a:defRPr/>
            </a:pPr>
            <a:endParaRPr lang="zh-CN" altLang="zh-CN"/>
          </a:p>
        </p:txBody>
      </p:sp>
      <p:sp>
        <p:nvSpPr>
          <p:cNvPr id="6" name="Rectangle 6"/>
          <p:cNvSpPr>
            <a:spLocks noGrp="1" noChangeArrowheads="1"/>
          </p:cNvSpPr>
          <p:nvPr>
            <p:ph type="sldNum" sz="quarter" idx="11"/>
          </p:nvPr>
        </p:nvSpPr>
        <p:spPr>
          <a:xfrm>
            <a:off x="8737601" y="6248400"/>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B968BC3-0632-4F98-9194-1A79C14210A8}" type="slidenum">
              <a:rPr lang="zh-CN" altLang="en-US"/>
              <a:pPr>
                <a:defRPr/>
              </a:pPr>
              <a:t>‹#›</a:t>
            </a:fld>
            <a:endParaRPr lang="en-US" altLang="zh-CN"/>
          </a:p>
        </p:txBody>
      </p:sp>
      <p:sp>
        <p:nvSpPr>
          <p:cNvPr id="7" name="Rectangle">
            <a:extLst>
              <a:ext uri="{FF2B5EF4-FFF2-40B4-BE49-F238E27FC236}">
                <a16:creationId xmlns:a16="http://schemas.microsoft.com/office/drawing/2014/main" id="{EF09FBDB-B46E-9740-980D-9DD93D486ED7}"/>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26905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196752"/>
            <a:ext cx="5384801" cy="4934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charset="0"/>
              </a:defRPr>
            </a:lvl1pPr>
          </a:lstStyle>
          <a:p>
            <a:pPr>
              <a:defRPr/>
            </a:pPr>
            <a:fld id="{C69B9DE8-1F07-2B41-B2EC-369538FBC608}" type="datetime1">
              <a:rPr lang="zh-CN" altLang="en-US" smtClean="0"/>
              <a:t>2023/7/1</a:t>
            </a:fld>
            <a:endParaRPr lang="en-US" altLang="zh-CN"/>
          </a:p>
        </p:txBody>
      </p:sp>
      <p:sp>
        <p:nvSpPr>
          <p:cNvPr id="6" name="Rectangle 7"/>
          <p:cNvSpPr>
            <a:spLocks noGrp="1" noChangeArrowheads="1"/>
          </p:cNvSpPr>
          <p:nvPr>
            <p:ph type="ftr" sz="quarter" idx="11"/>
          </p:nvPr>
        </p:nvSpPr>
        <p:spPr/>
        <p:txBody>
          <a:bodyPr/>
          <a:lstStyle>
            <a:lvl1pPr>
              <a:defRPr>
                <a:latin typeface="Arial" charset="0"/>
              </a:defRPr>
            </a:lvl1pPr>
          </a:lstStyle>
          <a:p>
            <a:pPr>
              <a:defRPr/>
            </a:pPr>
            <a:endParaRPr lang="zh-CN" altLang="zh-CN"/>
          </a:p>
        </p:txBody>
      </p:sp>
      <p:sp>
        <p:nvSpPr>
          <p:cNvPr id="7" name="Rectangle 8"/>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3852506-876A-409F-A79D-30F6F54DC313}" type="slidenum">
              <a:rPr lang="zh-CN" altLang="en-US"/>
              <a:pPr>
                <a:defRPr/>
              </a:pPr>
              <a:t>‹#›</a:t>
            </a:fld>
            <a:endParaRPr lang="en-US" altLang="zh-CN"/>
          </a:p>
        </p:txBody>
      </p:sp>
      <p:sp>
        <p:nvSpPr>
          <p:cNvPr id="8" name="Rectangle">
            <a:extLst>
              <a:ext uri="{FF2B5EF4-FFF2-40B4-BE49-F238E27FC236}">
                <a16:creationId xmlns:a16="http://schemas.microsoft.com/office/drawing/2014/main" id="{59C849F8-9B8E-5644-873E-003033F1C6A2}"/>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582005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charset="0"/>
              </a:defRPr>
            </a:lvl1pPr>
          </a:lstStyle>
          <a:p>
            <a:pPr>
              <a:defRPr/>
            </a:pPr>
            <a:fld id="{D055897C-6ABD-E841-811D-ED0A0E4EDA00}" type="datetime1">
              <a:rPr lang="zh-CN" altLang="en-US" smtClean="0"/>
              <a:t>2023/7/1</a:t>
            </a:fld>
            <a:endParaRPr lang="en-US" altLang="zh-CN"/>
          </a:p>
        </p:txBody>
      </p:sp>
      <p:sp>
        <p:nvSpPr>
          <p:cNvPr id="4" name="Rectangle 5"/>
          <p:cNvSpPr>
            <a:spLocks noGrp="1" noChangeArrowheads="1"/>
          </p:cNvSpPr>
          <p:nvPr>
            <p:ph type="ftr" sz="quarter" idx="11"/>
          </p:nvPr>
        </p:nvSpPr>
        <p:spPr/>
        <p:txBody>
          <a:bodyPr/>
          <a:lstStyle>
            <a:lvl1pPr>
              <a:defRPr>
                <a:latin typeface="Arial" charset="0"/>
              </a:defRPr>
            </a:lvl1pPr>
          </a:lstStyle>
          <a:p>
            <a:pPr>
              <a:defRPr/>
            </a:pPr>
            <a:endParaRPr lang="zh-CN" altLang="zh-CN"/>
          </a:p>
        </p:txBody>
      </p:sp>
      <p:sp>
        <p:nvSpPr>
          <p:cNvPr id="5"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45D2C6F-4764-4B04-BDBB-02C8976C3157}" type="slidenum">
              <a:rPr lang="zh-CN" altLang="en-US"/>
              <a:pPr>
                <a:defRPr/>
              </a:pPr>
              <a:t>‹#›</a:t>
            </a:fld>
            <a:endParaRPr lang="en-US" altLang="zh-CN"/>
          </a:p>
        </p:txBody>
      </p:sp>
      <p:sp>
        <p:nvSpPr>
          <p:cNvPr id="6" name="Rectangle">
            <a:extLst>
              <a:ext uri="{FF2B5EF4-FFF2-40B4-BE49-F238E27FC236}">
                <a16:creationId xmlns:a16="http://schemas.microsoft.com/office/drawing/2014/main" id="{C46F5428-7E6E-184A-A12A-9ECD23F6C139}"/>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418949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1" y="6248400"/>
            <a:ext cx="2844800" cy="457200"/>
          </a:xfrm>
          <a:prstGeom prst="rect">
            <a:avLst/>
          </a:prstGeom>
        </p:spPr>
        <p:txBody>
          <a:bodyPr/>
          <a:lstStyle>
            <a:lvl1pPr eaLnBrk="1" hangingPunct="1">
              <a:defRPr>
                <a:latin typeface="Arial" charset="0"/>
              </a:defRPr>
            </a:lvl1pPr>
          </a:lstStyle>
          <a:p>
            <a:pPr>
              <a:defRPr/>
            </a:pPr>
            <a:fld id="{7753E50F-0548-804A-AE06-1A4065B3C501}" type="datetime1">
              <a:rPr lang="zh-CN" altLang="en-US" smtClean="0"/>
              <a:t>2023/7/1</a:t>
            </a:fld>
            <a:endParaRPr lang="en-US" altLang="zh-CN"/>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zh-CN" altLang="zh-CN"/>
          </a:p>
        </p:txBody>
      </p:sp>
      <p:sp>
        <p:nvSpPr>
          <p:cNvPr id="6" name="Rectangle 6"/>
          <p:cNvSpPr>
            <a:spLocks noGrp="1" noChangeArrowheads="1"/>
          </p:cNvSpPr>
          <p:nvPr>
            <p:ph type="sldNum" sz="quarter" idx="12"/>
          </p:nvPr>
        </p:nvSpPr>
        <p:spPr>
          <a:xfrm>
            <a:off x="8737601" y="6248400"/>
            <a:ext cx="2844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ACB9267-387A-4112-97AC-F67EDF455495}" type="slidenum">
              <a:rPr lang="zh-CN" altLang="en-US"/>
              <a:pPr>
                <a:defRPr/>
              </a:pPr>
              <a:t>‹#›</a:t>
            </a:fld>
            <a:endParaRPr lang="en-US" altLang="zh-CN"/>
          </a:p>
        </p:txBody>
      </p:sp>
      <p:sp>
        <p:nvSpPr>
          <p:cNvPr id="7" name="Rectangle">
            <a:extLst>
              <a:ext uri="{FF2B5EF4-FFF2-40B4-BE49-F238E27FC236}">
                <a16:creationId xmlns:a16="http://schemas.microsoft.com/office/drawing/2014/main" id="{1EEE05B0-5B85-DE4D-8426-03830D2244BD}"/>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335056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BCDDC51-8DA1-6648-8A40-6774D8E17A53}"/>
              </a:ext>
            </a:extLst>
          </p:cNvPr>
          <p:cNvSpPr>
            <a:spLocks noGrp="1"/>
          </p:cNvSpPr>
          <p:nvPr>
            <p:ph type="title"/>
          </p:nvPr>
        </p:nvSpPr>
        <p:spPr>
          <a:xfrm>
            <a:off x="609601" y="122239"/>
            <a:ext cx="10959008" cy="930498"/>
          </a:xfrm>
        </p:spPr>
        <p:txBody>
          <a:bodyPr/>
          <a:lstStyle>
            <a:lvl1pPr algn="ctr">
              <a:defRPr/>
            </a:lvl1pPr>
          </a:lstStyle>
          <a:p>
            <a:r>
              <a:rPr lang="zh-CN" altLang="en-US" dirty="0"/>
              <a:t>单击此处编辑母版标题样式</a:t>
            </a:r>
          </a:p>
        </p:txBody>
      </p:sp>
      <p:sp>
        <p:nvSpPr>
          <p:cNvPr id="8" name="内容占位符 2">
            <a:extLst>
              <a:ext uri="{FF2B5EF4-FFF2-40B4-BE49-F238E27FC236}">
                <a16:creationId xmlns:a16="http://schemas.microsoft.com/office/drawing/2014/main" id="{9869F4B7-9CE4-F64A-8BDC-DD0BE35E26E8}"/>
              </a:ext>
            </a:extLst>
          </p:cNvPr>
          <p:cNvSpPr>
            <a:spLocks noGrp="1"/>
          </p:cNvSpPr>
          <p:nvPr>
            <p:ph idx="1"/>
          </p:nvPr>
        </p:nvSpPr>
        <p:spPr>
          <a:xfrm>
            <a:off x="609600" y="1196752"/>
            <a:ext cx="10972800" cy="4934173"/>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marL="342900" marR="0" lvl="0" indent="-342900" algn="l" defTabSz="914400" rtl="0" eaLnBrk="0" fontAlgn="base" latinLnBrk="0" hangingPunct="0">
              <a:lnSpc>
                <a:spcPct val="100000"/>
              </a:lnSpc>
              <a:spcBef>
                <a:spcPct val="20000"/>
              </a:spcBef>
              <a:spcAft>
                <a:spcPct val="0"/>
              </a:spcAft>
              <a:buClr>
                <a:srgbClr val="FF0000"/>
              </a:buClr>
              <a:buSzPct val="70000"/>
              <a:buFont typeface="Wingdings" panose="05000000000000000000" pitchFamily="2" charset="2"/>
              <a:buChar char="l"/>
              <a:tabLst/>
              <a:defRPr/>
            </a:pPr>
            <a:r>
              <a:rPr kumimoji="0" lang="zh-CN" altLang="en-US" sz="3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单击此处编辑母版文本样式</a:t>
            </a:r>
          </a:p>
          <a:p>
            <a:pPr marL="692150" marR="0" lvl="1" indent="-347980" algn="l" defTabSz="914400" rtl="0" eaLnBrk="0" fontAlgn="base" latinLnBrk="0" hangingPunct="0">
              <a:lnSpc>
                <a:spcPct val="100000"/>
              </a:lnSpc>
              <a:spcBef>
                <a:spcPct val="20000"/>
              </a:spcBef>
              <a:spcAft>
                <a:spcPct val="0"/>
              </a:spcAft>
              <a:buClr>
                <a:srgbClr val="C0504D"/>
              </a:buClr>
              <a:buSzPct val="70000"/>
              <a:buFont typeface="Wingdings" panose="05000000000000000000" pitchFamily="2" charset="2"/>
              <a:buChar char="l"/>
              <a:tabLst/>
              <a:defRPr/>
            </a:pP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第二级</a:t>
            </a:r>
          </a:p>
          <a:p>
            <a:pPr marL="987425" marR="0" lvl="2" indent="-294005" algn="l" defTabSz="914400" rtl="0" eaLnBrk="0" fontAlgn="base" latinLnBrk="0" hangingPunct="0">
              <a:lnSpc>
                <a:spcPct val="100000"/>
              </a:lnSpc>
              <a:spcBef>
                <a:spcPct val="20000"/>
              </a:spcBef>
              <a:spcAft>
                <a:spcPct val="0"/>
              </a:spcAft>
              <a:buClr>
                <a:srgbClr val="4F81BD"/>
              </a:buClr>
              <a:buSzPct val="70000"/>
              <a:buFont typeface="Wingdings" panose="05000000000000000000" pitchFamily="2" charset="2"/>
              <a:buChar char="l"/>
              <a:tabLst/>
              <a:defRPr/>
            </a:pPr>
            <a:r>
              <a:rPr kumimoji="0" lang="zh-CN" altLang="en-US" sz="23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第三级</a:t>
            </a:r>
          </a:p>
          <a:p>
            <a:pPr marL="1280795" marR="0" lvl="3" indent="-292100" algn="l" defTabSz="914400" rtl="0" eaLnBrk="0" fontAlgn="base" latinLnBrk="0" hangingPunct="0">
              <a:lnSpc>
                <a:spcPct val="100000"/>
              </a:lnSpc>
              <a:spcBef>
                <a:spcPct val="20000"/>
              </a:spcBef>
              <a:spcAft>
                <a:spcPct val="0"/>
              </a:spcAft>
              <a:buClr>
                <a:srgbClr val="1F497D"/>
              </a:buClr>
              <a:buSzPct val="75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第四级</a:t>
            </a:r>
          </a:p>
          <a:p>
            <a:pPr marL="1598295" marR="0" lvl="4" indent="-316230" algn="l" defTabSz="914400" rtl="0" eaLnBrk="0" fontAlgn="base" latinLnBrk="0" hangingPunct="0">
              <a:lnSpc>
                <a:spcPct val="100000"/>
              </a:lnSpc>
              <a:spcBef>
                <a:spcPct val="20000"/>
              </a:spcBef>
              <a:spcAft>
                <a:spcPct val="0"/>
              </a:spcAft>
              <a:buClr>
                <a:srgbClr val="800080"/>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第五级</a:t>
            </a:r>
          </a:p>
        </p:txBody>
      </p:sp>
      <p:sp>
        <p:nvSpPr>
          <p:cNvPr id="9" name="Rectangle 5">
            <a:extLst>
              <a:ext uri="{FF2B5EF4-FFF2-40B4-BE49-F238E27FC236}">
                <a16:creationId xmlns:a16="http://schemas.microsoft.com/office/drawing/2014/main" id="{7FBB29D0-7071-A247-B467-677963543770}"/>
              </a:ext>
            </a:extLst>
          </p:cNvPr>
          <p:cNvSpPr>
            <a:spLocks noGrp="1" noChangeArrowheads="1"/>
          </p:cNvSpPr>
          <p:nvPr>
            <p:ph type="ftr" sz="quarter" idx="10"/>
          </p:nvPr>
        </p:nvSpPr>
        <p:spPr>
          <a:xfrm>
            <a:off x="4165601" y="6381750"/>
            <a:ext cx="3860801" cy="457200"/>
          </a:xfrm>
        </p:spPr>
        <p:txBody>
          <a:bodyPr/>
          <a:lstStyle>
            <a:lvl1pPr>
              <a:defRPr>
                <a:latin typeface="Arial" panose="020B0604020202020204" pitchFamily="34" charset="0"/>
              </a:defRPr>
            </a:lvl1pPr>
          </a:lstStyle>
          <a:p>
            <a:pPr>
              <a:defRPr/>
            </a:pPr>
            <a:endParaRPr lang="zh-CN" altLang="zh-CN"/>
          </a:p>
        </p:txBody>
      </p:sp>
      <p:sp>
        <p:nvSpPr>
          <p:cNvPr id="10" name="Rectangle 6">
            <a:extLst>
              <a:ext uri="{FF2B5EF4-FFF2-40B4-BE49-F238E27FC236}">
                <a16:creationId xmlns:a16="http://schemas.microsoft.com/office/drawing/2014/main" id="{C39A5ECC-80C9-204C-8857-DF4841164483}"/>
              </a:ext>
            </a:extLst>
          </p:cNvPr>
          <p:cNvSpPr>
            <a:spLocks noGrp="1" noChangeArrowheads="1"/>
          </p:cNvSpPr>
          <p:nvPr>
            <p:ph type="sldNum" sz="quarter" idx="11"/>
          </p:nvPr>
        </p:nvSpPr>
        <p:spPr>
          <a:xfrm>
            <a:off x="8737601" y="6248400"/>
            <a:ext cx="2844800" cy="457200"/>
          </a:xfrm>
          <a:prstGeom prst="rect">
            <a:avLst/>
          </a:prstGeom>
        </p:spPr>
        <p:txBody>
          <a:bodyPr vert="horz" wrap="square" lIns="91440" tIns="45720" rIns="91440" bIns="45720" numCol="1" anchor="t" anchorCtr="0" compatLnSpc="1"/>
          <a:lstStyle>
            <a:lvl1pPr eaLnBrk="1" hangingPunct="1">
              <a:defRPr/>
            </a:lvl1pPr>
          </a:lstStyle>
          <a:p>
            <a:pPr>
              <a:defRPr/>
            </a:pPr>
            <a:fld id="{CB968BC3-0632-4F98-9194-1A79C14210A8}" type="slidenum">
              <a:rPr lang="zh-CN" altLang="en-US"/>
              <a:t>‹#›</a:t>
            </a:fld>
            <a:endParaRPr lang="en-US" altLang="zh-CN"/>
          </a:p>
        </p:txBody>
      </p:sp>
      <p:sp>
        <p:nvSpPr>
          <p:cNvPr id="11" name="Rectangle">
            <a:extLst>
              <a:ext uri="{FF2B5EF4-FFF2-40B4-BE49-F238E27FC236}">
                <a16:creationId xmlns:a16="http://schemas.microsoft.com/office/drawing/2014/main" id="{4EA2FE2C-F44C-BE42-B578-13B25F03F91E}"/>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190487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319BA-F6BA-4C4C-998C-BAFD85F52475}"/>
              </a:ext>
            </a:extLst>
          </p:cNvPr>
          <p:cNvSpPr>
            <a:spLocks noGrp="1"/>
          </p:cNvSpPr>
          <p:nvPr>
            <p:ph sz="half" idx="1"/>
          </p:nvPr>
        </p:nvSpPr>
        <p:spPr>
          <a:xfrm>
            <a:off x="838200" y="1224366"/>
            <a:ext cx="5181600" cy="4952597"/>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FF0000"/>
              </a:buClr>
              <a:buSzPct val="70000"/>
              <a:buFont typeface="Wingdings" panose="05000000000000000000" pitchFamily="2" charset="2"/>
              <a:buChar char="l"/>
              <a:tabLst/>
              <a:defRPr/>
            </a:pPr>
            <a:r>
              <a:rPr kumimoji="0" lang="zh-CN" altLang="en-US" sz="3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单击此处编辑母版文本样式</a:t>
            </a:r>
          </a:p>
          <a:p>
            <a:pPr marL="692150" marR="0" lvl="1" indent="-347980" algn="l" defTabSz="914400" rtl="0" eaLnBrk="0" fontAlgn="base" latinLnBrk="0" hangingPunct="0">
              <a:lnSpc>
                <a:spcPct val="100000"/>
              </a:lnSpc>
              <a:spcBef>
                <a:spcPct val="20000"/>
              </a:spcBef>
              <a:spcAft>
                <a:spcPct val="0"/>
              </a:spcAft>
              <a:buClr>
                <a:srgbClr val="C0504D"/>
              </a:buClr>
              <a:buSzPct val="70000"/>
              <a:buFont typeface="Wingdings" panose="05000000000000000000" pitchFamily="2" charset="2"/>
              <a:buChar char="l"/>
              <a:tabLst/>
              <a:defRPr/>
            </a:pP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第二级</a:t>
            </a:r>
          </a:p>
          <a:p>
            <a:pPr marL="987425" marR="0" lvl="2" indent="-294005" algn="l" defTabSz="914400" rtl="0" eaLnBrk="0" fontAlgn="base" latinLnBrk="0" hangingPunct="0">
              <a:lnSpc>
                <a:spcPct val="100000"/>
              </a:lnSpc>
              <a:spcBef>
                <a:spcPct val="20000"/>
              </a:spcBef>
              <a:spcAft>
                <a:spcPct val="0"/>
              </a:spcAft>
              <a:buClr>
                <a:srgbClr val="4F81BD"/>
              </a:buClr>
              <a:buSzPct val="70000"/>
              <a:buFont typeface="Wingdings" panose="05000000000000000000" pitchFamily="2" charset="2"/>
              <a:buChar char="l"/>
              <a:tabLst/>
              <a:defRPr/>
            </a:pPr>
            <a:r>
              <a:rPr kumimoji="0" lang="zh-CN" altLang="en-US" sz="23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第三级</a:t>
            </a:r>
          </a:p>
          <a:p>
            <a:pPr marL="1280795" marR="0" lvl="3" indent="-292100" algn="l" defTabSz="914400" rtl="0" eaLnBrk="0" fontAlgn="base" latinLnBrk="0" hangingPunct="0">
              <a:lnSpc>
                <a:spcPct val="100000"/>
              </a:lnSpc>
              <a:spcBef>
                <a:spcPct val="20000"/>
              </a:spcBef>
              <a:spcAft>
                <a:spcPct val="0"/>
              </a:spcAft>
              <a:buClr>
                <a:srgbClr val="1F497D"/>
              </a:buClr>
              <a:buSzPct val="75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第四级</a:t>
            </a:r>
          </a:p>
          <a:p>
            <a:pPr marL="1598295" marR="0" lvl="4" indent="-316230" algn="l" defTabSz="914400" rtl="0" eaLnBrk="0" fontAlgn="base" latinLnBrk="0" hangingPunct="0">
              <a:lnSpc>
                <a:spcPct val="100000"/>
              </a:lnSpc>
              <a:spcBef>
                <a:spcPct val="20000"/>
              </a:spcBef>
              <a:spcAft>
                <a:spcPct val="0"/>
              </a:spcAft>
              <a:buClr>
                <a:srgbClr val="800080"/>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第五级</a:t>
            </a:r>
          </a:p>
        </p:txBody>
      </p:sp>
      <p:sp>
        <p:nvSpPr>
          <p:cNvPr id="4" name="内容占位符 3">
            <a:extLst>
              <a:ext uri="{FF2B5EF4-FFF2-40B4-BE49-F238E27FC236}">
                <a16:creationId xmlns:a16="http://schemas.microsoft.com/office/drawing/2014/main" id="{E11AF92C-0249-A246-81CF-8515AE6A8D1A}"/>
              </a:ext>
            </a:extLst>
          </p:cNvPr>
          <p:cNvSpPr>
            <a:spLocks noGrp="1"/>
          </p:cNvSpPr>
          <p:nvPr>
            <p:ph sz="half" idx="2"/>
          </p:nvPr>
        </p:nvSpPr>
        <p:spPr>
          <a:xfrm>
            <a:off x="6172200" y="1208868"/>
            <a:ext cx="5181600" cy="496809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FF0000"/>
              </a:buClr>
              <a:buSzPct val="70000"/>
              <a:buFont typeface="Wingdings" panose="05000000000000000000" pitchFamily="2" charset="2"/>
              <a:buChar char="l"/>
              <a:tabLst/>
              <a:defRPr/>
            </a:pPr>
            <a:r>
              <a:rPr kumimoji="0" lang="zh-CN" altLang="en-US" sz="3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单击此处编辑母版文本样式</a:t>
            </a:r>
          </a:p>
          <a:p>
            <a:pPr marL="692150" marR="0" lvl="1" indent="-347980" algn="l" defTabSz="914400" rtl="0" eaLnBrk="0" fontAlgn="base" latinLnBrk="0" hangingPunct="0">
              <a:lnSpc>
                <a:spcPct val="100000"/>
              </a:lnSpc>
              <a:spcBef>
                <a:spcPct val="20000"/>
              </a:spcBef>
              <a:spcAft>
                <a:spcPct val="0"/>
              </a:spcAft>
              <a:buClr>
                <a:srgbClr val="C0504D"/>
              </a:buClr>
              <a:buSzPct val="70000"/>
              <a:buFont typeface="Wingdings" panose="05000000000000000000" pitchFamily="2" charset="2"/>
              <a:buChar char="l"/>
              <a:tabLst/>
              <a:defRPr/>
            </a:pP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第二级</a:t>
            </a:r>
          </a:p>
          <a:p>
            <a:pPr marL="987425" marR="0" lvl="2" indent="-294005" algn="l" defTabSz="914400" rtl="0" eaLnBrk="0" fontAlgn="base" latinLnBrk="0" hangingPunct="0">
              <a:lnSpc>
                <a:spcPct val="100000"/>
              </a:lnSpc>
              <a:spcBef>
                <a:spcPct val="20000"/>
              </a:spcBef>
              <a:spcAft>
                <a:spcPct val="0"/>
              </a:spcAft>
              <a:buClr>
                <a:srgbClr val="4F81BD"/>
              </a:buClr>
              <a:buSzPct val="70000"/>
              <a:buFont typeface="Wingdings" panose="05000000000000000000" pitchFamily="2" charset="2"/>
              <a:buChar char="l"/>
              <a:tabLst/>
              <a:defRPr/>
            </a:pPr>
            <a:r>
              <a:rPr kumimoji="0" lang="zh-CN" altLang="en-US" sz="23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第三级</a:t>
            </a:r>
          </a:p>
          <a:p>
            <a:pPr marL="1280795" marR="0" lvl="3" indent="-292100" algn="l" defTabSz="914400" rtl="0" eaLnBrk="0" fontAlgn="base" latinLnBrk="0" hangingPunct="0">
              <a:lnSpc>
                <a:spcPct val="100000"/>
              </a:lnSpc>
              <a:spcBef>
                <a:spcPct val="20000"/>
              </a:spcBef>
              <a:spcAft>
                <a:spcPct val="0"/>
              </a:spcAft>
              <a:buClr>
                <a:srgbClr val="1F497D"/>
              </a:buClr>
              <a:buSzPct val="75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第四级</a:t>
            </a:r>
          </a:p>
          <a:p>
            <a:pPr marL="1598295" marR="0" lvl="4" indent="-316230" algn="l" defTabSz="914400" rtl="0" eaLnBrk="0" fontAlgn="base" latinLnBrk="0" hangingPunct="0">
              <a:lnSpc>
                <a:spcPct val="100000"/>
              </a:lnSpc>
              <a:spcBef>
                <a:spcPct val="20000"/>
              </a:spcBef>
              <a:spcAft>
                <a:spcPct val="0"/>
              </a:spcAft>
              <a:buClr>
                <a:srgbClr val="800080"/>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第五级</a:t>
            </a:r>
          </a:p>
        </p:txBody>
      </p:sp>
      <p:sp>
        <p:nvSpPr>
          <p:cNvPr id="5" name="日期占位符 4">
            <a:extLst>
              <a:ext uri="{FF2B5EF4-FFF2-40B4-BE49-F238E27FC236}">
                <a16:creationId xmlns:a16="http://schemas.microsoft.com/office/drawing/2014/main" id="{57623E3B-9649-9647-811F-78DE2E3DD4C0}"/>
              </a:ext>
            </a:extLst>
          </p:cNvPr>
          <p:cNvSpPr>
            <a:spLocks noGrp="1"/>
          </p:cNvSpPr>
          <p:nvPr>
            <p:ph type="dt" sz="half" idx="10"/>
          </p:nvPr>
        </p:nvSpPr>
        <p:spPr>
          <a:xfrm>
            <a:off x="838200" y="6356350"/>
            <a:ext cx="2743200" cy="365125"/>
          </a:xfrm>
          <a:prstGeom prst="rect">
            <a:avLst/>
          </a:prstGeom>
        </p:spPr>
        <p:txBody>
          <a:bodyPr/>
          <a:lstStyle/>
          <a:p>
            <a:fld id="{8ECCED71-2B8A-1545-BD5F-FCAAF0EA155B}" type="datetime1">
              <a:rPr kumimoji="1" lang="zh-CN" altLang="en-US" smtClean="0"/>
              <a:t>2023/7/1</a:t>
            </a:fld>
            <a:endParaRPr kumimoji="1" lang="zh-CN" altLang="en-US"/>
          </a:p>
        </p:txBody>
      </p:sp>
      <p:sp>
        <p:nvSpPr>
          <p:cNvPr id="6" name="页脚占位符 5">
            <a:extLst>
              <a:ext uri="{FF2B5EF4-FFF2-40B4-BE49-F238E27FC236}">
                <a16:creationId xmlns:a16="http://schemas.microsoft.com/office/drawing/2014/main" id="{B9114501-7042-B448-836B-AA47E11E4AE7}"/>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a:extLst>
              <a:ext uri="{FF2B5EF4-FFF2-40B4-BE49-F238E27FC236}">
                <a16:creationId xmlns:a16="http://schemas.microsoft.com/office/drawing/2014/main" id="{559269DA-6C1D-D645-B876-BB16262ECC90}"/>
              </a:ext>
            </a:extLst>
          </p:cNvPr>
          <p:cNvSpPr>
            <a:spLocks noGrp="1"/>
          </p:cNvSpPr>
          <p:nvPr>
            <p:ph type="sldNum" sz="quarter" idx="12"/>
          </p:nvPr>
        </p:nvSpPr>
        <p:spPr>
          <a:xfrm>
            <a:off x="8610600" y="6356350"/>
            <a:ext cx="2743200" cy="365125"/>
          </a:xfrm>
          <a:prstGeom prst="rect">
            <a:avLst/>
          </a:prstGeom>
        </p:spPr>
        <p:txBody>
          <a:bodyPr/>
          <a:lstStyle/>
          <a:p>
            <a:fld id="{A855D253-26F8-9A47-87E5-F73813AA5829}" type="slidenum">
              <a:rPr kumimoji="1" lang="zh-CN" altLang="en-US" smtClean="0"/>
              <a:t>‹#›</a:t>
            </a:fld>
            <a:endParaRPr kumimoji="1" lang="zh-CN" altLang="en-US"/>
          </a:p>
        </p:txBody>
      </p:sp>
      <p:sp>
        <p:nvSpPr>
          <p:cNvPr id="8" name="标题 1">
            <a:extLst>
              <a:ext uri="{FF2B5EF4-FFF2-40B4-BE49-F238E27FC236}">
                <a16:creationId xmlns:a16="http://schemas.microsoft.com/office/drawing/2014/main" id="{28FE7100-C0BB-FA42-8B9A-BD7C03AD9295}"/>
              </a:ext>
            </a:extLst>
          </p:cNvPr>
          <p:cNvSpPr>
            <a:spLocks noGrp="1"/>
          </p:cNvSpPr>
          <p:nvPr>
            <p:ph type="title"/>
          </p:nvPr>
        </p:nvSpPr>
        <p:spPr>
          <a:xfrm>
            <a:off x="609601" y="122239"/>
            <a:ext cx="10959008" cy="930498"/>
          </a:xfrm>
        </p:spPr>
        <p:txBody>
          <a:bodyPr/>
          <a:lstStyle>
            <a:lvl1pPr algn="ctr">
              <a:defRPr/>
            </a:lvl1pPr>
          </a:lstStyle>
          <a:p>
            <a:r>
              <a:rPr lang="zh-CN" altLang="en-US" dirty="0"/>
              <a:t>单击此处编辑母版标题样式</a:t>
            </a:r>
          </a:p>
        </p:txBody>
      </p:sp>
      <p:sp>
        <p:nvSpPr>
          <p:cNvPr id="9" name="Rectangle">
            <a:extLst>
              <a:ext uri="{FF2B5EF4-FFF2-40B4-BE49-F238E27FC236}">
                <a16:creationId xmlns:a16="http://schemas.microsoft.com/office/drawing/2014/main" id="{2B9BB0ED-56B4-9647-A1DA-7B768520E947}"/>
              </a:ext>
            </a:extLst>
          </p:cNvPr>
          <p:cNvSpPr/>
          <p:nvPr userDrawn="1"/>
        </p:nvSpPr>
        <p:spPr>
          <a:xfrm>
            <a:off x="478325" y="1088180"/>
            <a:ext cx="10952177" cy="12701"/>
          </a:xfrm>
          <a:prstGeom prst="rect">
            <a:avLst/>
          </a:prstGeom>
          <a:gradFill>
            <a:gsLst>
              <a:gs pos="0">
                <a:srgbClr val="FFFFFF"/>
              </a:gs>
              <a:gs pos="26585">
                <a:srgbClr val="E0E0E0"/>
              </a:gs>
              <a:gs pos="48801">
                <a:srgbClr val="C0C0C0"/>
              </a:gs>
              <a:gs pos="73084">
                <a:srgbClr val="E0E0E0"/>
              </a:gs>
              <a:gs pos="100000">
                <a:srgbClr val="FFFFFF"/>
              </a:gs>
            </a:gsLst>
            <a:lin ang="42311"/>
          </a:gradFill>
          <a:ln w="12700">
            <a:miter lim="400000"/>
          </a:ln>
        </p:spPr>
        <p:txBody>
          <a:bodyPr lIns="35719" tIns="35719" rIns="35719" bIns="35719" anchor="ctr"/>
          <a:lstStyle/>
          <a:p>
            <a:pPr defTabSz="410756">
              <a:defRPr sz="4000" b="0">
                <a:solidFill>
                  <a:srgbClr val="FFFFFF"/>
                </a:solidFill>
                <a:latin typeface="Helvetica Neue Light"/>
                <a:ea typeface="Helvetica Neue Light"/>
                <a:cs typeface="Helvetica Neue Light"/>
                <a:sym typeface="Helvetica Neue Light"/>
              </a:defRPr>
            </a:pPr>
            <a:endParaRPr sz="2000"/>
          </a:p>
        </p:txBody>
      </p:sp>
    </p:spTree>
    <p:extLst>
      <p:ext uri="{BB962C8B-B14F-4D97-AF65-F5344CB8AC3E}">
        <p14:creationId xmlns:p14="http://schemas.microsoft.com/office/powerpoint/2010/main" val="375260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3" name="矩形 2"/>
          <p:cNvSpPr/>
          <p:nvPr userDrawn="1"/>
        </p:nvSpPr>
        <p:spPr>
          <a:xfrm>
            <a:off x="-3320" y="0"/>
            <a:ext cx="12192000" cy="2623671"/>
          </a:xfrm>
          <a:prstGeom prst="rect">
            <a:avLst/>
          </a:prstGeom>
          <a:gradFill flip="none" rotWithShape="1">
            <a:gsLst>
              <a:gs pos="0">
                <a:srgbClr val="046AB4">
                  <a:shade val="30000"/>
                  <a:satMod val="115000"/>
                </a:srgbClr>
              </a:gs>
              <a:gs pos="50000">
                <a:srgbClr val="046AB4">
                  <a:shade val="67500"/>
                  <a:satMod val="115000"/>
                </a:srgbClr>
              </a:gs>
              <a:gs pos="100000">
                <a:srgbClr val="046AB4">
                  <a:shade val="100000"/>
                  <a:satMod val="115000"/>
                </a:srgbClr>
              </a:gs>
            </a:gsLst>
            <a:lin ang="54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rgbClr val="046AB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3286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0C13B7D3-E4E1-4547-B3F5-559CF7B6C554}"/>
              </a:ext>
            </a:extLst>
          </p:cNvPr>
          <p:cNvSpPr>
            <a:spLocks noGrp="1"/>
          </p:cNvSpPr>
          <p:nvPr>
            <p:ph type="ftr" sz="quarter" idx="10"/>
          </p:nvPr>
        </p:nvSpPr>
        <p:spPr/>
        <p:txBody>
          <a:bodyPr/>
          <a:lstStyle/>
          <a:p>
            <a:pPr>
              <a:defRPr/>
            </a:pPr>
            <a:endParaRPr lang="zh-CN" altLang="zh-CN"/>
          </a:p>
        </p:txBody>
      </p:sp>
    </p:spTree>
    <p:extLst>
      <p:ext uri="{BB962C8B-B14F-4D97-AF65-F5344CB8AC3E}">
        <p14:creationId xmlns:p14="http://schemas.microsoft.com/office/powerpoint/2010/main" val="2110869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22238"/>
            <a:ext cx="10957984"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609600" y="1196975"/>
            <a:ext cx="109728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5"/>
          <p:cNvSpPr>
            <a:spLocks noGrp="1" noChangeArrowheads="1"/>
          </p:cNvSpPr>
          <p:nvPr>
            <p:ph type="ftr" sz="quarter" idx="3"/>
          </p:nvPr>
        </p:nvSpPr>
        <p:spPr bwMode="auto">
          <a:xfrm>
            <a:off x="4165601" y="6381750"/>
            <a:ext cx="3860801"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000" b="0"/>
            </a:lvl1pPr>
          </a:lstStyle>
          <a:p>
            <a:pPr>
              <a:defRPr/>
            </a:pPr>
            <a:endParaRPr lang="zh-CN" altLang="zh-CN"/>
          </a:p>
        </p:txBody>
      </p:sp>
    </p:spTree>
    <p:extLst>
      <p:ext uri="{BB962C8B-B14F-4D97-AF65-F5344CB8AC3E}">
        <p14:creationId xmlns:p14="http://schemas.microsoft.com/office/powerpoint/2010/main" val="39679590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0" r:id="rId3"/>
    <p:sldLayoutId id="2147483662" r:id="rId4"/>
    <p:sldLayoutId id="2147483666" r:id="rId5"/>
    <p:sldLayoutId id="2147483650" r:id="rId6"/>
    <p:sldLayoutId id="2147483652" r:id="rId7"/>
    <p:sldLayoutId id="2147483667" r:id="rId8"/>
    <p:sldLayoutId id="2147483668" r:id="rId9"/>
    <p:sldLayoutId id="2147483669" r:id="rId10"/>
  </p:sldLayoutIdLst>
  <p:hf sldNum="0" hdr="0" ftr="0"/>
  <p:txStyles>
    <p:titleStyle>
      <a:lvl1pPr algn="ctr" rtl="0" eaLnBrk="0" fontAlgn="base" hangingPunct="0">
        <a:spcBef>
          <a:spcPct val="0"/>
        </a:spcBef>
        <a:spcAft>
          <a:spcPct val="0"/>
        </a:spcAft>
        <a:defRPr sz="3900" b="1">
          <a:solidFill>
            <a:srgbClr val="00206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3900" b="1">
          <a:solidFill>
            <a:schemeClr val="tx2"/>
          </a:solidFill>
          <a:latin typeface="Microsoft YaHei" panose="020B0503020204020204" pitchFamily="34" charset="-122"/>
          <a:ea typeface="Microsoft YaHei" panose="020B0503020204020204" pitchFamily="34" charset="-122"/>
        </a:defRPr>
      </a:lvl2pPr>
      <a:lvl3pPr algn="ctr" rtl="0" eaLnBrk="0" fontAlgn="base" hangingPunct="0">
        <a:spcBef>
          <a:spcPct val="0"/>
        </a:spcBef>
        <a:spcAft>
          <a:spcPct val="0"/>
        </a:spcAft>
        <a:defRPr sz="3900" b="1">
          <a:solidFill>
            <a:schemeClr val="tx2"/>
          </a:solidFill>
          <a:latin typeface="Microsoft YaHei" panose="020B0503020204020204" pitchFamily="34" charset="-122"/>
          <a:ea typeface="Microsoft YaHei" panose="020B0503020204020204" pitchFamily="34" charset="-122"/>
        </a:defRPr>
      </a:lvl3pPr>
      <a:lvl4pPr algn="ctr" rtl="0" eaLnBrk="0" fontAlgn="base" hangingPunct="0">
        <a:spcBef>
          <a:spcPct val="0"/>
        </a:spcBef>
        <a:spcAft>
          <a:spcPct val="0"/>
        </a:spcAft>
        <a:defRPr sz="3900" b="1">
          <a:solidFill>
            <a:schemeClr val="tx2"/>
          </a:solidFill>
          <a:latin typeface="Microsoft YaHei" panose="020B0503020204020204" pitchFamily="34" charset="-122"/>
          <a:ea typeface="Microsoft YaHei" panose="020B0503020204020204" pitchFamily="34" charset="-122"/>
        </a:defRPr>
      </a:lvl4pPr>
      <a:lvl5pPr algn="ctr" rtl="0" eaLnBrk="0" fontAlgn="base" hangingPunct="0">
        <a:spcBef>
          <a:spcPct val="0"/>
        </a:spcBef>
        <a:spcAft>
          <a:spcPct val="0"/>
        </a:spcAft>
        <a:defRPr sz="3900" b="1">
          <a:solidFill>
            <a:schemeClr val="tx2"/>
          </a:solidFill>
          <a:latin typeface="Microsoft YaHei" panose="020B0503020204020204" pitchFamily="34" charset="-122"/>
          <a:ea typeface="Microsoft YaHei" panose="020B0503020204020204" pitchFamily="34" charset="-122"/>
        </a:defRPr>
      </a:lvl5pPr>
      <a:lvl6pPr marL="457177" algn="l" rtl="0" fontAlgn="base">
        <a:spcBef>
          <a:spcPct val="0"/>
        </a:spcBef>
        <a:spcAft>
          <a:spcPct val="0"/>
        </a:spcAft>
        <a:defRPr sz="3900" b="1">
          <a:solidFill>
            <a:schemeClr val="tx2"/>
          </a:solidFill>
          <a:latin typeface="Arial" charset="0"/>
          <a:ea typeface="宋体" pitchFamily="2" charset="-122"/>
        </a:defRPr>
      </a:lvl6pPr>
      <a:lvl7pPr marL="914353" algn="l" rtl="0" fontAlgn="base">
        <a:spcBef>
          <a:spcPct val="0"/>
        </a:spcBef>
        <a:spcAft>
          <a:spcPct val="0"/>
        </a:spcAft>
        <a:defRPr sz="3900" b="1">
          <a:solidFill>
            <a:schemeClr val="tx2"/>
          </a:solidFill>
          <a:latin typeface="Arial" charset="0"/>
          <a:ea typeface="宋体" pitchFamily="2" charset="-122"/>
        </a:defRPr>
      </a:lvl7pPr>
      <a:lvl8pPr marL="1371530" algn="l" rtl="0" fontAlgn="base">
        <a:spcBef>
          <a:spcPct val="0"/>
        </a:spcBef>
        <a:spcAft>
          <a:spcPct val="0"/>
        </a:spcAft>
        <a:defRPr sz="3900" b="1">
          <a:solidFill>
            <a:schemeClr val="tx2"/>
          </a:solidFill>
          <a:latin typeface="Arial" charset="0"/>
          <a:ea typeface="宋体" pitchFamily="2" charset="-122"/>
        </a:defRPr>
      </a:lvl8pPr>
      <a:lvl9pPr marL="1828706" algn="l" rtl="0" fontAlgn="base">
        <a:spcBef>
          <a:spcPct val="0"/>
        </a:spcBef>
        <a:spcAft>
          <a:spcPct val="0"/>
        </a:spcAft>
        <a:defRPr sz="3900" b="1">
          <a:solidFill>
            <a:schemeClr val="tx2"/>
          </a:solidFill>
          <a:latin typeface="Arial" charset="0"/>
          <a:ea typeface="宋体" pitchFamily="2" charset="-122"/>
        </a:defRPr>
      </a:lvl9pPr>
    </p:titleStyle>
    <p:bodyStyle>
      <a:lvl1pPr marL="342882" indent="-342882"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Microsoft YaHei" panose="020B0503020204020204" pitchFamily="34" charset="-122"/>
          <a:ea typeface="Microsoft YaHei" panose="020B0503020204020204" pitchFamily="34" charset="-122"/>
          <a:cs typeface="+mn-cs"/>
        </a:defRPr>
      </a:lvl1pPr>
      <a:lvl2pPr marL="692115" indent="-3476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Microsoft YaHei" panose="020B0503020204020204" pitchFamily="34" charset="-122"/>
          <a:ea typeface="Microsoft YaHei" panose="020B0503020204020204" pitchFamily="34" charset="-122"/>
        </a:defRPr>
      </a:lvl2pPr>
      <a:lvl3pPr marL="987375" indent="-293673"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Microsoft YaHei" panose="020B0503020204020204" pitchFamily="34" charset="-122"/>
          <a:ea typeface="Microsoft YaHei" panose="020B0503020204020204" pitchFamily="34" charset="-122"/>
        </a:defRPr>
      </a:lvl3pPr>
      <a:lvl4pPr marL="1281047" indent="-292085"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Microsoft YaHei" panose="020B0503020204020204" pitchFamily="34" charset="-122"/>
          <a:ea typeface="Microsoft YaHei" panose="020B0503020204020204" pitchFamily="34" charset="-122"/>
        </a:defRPr>
      </a:lvl4pPr>
      <a:lvl5pPr marL="1598531" indent="-315897"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Microsoft YaHei" panose="020B0503020204020204" pitchFamily="34" charset="-122"/>
          <a:ea typeface="Microsoft YaHei" panose="020B0503020204020204" pitchFamily="34" charset="-122"/>
        </a:defRPr>
      </a:lvl5pPr>
      <a:lvl6pPr marL="2055708" indent="-315897"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2884" indent="-315897"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061" indent="-315897"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238" indent="-315897"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80.png"/><Relationship Id="rId11" Type="http://schemas.openxmlformats.org/officeDocument/2006/relationships/image" Target="../media/image271.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8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85.png"/><Relationship Id="rId4" Type="http://schemas.openxmlformats.org/officeDocument/2006/relationships/image" Target="../media/image280.png"/><Relationship Id="rId9" Type="http://schemas.openxmlformats.org/officeDocument/2006/relationships/image" Target="../media/image8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400.png"/><Relationship Id="rId4" Type="http://schemas.openxmlformats.org/officeDocument/2006/relationships/image" Target="../media/image87.png"/><Relationship Id="rId9" Type="http://schemas.openxmlformats.org/officeDocument/2006/relationships/image" Target="../media/image92.png"/></Relationships>
</file>

<file path=ppt/slides/_rels/slide91.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03.png"/><Relationship Id="rId3" Type="http://schemas.openxmlformats.org/officeDocument/2006/relationships/image" Target="../media/image97.png"/><Relationship Id="rId12" Type="http://schemas.openxmlformats.org/officeDocument/2006/relationships/image" Target="../media/image460.png"/><Relationship Id="rId2" Type="http://schemas.openxmlformats.org/officeDocument/2006/relationships/image" Target="../media/image96.png"/><Relationship Id="rId1" Type="http://schemas.openxmlformats.org/officeDocument/2006/relationships/slideLayout" Target="../slideLayouts/slideLayout10.xml"/><Relationship Id="rId11" Type="http://schemas.openxmlformats.org/officeDocument/2006/relationships/image" Target="../media/image102.png"/><Relationship Id="rId5" Type="http://schemas.openxmlformats.org/officeDocument/2006/relationships/image" Target="../media/image99.png"/><Relationship Id="rId10" Type="http://schemas.openxmlformats.org/officeDocument/2006/relationships/image" Target="../media/image101.png"/><Relationship Id="rId4" Type="http://schemas.openxmlformats.org/officeDocument/2006/relationships/image" Target="../media/image98.png"/><Relationship Id="rId9" Type="http://schemas.openxmlformats.org/officeDocument/2006/relationships/image" Target="../media/image100.png"/><Relationship Id="rId14"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110.png"/><Relationship Id="rId4" Type="http://schemas.openxmlformats.org/officeDocument/2006/relationships/image" Target="../media/image370.png"/></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116.png"/><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a:extLst>
              <a:ext uri="{FF2B5EF4-FFF2-40B4-BE49-F238E27FC236}">
                <a16:creationId xmlns:a16="http://schemas.microsoft.com/office/drawing/2014/main" id="{A80398D6-EB36-A147-9970-2FC6882B8AF8}"/>
              </a:ext>
            </a:extLst>
          </p:cNvPr>
          <p:cNvSpPr txBox="1">
            <a:spLocks/>
          </p:cNvSpPr>
          <p:nvPr/>
        </p:nvSpPr>
        <p:spPr>
          <a:xfrm>
            <a:off x="645710" y="2510562"/>
            <a:ext cx="11075585" cy="2130885"/>
          </a:xfrm>
          <a:prstGeom prst="rect">
            <a:avLst/>
          </a:prstGeom>
        </p:spPr>
        <p:txBody>
          <a:bodyPr/>
          <a:lstStyle>
            <a:lvl1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a:lnSpc>
                <a:spcPct val="150000"/>
              </a:lnSpc>
            </a:pPr>
            <a:r>
              <a:rPr lang="zh-CN" altLang="en-US" sz="3600" kern="0" dirty="0">
                <a:solidFill>
                  <a:srgbClr val="002060"/>
                </a:solidFill>
                <a:latin typeface="Microsoft YaHei" panose="020B0503020204020204" pitchFamily="34" charset="-122"/>
                <a:ea typeface="Microsoft YaHei" panose="020B0503020204020204" pitchFamily="34" charset="-122"/>
              </a:rPr>
              <a:t>时序（</a:t>
            </a:r>
            <a:r>
              <a:rPr lang="en-US" altLang="zh-CN" sz="3600" kern="0" dirty="0" err="1">
                <a:solidFill>
                  <a:srgbClr val="002060"/>
                </a:solidFill>
                <a:latin typeface="Microsoft YaHei" panose="020B0503020204020204" pitchFamily="34" charset="-122"/>
                <a:ea typeface="Microsoft YaHei" panose="020B0503020204020204" pitchFamily="34" charset="-122"/>
              </a:rPr>
              <a:t>iSTA</a:t>
            </a:r>
            <a:r>
              <a:rPr lang="zh-CN" altLang="en-US" sz="3600" kern="0" dirty="0">
                <a:solidFill>
                  <a:srgbClr val="002060"/>
                </a:solidFill>
                <a:latin typeface="Microsoft YaHei" panose="020B0503020204020204" pitchFamily="34" charset="-122"/>
                <a:ea typeface="Microsoft YaHei" panose="020B0503020204020204" pitchFamily="34" charset="-122"/>
              </a:rPr>
              <a:t>）和功耗（</a:t>
            </a:r>
            <a:r>
              <a:rPr lang="en-US" altLang="zh-CN" sz="3600" kern="0" dirty="0" err="1">
                <a:solidFill>
                  <a:srgbClr val="002060"/>
                </a:solidFill>
                <a:latin typeface="Microsoft YaHei" panose="020B0503020204020204" pitchFamily="34" charset="-122"/>
                <a:ea typeface="Microsoft YaHei" panose="020B0503020204020204" pitchFamily="34" charset="-122"/>
              </a:rPr>
              <a:t>iPW</a:t>
            </a:r>
            <a:r>
              <a:rPr lang="zh-CN" altLang="en-US" sz="3600" kern="0" dirty="0">
                <a:solidFill>
                  <a:srgbClr val="002060"/>
                </a:solidFill>
                <a:latin typeface="Microsoft YaHei" panose="020B0503020204020204" pitchFamily="34" charset="-122"/>
                <a:ea typeface="Microsoft YaHei" panose="020B0503020204020204" pitchFamily="34" charset="-122"/>
              </a:rPr>
              <a:t>）</a:t>
            </a:r>
            <a:r>
              <a:rPr lang="zh-CN" altLang="en-US" sz="3600" kern="0">
                <a:solidFill>
                  <a:srgbClr val="002060"/>
                </a:solidFill>
                <a:latin typeface="Microsoft YaHei" panose="020B0503020204020204" pitchFamily="34" charset="-122"/>
                <a:ea typeface="Microsoft YaHei" panose="020B0503020204020204" pitchFamily="34" charset="-122"/>
              </a:rPr>
              <a:t>分析工具</a:t>
            </a:r>
            <a:endParaRPr lang="en-US" altLang="en-US" sz="4400" kern="0" dirty="0">
              <a:solidFill>
                <a:srgbClr val="002060"/>
              </a:solidFill>
              <a:latin typeface="Microsoft YaHei" panose="020B0503020204020204" pitchFamily="34" charset="-122"/>
              <a:ea typeface="Microsoft YaHei" panose="020B0503020204020204" pitchFamily="34" charset="-122"/>
            </a:endParaRPr>
          </a:p>
        </p:txBody>
      </p:sp>
      <p:sp>
        <p:nvSpPr>
          <p:cNvPr id="19" name="Subtitle 4">
            <a:extLst>
              <a:ext uri="{FF2B5EF4-FFF2-40B4-BE49-F238E27FC236}">
                <a16:creationId xmlns:a16="http://schemas.microsoft.com/office/drawing/2014/main" id="{41E7F067-E66F-2B4A-B68D-4592B99D647C}"/>
              </a:ext>
            </a:extLst>
          </p:cNvPr>
          <p:cNvSpPr txBox="1">
            <a:spLocks/>
          </p:cNvSpPr>
          <p:nvPr/>
        </p:nvSpPr>
        <p:spPr>
          <a:xfrm>
            <a:off x="4231316" y="3711251"/>
            <a:ext cx="7154314" cy="899360"/>
          </a:xfrm>
          <a:prstGeom prst="rect">
            <a:avLst/>
          </a:prstGeom>
        </p:spPr>
        <p:txBody>
          <a:bodyPr/>
          <a:lst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微软雅黑" panose="020B0503020204020204" pitchFamily="34" charset="-122"/>
                <a:ea typeface="微软雅黑" panose="020B0503020204020204" pitchFamily="34"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微软雅黑" panose="020B0503020204020204" pitchFamily="34" charset="-122"/>
                <a:ea typeface="微软雅黑" panose="020B0503020204020204" pitchFamily="34"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微软雅黑" panose="020B0503020204020204" pitchFamily="34" charset="-122"/>
                <a:ea typeface="微软雅黑" panose="020B0503020204020204" pitchFamily="34" charset="-122"/>
              </a:defRPr>
            </a:lvl3pPr>
            <a:lvl4pPr marL="1280795"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4pPr>
            <a:lvl5pPr marL="1598295"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defRPr>
            </a:lvl5pPr>
            <a:lvl6pPr marL="20554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algn="ctr">
              <a:buNone/>
            </a:pPr>
            <a:r>
              <a:rPr lang="zh-CN" altLang="en-US" sz="3200" b="1" kern="0" dirty="0">
                <a:solidFill>
                  <a:srgbClr val="C00000"/>
                </a:solidFill>
                <a:latin typeface="Microsoft YaHei" panose="020B0503020204020204" pitchFamily="34" charset="-122"/>
                <a:ea typeface="Microsoft YaHei" panose="020B0503020204020204" pitchFamily="34" charset="-122"/>
              </a:rPr>
              <a:t>陶思敏、龙帅英、刘贺、邵哲青</a:t>
            </a:r>
            <a:endParaRPr lang="en-US" altLang="en-US" sz="3200" b="1" kern="0" dirty="0">
              <a:solidFill>
                <a:srgbClr val="C00000"/>
              </a:solidFill>
              <a:latin typeface="Microsoft YaHei" panose="020B0503020204020204" pitchFamily="34" charset="-122"/>
              <a:ea typeface="Microsoft YaHei" panose="020B0503020204020204" pitchFamily="34" charset="-122"/>
            </a:endParaRPr>
          </a:p>
        </p:txBody>
      </p:sp>
      <p:sp>
        <p:nvSpPr>
          <p:cNvPr id="20" name="日期占位符 1">
            <a:extLst>
              <a:ext uri="{FF2B5EF4-FFF2-40B4-BE49-F238E27FC236}">
                <a16:creationId xmlns:a16="http://schemas.microsoft.com/office/drawing/2014/main" id="{4C4B4763-4330-5B49-8A59-9CEB5E1BCE37}"/>
              </a:ext>
            </a:extLst>
          </p:cNvPr>
          <p:cNvSpPr txBox="1">
            <a:spLocks/>
          </p:cNvSpPr>
          <p:nvPr/>
        </p:nvSpPr>
        <p:spPr>
          <a:xfrm>
            <a:off x="8195989" y="4601128"/>
            <a:ext cx="2844800"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000" b="1" dirty="0">
                <a:latin typeface="Microsoft YaHei" panose="020B0503020204020204" pitchFamily="34" charset="-122"/>
                <a:ea typeface="Microsoft YaHei" panose="020B0503020204020204" pitchFamily="34" charset="-122"/>
              </a:rPr>
              <a:t>2023/06/30</a:t>
            </a:r>
          </a:p>
        </p:txBody>
      </p:sp>
      <p:grpSp>
        <p:nvGrpSpPr>
          <p:cNvPr id="21" name="组合 20">
            <a:extLst>
              <a:ext uri="{FF2B5EF4-FFF2-40B4-BE49-F238E27FC236}">
                <a16:creationId xmlns:a16="http://schemas.microsoft.com/office/drawing/2014/main" id="{5DC9EAD6-62B2-7B4B-9A68-A05A06511659}"/>
              </a:ext>
            </a:extLst>
          </p:cNvPr>
          <p:cNvGrpSpPr/>
          <p:nvPr/>
        </p:nvGrpSpPr>
        <p:grpSpPr>
          <a:xfrm>
            <a:off x="4288909" y="5863099"/>
            <a:ext cx="3661874" cy="994901"/>
            <a:chOff x="3841150" y="5710161"/>
            <a:chExt cx="3661874" cy="994901"/>
          </a:xfrm>
        </p:grpSpPr>
        <p:grpSp>
          <p:nvGrpSpPr>
            <p:cNvPr id="22" name="组合 21">
              <a:extLst>
                <a:ext uri="{FF2B5EF4-FFF2-40B4-BE49-F238E27FC236}">
                  <a16:creationId xmlns:a16="http://schemas.microsoft.com/office/drawing/2014/main" id="{5479F65D-9CD4-F04A-AC3A-BFAC1D27BD4F}"/>
                </a:ext>
              </a:extLst>
            </p:cNvPr>
            <p:cNvGrpSpPr/>
            <p:nvPr/>
          </p:nvGrpSpPr>
          <p:grpSpPr>
            <a:xfrm>
              <a:off x="5221545" y="5710161"/>
              <a:ext cx="2281479" cy="933119"/>
              <a:chOff x="5467077" y="5798475"/>
              <a:chExt cx="2281479" cy="933119"/>
            </a:xfrm>
          </p:grpSpPr>
          <p:pic>
            <p:nvPicPr>
              <p:cNvPr id="25" name="图片 24">
                <a:extLst>
                  <a:ext uri="{FF2B5EF4-FFF2-40B4-BE49-F238E27FC236}">
                    <a16:creationId xmlns:a16="http://schemas.microsoft.com/office/drawing/2014/main" id="{D814E73C-C7B7-524D-9A7F-D76786C09C82}"/>
                  </a:ext>
                </a:extLst>
              </p:cNvPr>
              <p:cNvPicPr>
                <a:picLocks noChangeAspect="1"/>
              </p:cNvPicPr>
              <p:nvPr/>
            </p:nvPicPr>
            <p:blipFill rotWithShape="1">
              <a:blip r:embed="rId2"/>
              <a:srcRect r="81327"/>
              <a:stretch/>
            </p:blipFill>
            <p:spPr>
              <a:xfrm>
                <a:off x="5467077" y="5798475"/>
                <a:ext cx="1130556" cy="933119"/>
              </a:xfrm>
              <a:prstGeom prst="rect">
                <a:avLst/>
              </a:prstGeom>
            </p:spPr>
          </p:pic>
          <p:pic>
            <p:nvPicPr>
              <p:cNvPr id="26" name="图片 25">
                <a:extLst>
                  <a:ext uri="{FF2B5EF4-FFF2-40B4-BE49-F238E27FC236}">
                    <a16:creationId xmlns:a16="http://schemas.microsoft.com/office/drawing/2014/main" id="{0C3AA760-FF69-DF43-90F3-51731A7DF380}"/>
                  </a:ext>
                </a:extLst>
              </p:cNvPr>
              <p:cNvPicPr>
                <a:picLocks noChangeAspect="1"/>
              </p:cNvPicPr>
              <p:nvPr/>
            </p:nvPicPr>
            <p:blipFill rotWithShape="1">
              <a:blip r:embed="rId3"/>
              <a:srcRect l="2344" t="10042" r="80036"/>
              <a:stretch/>
            </p:blipFill>
            <p:spPr>
              <a:xfrm>
                <a:off x="7003067" y="5820332"/>
                <a:ext cx="745489" cy="889404"/>
              </a:xfrm>
              <a:prstGeom prst="rect">
                <a:avLst/>
              </a:prstGeom>
            </p:spPr>
          </p:pic>
        </p:grpSp>
        <p:pic>
          <p:nvPicPr>
            <p:cNvPr id="23" name="Picture 2">
              <a:extLst>
                <a:ext uri="{FF2B5EF4-FFF2-40B4-BE49-F238E27FC236}">
                  <a16:creationId xmlns:a16="http://schemas.microsoft.com/office/drawing/2014/main" id="{B9F45878-077E-7247-B21E-FD83FA84DD2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5000"/>
            <a:stretch/>
          </p:blipFill>
          <p:spPr bwMode="auto">
            <a:xfrm>
              <a:off x="3841150" y="5710161"/>
              <a:ext cx="1086375" cy="99490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文本框 3">
            <a:extLst>
              <a:ext uri="{FF2B5EF4-FFF2-40B4-BE49-F238E27FC236}">
                <a16:creationId xmlns:a16="http://schemas.microsoft.com/office/drawing/2014/main" id="{591B704D-9FF1-E0F9-D124-47980826E22B}"/>
              </a:ext>
            </a:extLst>
          </p:cNvPr>
          <p:cNvSpPr txBox="1"/>
          <p:nvPr/>
        </p:nvSpPr>
        <p:spPr>
          <a:xfrm>
            <a:off x="3241877" y="1430193"/>
            <a:ext cx="6097928" cy="830997"/>
          </a:xfrm>
          <a:prstGeom prst="rect">
            <a:avLst/>
          </a:prstGeom>
          <a:noFill/>
        </p:spPr>
        <p:txBody>
          <a:bodyPr wrap="square">
            <a:spAutoFit/>
          </a:bodyPr>
          <a:lstStyle/>
          <a:p>
            <a:r>
              <a:rPr lang="en-US" altLang="en-US" sz="4800" kern="0" dirty="0" err="1">
                <a:solidFill>
                  <a:schemeClr val="bg1"/>
                </a:solidFill>
                <a:latin typeface="Microsoft YaHei" panose="020B0503020204020204" pitchFamily="34" charset="-122"/>
                <a:ea typeface="Microsoft YaHei" panose="020B0503020204020204" pitchFamily="34" charset="-122"/>
              </a:rPr>
              <a:t>iEDA</a:t>
            </a:r>
            <a:r>
              <a:rPr lang="en-US" altLang="en-US" sz="4800" kern="0" dirty="0">
                <a:solidFill>
                  <a:schemeClr val="bg1"/>
                </a:solidFill>
                <a:latin typeface="Microsoft YaHei" panose="020B0503020204020204" pitchFamily="34" charset="-122"/>
                <a:ea typeface="Microsoft YaHei" panose="020B0503020204020204" pitchFamily="34" charset="-122"/>
              </a:rPr>
              <a:t>-Tutorial </a:t>
            </a:r>
            <a:r>
              <a:rPr lang="zh-CN" altLang="en-US" sz="4800" kern="0" dirty="0">
                <a:solidFill>
                  <a:schemeClr val="bg1"/>
                </a:solidFill>
                <a:latin typeface="Microsoft YaHei" panose="020B0503020204020204" pitchFamily="34" charset="-122"/>
                <a:ea typeface="Microsoft YaHei" panose="020B0503020204020204" pitchFamily="34" charset="-122"/>
              </a:rPr>
              <a:t>第一期 </a:t>
            </a:r>
            <a:endParaRPr lang="zh-CN" altLang="en-US" sz="4800" dirty="0">
              <a:solidFill>
                <a:schemeClr val="bg1"/>
              </a:solidFill>
            </a:endParaRPr>
          </a:p>
        </p:txBody>
      </p:sp>
    </p:spTree>
    <p:extLst>
      <p:ext uri="{BB962C8B-B14F-4D97-AF65-F5344CB8AC3E}">
        <p14:creationId xmlns:p14="http://schemas.microsoft.com/office/powerpoint/2010/main" val="3761757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7D26-A26A-038D-F413-EAEDD5447F9F}"/>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静态时序分析</a:t>
            </a:r>
            <a:endParaRPr lang="zh-CN" altLang="en-US" dirty="0"/>
          </a:p>
        </p:txBody>
      </p:sp>
      <p:sp>
        <p:nvSpPr>
          <p:cNvPr id="3" name="内容占位符 2">
            <a:extLst>
              <a:ext uri="{FF2B5EF4-FFF2-40B4-BE49-F238E27FC236}">
                <a16:creationId xmlns:a16="http://schemas.microsoft.com/office/drawing/2014/main" id="{DBACA7F3-B1CE-2A46-D7EC-31C66706673C}"/>
              </a:ext>
            </a:extLst>
          </p:cNvPr>
          <p:cNvSpPr>
            <a:spLocks noGrp="1"/>
          </p:cNvSpPr>
          <p:nvPr>
            <p:ph idx="1"/>
          </p:nvPr>
        </p:nvSpPr>
        <p:spPr>
          <a:xfrm>
            <a:off x="609602" y="1201312"/>
            <a:ext cx="10887918" cy="4934173"/>
          </a:xfrm>
        </p:spPr>
        <p:txBody>
          <a:bodyPr/>
          <a:lstStyle/>
          <a:p>
            <a:pPr marL="342882" lvl="1" indent="-342882">
              <a:buClr>
                <a:srgbClr val="FF0000"/>
              </a:buClr>
            </a:pPr>
            <a:r>
              <a:rPr lang="zh-CN" altLang="en-US" sz="2800" b="1" dirty="0">
                <a:solidFill>
                  <a:srgbClr val="404040"/>
                </a:solidFill>
                <a:cs typeface="+mn-cs"/>
              </a:rPr>
              <a:t>“静态”时序分析的含义</a:t>
            </a:r>
            <a:endParaRPr lang="en-US" altLang="zh-CN" sz="2800" b="1" dirty="0">
              <a:solidFill>
                <a:srgbClr val="404040"/>
              </a:solidFill>
              <a:cs typeface="+mn-cs"/>
            </a:endParaRPr>
          </a:p>
          <a:p>
            <a:pPr marL="0" indent="0">
              <a:buNone/>
            </a:pPr>
            <a:r>
              <a:rPr lang="zh-CN" altLang="en-US" sz="2400" dirty="0"/>
              <a:t>时序分析可以通过以下几种方式完成：</a:t>
            </a:r>
            <a:endParaRPr lang="en-US" altLang="zh-CN" sz="2400" dirty="0"/>
          </a:p>
          <a:p>
            <a:pPr marL="0" indent="0">
              <a:buNone/>
            </a:pPr>
            <a:r>
              <a:rPr lang="en-US" altLang="zh-CN" sz="2400" dirty="0"/>
              <a:t>1</a:t>
            </a:r>
            <a:r>
              <a:rPr lang="zh-CN" altLang="en-US" sz="2400" dirty="0"/>
              <a:t>）电路仿真（</a:t>
            </a:r>
            <a:r>
              <a:rPr lang="en-US" altLang="zh-CN" sz="2400" dirty="0"/>
              <a:t>spice</a:t>
            </a:r>
            <a:r>
              <a:rPr lang="zh-CN" altLang="en-US" sz="2400" dirty="0"/>
              <a:t>）  优势：</a:t>
            </a:r>
            <a:r>
              <a:rPr lang="zh-CN" altLang="en-US" sz="2400" dirty="0">
                <a:solidFill>
                  <a:srgbClr val="FF0000"/>
                </a:solidFill>
              </a:rPr>
              <a:t>准确度最高   </a:t>
            </a:r>
            <a:r>
              <a:rPr lang="zh-CN" altLang="en-US" sz="2400" dirty="0"/>
              <a:t>缺点：</a:t>
            </a:r>
            <a:r>
              <a:rPr lang="zh-CN" altLang="en-US" sz="2400" dirty="0">
                <a:solidFill>
                  <a:srgbClr val="FF0000"/>
                </a:solidFill>
              </a:rPr>
              <a:t>运行时间最长</a:t>
            </a:r>
            <a:endParaRPr lang="en-US" altLang="zh-CN" sz="2400" dirty="0">
              <a:solidFill>
                <a:srgbClr val="FF0000"/>
              </a:solidFill>
            </a:endParaRPr>
          </a:p>
          <a:p>
            <a:pPr marL="0" indent="0">
              <a:buNone/>
            </a:pPr>
            <a:r>
              <a:rPr lang="en-US" altLang="zh-CN" sz="2400" dirty="0"/>
              <a:t>2</a:t>
            </a:r>
            <a:r>
              <a:rPr lang="zh-CN" altLang="en-US" sz="2400" dirty="0"/>
              <a:t>）带</a:t>
            </a:r>
            <a:r>
              <a:rPr lang="en-US" altLang="zh-CN" sz="2400" dirty="0"/>
              <a:t>SDF</a:t>
            </a:r>
            <a:r>
              <a:rPr lang="zh-CN" altLang="en-US" sz="2400" dirty="0"/>
              <a:t>的门级</a:t>
            </a:r>
            <a:r>
              <a:rPr lang="en-US" altLang="zh-CN" sz="2400" dirty="0"/>
              <a:t>Verilog</a:t>
            </a:r>
            <a:r>
              <a:rPr lang="zh-CN" altLang="en-US" sz="2400" dirty="0"/>
              <a:t>仿真  优势：考虑</a:t>
            </a:r>
            <a:r>
              <a:rPr lang="zh-CN" altLang="en-US" sz="2400" dirty="0">
                <a:solidFill>
                  <a:srgbClr val="FF0000"/>
                </a:solidFill>
              </a:rPr>
              <a:t>电路功能 </a:t>
            </a:r>
            <a:r>
              <a:rPr lang="zh-CN" altLang="en-US" sz="2400" dirty="0"/>
              <a:t>缺点：</a:t>
            </a:r>
            <a:r>
              <a:rPr lang="zh-CN" altLang="en-US" sz="2400" dirty="0">
                <a:solidFill>
                  <a:srgbClr val="FF0000"/>
                </a:solidFill>
              </a:rPr>
              <a:t>运行时间长</a:t>
            </a:r>
            <a:endParaRPr lang="en-US" altLang="zh-CN" sz="2400" dirty="0">
              <a:solidFill>
                <a:srgbClr val="FF0000"/>
              </a:solidFill>
            </a:endParaRPr>
          </a:p>
          <a:p>
            <a:pPr marL="0" indent="0">
              <a:buNone/>
            </a:pPr>
            <a:r>
              <a:rPr lang="en-US" altLang="zh-CN" sz="2400" dirty="0"/>
              <a:t>3</a:t>
            </a:r>
            <a:r>
              <a:rPr lang="zh-CN" altLang="en-US" sz="2400" dirty="0"/>
              <a:t>）静态时序分析（</a:t>
            </a:r>
            <a:r>
              <a:rPr lang="en-US" altLang="zh-CN" sz="2400" dirty="0"/>
              <a:t>STA</a:t>
            </a:r>
            <a:r>
              <a:rPr lang="zh-CN" altLang="en-US" sz="2400" dirty="0"/>
              <a:t>）实现  优势：</a:t>
            </a:r>
            <a:r>
              <a:rPr lang="zh-CN" altLang="en-US" sz="2400" dirty="0">
                <a:solidFill>
                  <a:srgbClr val="FF0000"/>
                </a:solidFill>
              </a:rPr>
              <a:t>运行时间最快</a:t>
            </a:r>
            <a:r>
              <a:rPr lang="zh-CN" altLang="en-US" sz="2400" dirty="0"/>
              <a:t> 缺点：不考虑电路功能，准确度比不过</a:t>
            </a:r>
            <a:r>
              <a:rPr lang="en-US" altLang="zh-CN" sz="2400" dirty="0"/>
              <a:t>spice</a:t>
            </a:r>
          </a:p>
          <a:p>
            <a:pPr marL="0" indent="0">
              <a:buNone/>
            </a:pPr>
            <a:endParaRPr lang="en-US" altLang="zh-CN" dirty="0"/>
          </a:p>
          <a:p>
            <a:pPr marL="0" indent="0">
              <a:buNone/>
            </a:pPr>
            <a:r>
              <a:rPr lang="zh-CN" altLang="en-US" sz="2400" dirty="0"/>
              <a:t>相比于前两者，“静态”可以不依赖输入端口激励，只分析单个时钟周期内的时序</a:t>
            </a:r>
            <a:r>
              <a:rPr lang="en-US" altLang="zh-CN" sz="2400" dirty="0"/>
              <a:t>worst</a:t>
            </a:r>
            <a:r>
              <a:rPr lang="zh-CN" altLang="en-US" sz="2400" dirty="0"/>
              <a:t>情况，</a:t>
            </a:r>
            <a:r>
              <a:rPr lang="zh-CN" altLang="en-US" sz="2400" dirty="0">
                <a:solidFill>
                  <a:srgbClr val="FF0000"/>
                </a:solidFill>
              </a:rPr>
              <a:t>快速</a:t>
            </a:r>
            <a:r>
              <a:rPr lang="zh-CN" altLang="en-US" sz="2400" dirty="0"/>
              <a:t>判定电路能否以指定频率运行。工程上往往多种</a:t>
            </a:r>
            <a:r>
              <a:rPr lang="zh-CN" altLang="en-US" sz="2400" dirty="0">
                <a:solidFill>
                  <a:srgbClr val="FF0000"/>
                </a:solidFill>
              </a:rPr>
              <a:t>方法结合</a:t>
            </a:r>
            <a:r>
              <a:rPr lang="zh-CN" altLang="en-US" sz="2400" dirty="0"/>
              <a:t>，每种方法都有各自的应用场景。</a:t>
            </a:r>
          </a:p>
        </p:txBody>
      </p:sp>
    </p:spTree>
    <p:extLst>
      <p:ext uri="{BB962C8B-B14F-4D97-AF65-F5344CB8AC3E}">
        <p14:creationId xmlns:p14="http://schemas.microsoft.com/office/powerpoint/2010/main" val="956912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480898" y="1916900"/>
            <a:ext cx="4674725" cy="58477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cs typeface="Arial" panose="020B0604020202020204" pitchFamily="34" charset="0"/>
              </a:rPr>
              <a:t>iSTA</a:t>
            </a:r>
            <a:r>
              <a:rPr lang="zh-CN" altLang="en-US" sz="3200" b="1">
                <a:latin typeface="微软雅黑" panose="020B0503020204020204" pitchFamily="34" charset="-122"/>
                <a:ea typeface="微软雅黑" panose="020B0503020204020204" pitchFamily="34" charset="-122"/>
                <a:cs typeface="Arial" panose="020B0604020202020204" pitchFamily="34" charset="0"/>
              </a:rPr>
              <a:t> </a:t>
            </a:r>
            <a:r>
              <a:rPr lang="en-US" altLang="zh-CN" sz="3200" b="1">
                <a:latin typeface="微软雅黑" panose="020B0503020204020204" pitchFamily="34" charset="-122"/>
                <a:ea typeface="微软雅黑" panose="020B0503020204020204" pitchFamily="34" charset="-122"/>
                <a:cs typeface="Arial" panose="020B0604020202020204" pitchFamily="34" charset="0"/>
              </a:rPr>
              <a:t>key technology</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文本框 26"/>
          <p:cNvSpPr txBox="1"/>
          <p:nvPr/>
        </p:nvSpPr>
        <p:spPr>
          <a:xfrm>
            <a:off x="4474207" y="2790623"/>
            <a:ext cx="3448513" cy="58477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cs typeface="Arial" panose="020B0604020202020204" pitchFamily="34" charset="0"/>
              </a:rPr>
              <a:t>AI for iSTA</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41"/>
          <p:cNvSpPr txBox="1"/>
          <p:nvPr/>
        </p:nvSpPr>
        <p:spPr>
          <a:xfrm>
            <a:off x="4481767" y="3664346"/>
            <a:ext cx="3448513" cy="584775"/>
          </a:xfrm>
          <a:prstGeom prst="rect">
            <a:avLst/>
          </a:prstGeom>
          <a:noFill/>
        </p:spPr>
        <p:txBody>
          <a:bodyPr wrap="square" rtlCol="0">
            <a:spAutoFit/>
          </a:bodyPr>
          <a:lstStyle/>
          <a:p>
            <a:r>
              <a:rPr lang="en-US" altLang="zh-CN" sz="3200" b="1">
                <a:solidFill>
                  <a:srgbClr val="9A0001"/>
                </a:solidFill>
                <a:latin typeface="微软雅黑" panose="020B0503020204020204" pitchFamily="34" charset="-122"/>
                <a:ea typeface="微软雅黑" panose="020B0503020204020204" pitchFamily="34" charset="-122"/>
                <a:cs typeface="Arial" panose="020B0604020202020204" pitchFamily="34" charset="0"/>
              </a:rPr>
              <a:t>Future work</a:t>
            </a:r>
            <a:endParaRPr lang="zh-CN" altLang="en-US" sz="3200" b="1" dirty="0">
              <a:solidFill>
                <a:srgbClr val="9A000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 name="组合 18"/>
          <p:cNvGrpSpPr/>
          <p:nvPr/>
        </p:nvGrpSpPr>
        <p:grpSpPr>
          <a:xfrm>
            <a:off x="3470262" y="1786041"/>
            <a:ext cx="788455" cy="2514512"/>
            <a:chOff x="3997205" y="1786041"/>
            <a:chExt cx="788455" cy="2514512"/>
          </a:xfrm>
        </p:grpSpPr>
        <p:sp>
          <p:nvSpPr>
            <p:cNvPr id="20" name="菱形 19"/>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菱形 21"/>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0" name="菱形 29"/>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08107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a:t>Future work for iSTA</a:t>
            </a:r>
            <a:endParaRPr lang="zh-CN" altLang="en-US" kern="0" dirty="0">
              <a:sym typeface="Arial" panose="020B0604020202020204" pitchFamily="34" charset="0"/>
            </a:endParaRPr>
          </a:p>
        </p:txBody>
      </p:sp>
      <p:sp>
        <p:nvSpPr>
          <p:cNvPr id="9" name="灯片编号占位符 2"/>
          <p:cNvSpPr>
            <a:spLocks noGrp="1"/>
          </p:cNvSpPr>
          <p:nvPr>
            <p:ph type="sldNum" sz="quarter" idx="4"/>
          </p:nvPr>
        </p:nvSpPr>
        <p:spPr>
          <a:xfrm>
            <a:off x="9434605" y="6540451"/>
            <a:ext cx="2743200" cy="292196"/>
          </a:xfrm>
        </p:spPr>
        <p:txBody>
          <a:bodyPr/>
          <a:lstStyle/>
          <a:p>
            <a:r>
              <a:rPr lang="en-US" altLang="zh-CN"/>
              <a:t>&lt; </a:t>
            </a:r>
            <a:fld id="{A548B57D-AE10-4CF7-A9DF-59FEFA91B28E}" type="slidenum">
              <a:rPr lang="zh-CN" altLang="en-US" smtClean="0"/>
              <a:pPr/>
              <a:t>101</a:t>
            </a:fld>
            <a:r>
              <a:rPr lang="zh-CN" altLang="en-US"/>
              <a:t> </a:t>
            </a:r>
            <a:r>
              <a:rPr lang="en-US" altLang="zh-CN"/>
              <a:t>&gt;</a:t>
            </a:r>
            <a:endParaRPr lang="zh-CN" altLang="en-US" dirty="0"/>
          </a:p>
        </p:txBody>
      </p:sp>
      <p:sp>
        <p:nvSpPr>
          <p:cNvPr id="11" name="矩形 10"/>
          <p:cNvSpPr/>
          <p:nvPr/>
        </p:nvSpPr>
        <p:spPr>
          <a:xfrm>
            <a:off x="864622" y="1118550"/>
            <a:ext cx="10620925" cy="4662815"/>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Crosstalk calculation and prediction</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Timing windows-multi aggressors</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Crosstalk delta delay</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Crosstalk prediction</a:t>
            </a:r>
          </a:p>
          <a:p>
            <a:pPr marL="285750"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Miller capacitance</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NLDM provides a single capacitance</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Ignores the Miller effect</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CCS – provides two different pin capacitance</a:t>
            </a:r>
          </a:p>
          <a:p>
            <a:pPr marL="285750"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Relationship between variables of different stages</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Relationship between physical and electrical variables </a:t>
            </a:r>
          </a:p>
          <a:p>
            <a:pPr marL="742950" lvl="1"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Relationship between electrical and timing variables</a:t>
            </a:r>
            <a:endParaRPr lang="en-US" altLang="zh-CN">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271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err="1"/>
              <a:t>iEDA</a:t>
            </a:r>
            <a:r>
              <a:rPr kumimoji="1" lang="en-US" altLang="zh-CN" dirty="0"/>
              <a:t> Tutorial </a:t>
            </a:r>
            <a:r>
              <a:rPr kumimoji="1" lang="zh-CN" altLang="en-US" dirty="0"/>
              <a:t>第一期议程</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1"/>
            <a:ext cx="10736825" cy="4868041"/>
          </a:xfrm>
        </p:spPr>
        <p:txBody>
          <a:bodyPr/>
          <a:lstStyle/>
          <a:p>
            <a:pPr>
              <a:lnSpc>
                <a:spcPct val="250000"/>
              </a:lnSpc>
            </a:pPr>
            <a:r>
              <a:rPr lang="en-US" altLang="zh-CN" dirty="0"/>
              <a:t>Part1 </a:t>
            </a:r>
            <a:r>
              <a:rPr lang="en-US" altLang="en-US" dirty="0" err="1"/>
              <a:t>iEDA-</a:t>
            </a:r>
            <a:r>
              <a:rPr lang="en-US" altLang="zh-CN" dirty="0" err="1"/>
              <a:t>iSTA</a:t>
            </a:r>
            <a:r>
              <a:rPr lang="zh-CN" altLang="en-US" dirty="0"/>
              <a:t>和</a:t>
            </a:r>
            <a:r>
              <a:rPr lang="en-US" altLang="zh-CN" dirty="0" err="1"/>
              <a:t>iPW</a:t>
            </a:r>
            <a:r>
              <a:rPr lang="zh-CN" altLang="en-US" dirty="0"/>
              <a:t>整体介绍</a:t>
            </a:r>
            <a:r>
              <a:rPr lang="en-US" altLang="zh-CN" dirty="0"/>
              <a:t> 40min</a:t>
            </a:r>
            <a:r>
              <a:rPr lang="zh-CN" altLang="en-US" dirty="0"/>
              <a:t>  （陶思敏）     </a:t>
            </a:r>
            <a:endParaRPr lang="en-US" altLang="zh-CN" dirty="0"/>
          </a:p>
          <a:p>
            <a:pPr>
              <a:lnSpc>
                <a:spcPct val="250000"/>
              </a:lnSpc>
            </a:pPr>
            <a:r>
              <a:rPr lang="en-US" altLang="zh-CN" dirty="0"/>
              <a:t>Part2 </a:t>
            </a:r>
            <a:r>
              <a:rPr lang="en-US" altLang="zh-CN" dirty="0" err="1"/>
              <a:t>iSTA</a:t>
            </a:r>
            <a:r>
              <a:rPr lang="zh-CN" altLang="en-US" dirty="0"/>
              <a:t>工具架构、特性、</a:t>
            </a:r>
            <a:r>
              <a:rPr lang="en-US" altLang="zh-CN" dirty="0"/>
              <a:t>API</a:t>
            </a:r>
            <a:r>
              <a:rPr lang="zh-CN" altLang="en-US" dirty="0"/>
              <a:t>与使用  </a:t>
            </a:r>
            <a:r>
              <a:rPr lang="en-US" altLang="zh-CN" dirty="0"/>
              <a:t>25min</a:t>
            </a:r>
            <a:r>
              <a:rPr lang="zh-CN" altLang="en-US" dirty="0"/>
              <a:t>（龙帅英） </a:t>
            </a:r>
            <a:endParaRPr lang="en-US" altLang="zh-CN" dirty="0"/>
          </a:p>
          <a:p>
            <a:pPr>
              <a:lnSpc>
                <a:spcPct val="250000"/>
              </a:lnSpc>
            </a:pPr>
            <a:r>
              <a:rPr lang="en-US" altLang="zh-CN" kern="0" dirty="0">
                <a:solidFill>
                  <a:srgbClr val="002060"/>
                </a:solidFill>
                <a:latin typeface="Microsoft YaHei" panose="020B0503020204020204" pitchFamily="34" charset="-122"/>
                <a:ea typeface="Microsoft YaHei" panose="020B0503020204020204" pitchFamily="34" charset="-122"/>
              </a:rPr>
              <a:t>Part3 </a:t>
            </a:r>
            <a:r>
              <a:rPr lang="en-US" altLang="zh-CN" kern="0" dirty="0" err="1">
                <a:solidFill>
                  <a:srgbClr val="002060"/>
                </a:solidFill>
                <a:latin typeface="Microsoft YaHei" panose="020B0503020204020204" pitchFamily="34" charset="-122"/>
                <a:ea typeface="Microsoft YaHei" panose="020B0503020204020204" pitchFamily="34" charset="-122"/>
              </a:rPr>
              <a:t>iSTA</a:t>
            </a:r>
            <a:r>
              <a:rPr lang="zh-CN" altLang="en-US" kern="0" dirty="0">
                <a:solidFill>
                  <a:srgbClr val="002060"/>
                </a:solidFill>
                <a:latin typeface="Microsoft YaHei" panose="020B0503020204020204" pitchFamily="34" charset="-122"/>
                <a:ea typeface="Microsoft YaHei" panose="020B0503020204020204" pitchFamily="34" charset="-122"/>
              </a:rPr>
              <a:t>关键技术研究  </a:t>
            </a:r>
            <a:r>
              <a:rPr lang="en-US" altLang="zh-CN" kern="0" dirty="0">
                <a:solidFill>
                  <a:srgbClr val="002060"/>
                </a:solidFill>
                <a:latin typeface="Microsoft YaHei" panose="020B0503020204020204" pitchFamily="34" charset="-122"/>
                <a:ea typeface="Microsoft YaHei" panose="020B0503020204020204" pitchFamily="34" charset="-122"/>
              </a:rPr>
              <a:t>30min</a:t>
            </a:r>
            <a:r>
              <a:rPr lang="zh-CN" altLang="en-US" kern="0" dirty="0">
                <a:solidFill>
                  <a:srgbClr val="002060"/>
                </a:solidFill>
                <a:latin typeface="Microsoft YaHei" panose="020B0503020204020204" pitchFamily="34" charset="-122"/>
                <a:ea typeface="Microsoft YaHei" panose="020B0503020204020204" pitchFamily="34" charset="-122"/>
              </a:rPr>
              <a:t>（刘贺）</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r>
              <a:rPr lang="en-US" altLang="zh-CN" dirty="0">
                <a:solidFill>
                  <a:srgbClr val="C00000"/>
                </a:solidFill>
              </a:rPr>
              <a:t>Part4 </a:t>
            </a:r>
            <a:r>
              <a:rPr lang="en-US" altLang="zh-CN" dirty="0" err="1">
                <a:solidFill>
                  <a:srgbClr val="C00000"/>
                </a:solidFill>
              </a:rPr>
              <a:t>iPW</a:t>
            </a:r>
            <a:r>
              <a:rPr lang="zh-CN" altLang="en-US" dirty="0">
                <a:solidFill>
                  <a:srgbClr val="C00000"/>
                </a:solidFill>
              </a:rPr>
              <a:t>工具架构、特性、关键技术与使用 </a:t>
            </a:r>
            <a:r>
              <a:rPr lang="en-US" altLang="zh-CN" dirty="0">
                <a:solidFill>
                  <a:srgbClr val="C00000"/>
                </a:solidFill>
              </a:rPr>
              <a:t>25min</a:t>
            </a:r>
            <a:r>
              <a:rPr lang="zh-CN" altLang="en-US" dirty="0">
                <a:solidFill>
                  <a:srgbClr val="C00000"/>
                </a:solidFill>
              </a:rPr>
              <a:t>（邵哲青） </a:t>
            </a:r>
            <a:endParaRPr lang="en-US" altLang="zh-CN" kern="0" dirty="0">
              <a:solidFill>
                <a:srgbClr val="C00000"/>
              </a:solidFill>
              <a:latin typeface="Microsoft YaHei" panose="020B0503020204020204" pitchFamily="34" charset="-122"/>
              <a:ea typeface="Microsoft YaHei" panose="020B0503020204020204" pitchFamily="34" charset="-122"/>
            </a:endParaRPr>
          </a:p>
          <a:p>
            <a:pPr>
              <a:lnSpc>
                <a:spcPct val="250000"/>
              </a:lnSpc>
            </a:pPr>
            <a:endParaRPr lang="en-US" altLang="en-US" sz="3200"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kumimoji="1" lang="en-US" altLang="zh-CN" sz="2400" dirty="0"/>
          </a:p>
          <a:p>
            <a:pPr marL="0" indent="0">
              <a:lnSpc>
                <a:spcPct val="250000"/>
              </a:lnSpc>
              <a:buNone/>
            </a:pPr>
            <a:r>
              <a:rPr kumimoji="1" lang="en-US" altLang="zh-CN" sz="2000" dirty="0"/>
              <a:t>    </a:t>
            </a:r>
          </a:p>
        </p:txBody>
      </p:sp>
      <p:pic>
        <p:nvPicPr>
          <p:cNvPr id="9" name="图片 8">
            <a:extLst>
              <a:ext uri="{FF2B5EF4-FFF2-40B4-BE49-F238E27FC236}">
                <a16:creationId xmlns:a16="http://schemas.microsoft.com/office/drawing/2014/main" id="{AD55A8DA-AD17-15C1-6739-E3A0E10D204F}"/>
              </a:ext>
            </a:extLst>
          </p:cNvPr>
          <p:cNvPicPr>
            <a:picLocks noChangeAspect="1"/>
          </p:cNvPicPr>
          <p:nvPr/>
        </p:nvPicPr>
        <p:blipFill>
          <a:blip r:embed="rId2"/>
          <a:stretch>
            <a:fillRect/>
          </a:stretch>
        </p:blipFill>
        <p:spPr>
          <a:xfrm>
            <a:off x="9731320" y="1170805"/>
            <a:ext cx="853257" cy="1195028"/>
          </a:xfrm>
          <a:prstGeom prst="rect">
            <a:avLst/>
          </a:prstGeom>
        </p:spPr>
      </p:pic>
      <p:pic>
        <p:nvPicPr>
          <p:cNvPr id="11" name="图片 10">
            <a:extLst>
              <a:ext uri="{FF2B5EF4-FFF2-40B4-BE49-F238E27FC236}">
                <a16:creationId xmlns:a16="http://schemas.microsoft.com/office/drawing/2014/main" id="{A084341A-336B-9027-C940-CAB27338AE5A}"/>
              </a:ext>
            </a:extLst>
          </p:cNvPr>
          <p:cNvPicPr>
            <a:picLocks noChangeAspect="1"/>
          </p:cNvPicPr>
          <p:nvPr/>
        </p:nvPicPr>
        <p:blipFill>
          <a:blip r:embed="rId3"/>
          <a:stretch>
            <a:fillRect/>
          </a:stretch>
        </p:blipFill>
        <p:spPr>
          <a:xfrm>
            <a:off x="10884696" y="2220900"/>
            <a:ext cx="895874" cy="1253984"/>
          </a:xfrm>
          <a:prstGeom prst="rect">
            <a:avLst/>
          </a:prstGeom>
        </p:spPr>
      </p:pic>
      <p:pic>
        <p:nvPicPr>
          <p:cNvPr id="13" name="图片 12">
            <a:extLst>
              <a:ext uri="{FF2B5EF4-FFF2-40B4-BE49-F238E27FC236}">
                <a16:creationId xmlns:a16="http://schemas.microsoft.com/office/drawing/2014/main" id="{FF597A53-5CEA-9969-10C1-18AF2B18D757}"/>
              </a:ext>
            </a:extLst>
          </p:cNvPr>
          <p:cNvPicPr>
            <a:picLocks noChangeAspect="1"/>
          </p:cNvPicPr>
          <p:nvPr/>
        </p:nvPicPr>
        <p:blipFill>
          <a:blip r:embed="rId4"/>
          <a:stretch>
            <a:fillRect/>
          </a:stretch>
        </p:blipFill>
        <p:spPr>
          <a:xfrm>
            <a:off x="7696862" y="3315025"/>
            <a:ext cx="964860" cy="1354542"/>
          </a:xfrm>
          <a:prstGeom prst="rect">
            <a:avLst/>
          </a:prstGeom>
        </p:spPr>
      </p:pic>
      <p:pic>
        <p:nvPicPr>
          <p:cNvPr id="15" name="图片 14">
            <a:extLst>
              <a:ext uri="{FF2B5EF4-FFF2-40B4-BE49-F238E27FC236}">
                <a16:creationId xmlns:a16="http://schemas.microsoft.com/office/drawing/2014/main" id="{D6F2A833-FDB8-7EE2-7EFB-B16EF2031C28}"/>
              </a:ext>
            </a:extLst>
          </p:cNvPr>
          <p:cNvPicPr>
            <a:picLocks noChangeAspect="1"/>
          </p:cNvPicPr>
          <p:nvPr/>
        </p:nvPicPr>
        <p:blipFill>
          <a:blip r:embed="rId5"/>
          <a:stretch>
            <a:fillRect/>
          </a:stretch>
        </p:blipFill>
        <p:spPr>
          <a:xfrm>
            <a:off x="10865626" y="4751841"/>
            <a:ext cx="860520" cy="1285581"/>
          </a:xfrm>
          <a:prstGeom prst="rect">
            <a:avLst/>
          </a:prstGeom>
        </p:spPr>
      </p:pic>
    </p:spTree>
    <p:extLst>
      <p:ext uri="{BB962C8B-B14F-4D97-AF65-F5344CB8AC3E}">
        <p14:creationId xmlns:p14="http://schemas.microsoft.com/office/powerpoint/2010/main" val="6703695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err="1"/>
              <a:t>iPW</a:t>
            </a:r>
            <a:r>
              <a:rPr kumimoji="1" lang="zh-CN" altLang="en-US" dirty="0"/>
              <a:t>工具介绍</a:t>
            </a:r>
          </a:p>
        </p:txBody>
      </p:sp>
      <p:sp>
        <p:nvSpPr>
          <p:cNvPr id="4" name="文本框 3">
            <a:extLst>
              <a:ext uri="{FF2B5EF4-FFF2-40B4-BE49-F238E27FC236}">
                <a16:creationId xmlns:a16="http://schemas.microsoft.com/office/drawing/2014/main" id="{0838D870-C6E1-37F4-4BE1-8EE42A95529E}"/>
              </a:ext>
            </a:extLst>
          </p:cNvPr>
          <p:cNvSpPr txBox="1"/>
          <p:nvPr/>
        </p:nvSpPr>
        <p:spPr>
          <a:xfrm>
            <a:off x="440925" y="1610046"/>
            <a:ext cx="6094520" cy="4326954"/>
          </a:xfrm>
          <a:prstGeom prst="rect">
            <a:avLst/>
          </a:prstGeom>
          <a:noFill/>
        </p:spPr>
        <p:txBody>
          <a:bodyPr wrap="square">
            <a:spAutoFit/>
          </a:bodyPr>
          <a:lstStyle/>
          <a:p>
            <a:pPr algn="just" eaLnBrk="1" hangingPunct="1">
              <a:lnSpc>
                <a:spcPct val="130000"/>
              </a:lnSpc>
              <a:spcBef>
                <a:spcPts val="600"/>
              </a:spcBef>
              <a:spcAft>
                <a:spcPts val="600"/>
              </a:spcAft>
              <a:buFont typeface="Arial" panose="020B0604020202090204" pitchFamily="34" charset="0"/>
              <a:buNone/>
            </a:pPr>
            <a:r>
              <a:rPr lang="zh-CN" altLang="en-US" sz="2400" dirty="0">
                <a:solidFill>
                  <a:srgbClr val="404040"/>
                </a:solidFill>
                <a:latin typeface="黑体" panose="02010609060101010101" pitchFamily="49" charset="-122"/>
                <a:ea typeface="黑体" panose="02010609060101010101" pitchFamily="49" charset="-122"/>
                <a:sym typeface="+mn-lt"/>
              </a:rPr>
              <a:t>一款开源的芯片</a:t>
            </a:r>
            <a:r>
              <a:rPr lang="zh-CN" altLang="en-US" sz="2400" dirty="0">
                <a:solidFill>
                  <a:srgbClr val="C00000"/>
                </a:solidFill>
                <a:latin typeface="黑体" panose="02010609060101010101" pitchFamily="49" charset="-122"/>
                <a:ea typeface="黑体" panose="02010609060101010101" pitchFamily="49" charset="-122"/>
                <a:sym typeface="+mn-lt"/>
              </a:rPr>
              <a:t>功耗分析工具</a:t>
            </a:r>
            <a:r>
              <a:rPr lang="zh-CN" altLang="en-US" sz="2400" dirty="0">
                <a:solidFill>
                  <a:srgbClr val="404040"/>
                </a:solidFill>
                <a:latin typeface="黑体" panose="02010609060101010101" pitchFamily="49" charset="-122"/>
                <a:ea typeface="黑体" panose="02010609060101010101" pitchFamily="49" charset="-122"/>
                <a:sym typeface="+mn-lt"/>
              </a:rPr>
              <a:t>，作为</a:t>
            </a:r>
            <a:r>
              <a:rPr lang="en-US" altLang="zh-CN" sz="2400" dirty="0" err="1">
                <a:solidFill>
                  <a:srgbClr val="404040"/>
                </a:solidFill>
                <a:latin typeface="黑体" panose="02010609060101010101" pitchFamily="49" charset="-122"/>
                <a:ea typeface="黑体" panose="02010609060101010101" pitchFamily="49" charset="-122"/>
                <a:sym typeface="+mn-lt"/>
              </a:rPr>
              <a:t>iEDA</a:t>
            </a:r>
            <a:r>
              <a:rPr lang="zh-CN" altLang="en-US" sz="2400" dirty="0">
                <a:solidFill>
                  <a:srgbClr val="404040"/>
                </a:solidFill>
                <a:latin typeface="黑体" panose="02010609060101010101" pitchFamily="49" charset="-122"/>
                <a:ea typeface="黑体" panose="02010609060101010101" pitchFamily="49" charset="-122"/>
                <a:sym typeface="+mn-lt"/>
              </a:rPr>
              <a:t>项目组开源</a:t>
            </a:r>
            <a:r>
              <a:rPr lang="en-US" altLang="zh-CN" sz="2400" dirty="0">
                <a:solidFill>
                  <a:srgbClr val="404040"/>
                </a:solidFill>
                <a:latin typeface="黑体" panose="02010609060101010101" pitchFamily="49" charset="-122"/>
                <a:ea typeface="黑体" panose="02010609060101010101" pitchFamily="49" charset="-122"/>
                <a:sym typeface="+mn-lt"/>
              </a:rPr>
              <a:t>EDA</a:t>
            </a:r>
            <a:r>
              <a:rPr lang="zh-CN" altLang="en-US" sz="2400" dirty="0">
                <a:solidFill>
                  <a:srgbClr val="404040"/>
                </a:solidFill>
                <a:latin typeface="黑体" panose="02010609060101010101" pitchFamily="49" charset="-122"/>
                <a:ea typeface="黑体" panose="02010609060101010101" pitchFamily="49" charset="-122"/>
                <a:sym typeface="+mn-lt"/>
              </a:rPr>
              <a:t>工具链的一部分。</a:t>
            </a:r>
            <a:endParaRPr lang="en-US" altLang="zh-CN" sz="2400" dirty="0">
              <a:solidFill>
                <a:srgbClr val="404040"/>
              </a:solidFill>
              <a:latin typeface="黑体" panose="02010609060101010101" pitchFamily="49" charset="-122"/>
              <a:ea typeface="黑体" panose="02010609060101010101" pitchFamily="49" charset="-122"/>
              <a:sym typeface="+mn-lt"/>
            </a:endParaRPr>
          </a:p>
          <a:p>
            <a:pPr algn="just" eaLnBrk="1" hangingPunct="1">
              <a:lnSpc>
                <a:spcPct val="130000"/>
              </a:lnSpc>
              <a:spcBef>
                <a:spcPts val="600"/>
              </a:spcBef>
              <a:spcAft>
                <a:spcPts val="600"/>
              </a:spcAft>
              <a:buFont typeface="Arial" panose="020B0604020202090204" pitchFamily="34" charset="0"/>
              <a:buNone/>
            </a:pPr>
            <a:r>
              <a:rPr lang="zh-CN" altLang="en-US" sz="2400" dirty="0">
                <a:solidFill>
                  <a:srgbClr val="404040"/>
                </a:solidFill>
                <a:latin typeface="黑体" panose="02010609060101010101" pitchFamily="49" charset="-122"/>
                <a:ea typeface="黑体" panose="02010609060101010101" pitchFamily="49" charset="-122"/>
                <a:sym typeface="+mn-lt"/>
              </a:rPr>
              <a:t>设计目标：</a:t>
            </a:r>
            <a:endParaRPr lang="en-US" altLang="zh-CN" sz="2400" dirty="0">
              <a:solidFill>
                <a:srgbClr val="404040"/>
              </a:solidFill>
              <a:latin typeface="黑体" panose="02010609060101010101" pitchFamily="49" charset="-122"/>
              <a:ea typeface="黑体" panose="02010609060101010101" pitchFamily="49" charset="-122"/>
              <a:sym typeface="+mn-lt"/>
            </a:endParaRPr>
          </a:p>
          <a:p>
            <a:pPr marL="342900" indent="-342900" algn="just" eaLnBrk="1" hangingPunct="1">
              <a:lnSpc>
                <a:spcPct val="130000"/>
              </a:lnSpc>
              <a:spcBef>
                <a:spcPts val="600"/>
              </a:spcBef>
              <a:spcAft>
                <a:spcPts val="600"/>
              </a:spcAft>
              <a:buFont typeface="Arial" panose="020B0604020202090204" pitchFamily="34" charset="0"/>
              <a:buAutoNum type="arabicPeriod"/>
            </a:pPr>
            <a:r>
              <a:rPr lang="zh-CN" altLang="en-US" sz="2400" dirty="0">
                <a:solidFill>
                  <a:srgbClr val="404040"/>
                </a:solidFill>
                <a:latin typeface="黑体" panose="02010609060101010101" pitchFamily="49" charset="-122"/>
                <a:ea typeface="黑体" panose="02010609060101010101" pitchFamily="49" charset="-122"/>
                <a:sym typeface="+mn-lt"/>
              </a:rPr>
              <a:t>做到在芯片设计的</a:t>
            </a:r>
            <a:r>
              <a:rPr lang="zh-CN" altLang="en-US" sz="2400" dirty="0">
                <a:solidFill>
                  <a:srgbClr val="C00000"/>
                </a:solidFill>
                <a:latin typeface="黑体" panose="02010609060101010101" pitchFamily="49" charset="-122"/>
                <a:ea typeface="黑体" panose="02010609060101010101" pitchFamily="49" charset="-122"/>
                <a:sym typeface="+mn-lt"/>
              </a:rPr>
              <a:t>签核阶段</a:t>
            </a:r>
            <a:r>
              <a:rPr lang="zh-CN" altLang="en-US" sz="2400" dirty="0">
                <a:solidFill>
                  <a:srgbClr val="404040"/>
                </a:solidFill>
                <a:latin typeface="黑体" panose="02010609060101010101" pitchFamily="49" charset="-122"/>
                <a:ea typeface="黑体" panose="02010609060101010101" pitchFamily="49" charset="-122"/>
                <a:sym typeface="+mn-lt"/>
              </a:rPr>
              <a:t>分析芯片功耗，提供分析报告；</a:t>
            </a:r>
            <a:endParaRPr lang="en-US" altLang="zh-CN" sz="2400" dirty="0">
              <a:solidFill>
                <a:srgbClr val="404040"/>
              </a:solidFill>
              <a:latin typeface="黑体" panose="02010609060101010101" pitchFamily="49" charset="-122"/>
              <a:ea typeface="黑体" panose="02010609060101010101" pitchFamily="49" charset="-122"/>
              <a:sym typeface="+mn-lt"/>
            </a:endParaRPr>
          </a:p>
          <a:p>
            <a:pPr marL="342900" indent="-342900" algn="just" eaLnBrk="1" hangingPunct="1">
              <a:lnSpc>
                <a:spcPct val="130000"/>
              </a:lnSpc>
              <a:spcBef>
                <a:spcPts val="600"/>
              </a:spcBef>
              <a:spcAft>
                <a:spcPts val="600"/>
              </a:spcAft>
              <a:buFont typeface="Arial" panose="020B0604020202090204" pitchFamily="34" charset="0"/>
              <a:buAutoNum type="arabicPeriod"/>
            </a:pPr>
            <a:r>
              <a:rPr lang="zh-CN" altLang="en-US" sz="2400" dirty="0">
                <a:solidFill>
                  <a:srgbClr val="404040"/>
                </a:solidFill>
                <a:latin typeface="黑体" panose="02010609060101010101" pitchFamily="49" charset="-122"/>
                <a:ea typeface="黑体" panose="02010609060101010101" pitchFamily="49" charset="-122"/>
                <a:sym typeface="+mn-lt"/>
              </a:rPr>
              <a:t>将功耗分析算法拆解成基础模块，可以作为</a:t>
            </a:r>
            <a:r>
              <a:rPr lang="zh-CN" altLang="en-US" sz="2400" dirty="0">
                <a:solidFill>
                  <a:srgbClr val="C00000"/>
                </a:solidFill>
                <a:latin typeface="黑体" panose="02010609060101010101" pitchFamily="49" charset="-122"/>
                <a:ea typeface="黑体" panose="02010609060101010101" pitchFamily="49" charset="-122"/>
                <a:sym typeface="+mn-lt"/>
              </a:rPr>
              <a:t>功耗引擎</a:t>
            </a:r>
            <a:r>
              <a:rPr lang="zh-CN" altLang="en-US" sz="2400" dirty="0">
                <a:solidFill>
                  <a:srgbClr val="404040"/>
                </a:solidFill>
                <a:latin typeface="黑体" panose="02010609060101010101" pitchFamily="49" charset="-122"/>
                <a:ea typeface="黑体" panose="02010609060101010101" pitchFamily="49" charset="-122"/>
                <a:sym typeface="+mn-lt"/>
              </a:rPr>
              <a:t>提供丰富接口供物理设计调用，并</a:t>
            </a:r>
            <a:r>
              <a:rPr lang="zh-CN" altLang="en-US" sz="2400" dirty="0">
                <a:solidFill>
                  <a:srgbClr val="C00000"/>
                </a:solidFill>
                <a:latin typeface="黑体" panose="02010609060101010101" pitchFamily="49" charset="-122"/>
                <a:ea typeface="黑体" panose="02010609060101010101" pitchFamily="49" charset="-122"/>
                <a:sym typeface="+mn-lt"/>
              </a:rPr>
              <a:t>支持机器学习的功耗预测技术</a:t>
            </a:r>
            <a:endParaRPr lang="zh-CN" altLang="en-US" sz="2400" dirty="0">
              <a:solidFill>
                <a:srgbClr val="C00000"/>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F3D4FE99-6265-5D23-5071-730509DA442C}"/>
              </a:ext>
            </a:extLst>
          </p:cNvPr>
          <p:cNvGrpSpPr/>
          <p:nvPr/>
        </p:nvGrpSpPr>
        <p:grpSpPr>
          <a:xfrm>
            <a:off x="7044639" y="2437768"/>
            <a:ext cx="4596000" cy="2671511"/>
            <a:chOff x="3420954" y="3038542"/>
            <a:chExt cx="3652641" cy="1938271"/>
          </a:xfrm>
        </p:grpSpPr>
        <p:sp>
          <p:nvSpPr>
            <p:cNvPr id="6" name="矩形 5">
              <a:extLst>
                <a:ext uri="{FF2B5EF4-FFF2-40B4-BE49-F238E27FC236}">
                  <a16:creationId xmlns:a16="http://schemas.microsoft.com/office/drawing/2014/main" id="{9849CAFA-F0C1-B936-C865-1CDDED55D6E2}"/>
                </a:ext>
              </a:extLst>
            </p:cNvPr>
            <p:cNvSpPr/>
            <p:nvPr/>
          </p:nvSpPr>
          <p:spPr bwMode="auto">
            <a:xfrm>
              <a:off x="3420954" y="3038542"/>
              <a:ext cx="3652641" cy="1938271"/>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t" anchorCtr="0"/>
            <a:lstStyle/>
            <a:p>
              <a:pPr algn="ctr"/>
              <a:r>
                <a:rPr lang="en-US" altLang="zh-CN" b="1" dirty="0">
                  <a:solidFill>
                    <a:schemeClr val="accent1">
                      <a:lumMod val="75000"/>
                    </a:schemeClr>
                  </a:solidFill>
                  <a:latin typeface="微软雅黑" panose="020B0503020204020204" pitchFamily="34" charset="-122"/>
                  <a:ea typeface="微软雅黑" panose="020B0503020204020204" pitchFamily="34" charset="-122"/>
                </a:rPr>
                <a:t>EDA</a:t>
              </a:r>
              <a:r>
                <a:rPr lang="zh-CN" altLang="en-US" b="1" dirty="0">
                  <a:solidFill>
                    <a:schemeClr val="accent1">
                      <a:lumMod val="75000"/>
                    </a:schemeClr>
                  </a:solidFill>
                  <a:latin typeface="微软雅黑" panose="020B0503020204020204" pitchFamily="34" charset="-122"/>
                  <a:ea typeface="微软雅黑" panose="020B0503020204020204" pitchFamily="34" charset="-122"/>
                </a:rPr>
                <a:t>平台</a:t>
              </a:r>
            </a:p>
          </p:txBody>
        </p:sp>
        <p:sp>
          <p:nvSpPr>
            <p:cNvPr id="7" name="矩形 6">
              <a:extLst>
                <a:ext uri="{FF2B5EF4-FFF2-40B4-BE49-F238E27FC236}">
                  <a16:creationId xmlns:a16="http://schemas.microsoft.com/office/drawing/2014/main" id="{941B6F1A-F7BF-975D-1705-051B94100A16}"/>
                </a:ext>
              </a:extLst>
            </p:cNvPr>
            <p:cNvSpPr/>
            <p:nvPr/>
          </p:nvSpPr>
          <p:spPr bwMode="auto">
            <a:xfrm>
              <a:off x="3541024" y="3677667"/>
              <a:ext cx="360141" cy="1194858"/>
            </a:xfrm>
            <a:prstGeom prst="rect">
              <a:avLst/>
            </a:prstGeom>
            <a:solidFill>
              <a:schemeClr val="bg2">
                <a:lumMod val="7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lstStyle/>
            <a:p>
              <a:pPr algn="ctr"/>
              <a:r>
                <a:rPr kumimoji="0" lang="zh-CN" altLang="en-US" sz="1600" b="1" dirty="0">
                  <a:latin typeface="微软雅黑" panose="020B0503020204020204" pitchFamily="34" charset="-122"/>
                  <a:ea typeface="微软雅黑" panose="020B0503020204020204" pitchFamily="34" charset="-122"/>
                </a:rPr>
                <a:t>设计规则需求</a:t>
              </a:r>
            </a:p>
          </p:txBody>
        </p:sp>
        <p:sp>
          <p:nvSpPr>
            <p:cNvPr id="8" name="矩形 7">
              <a:extLst>
                <a:ext uri="{FF2B5EF4-FFF2-40B4-BE49-F238E27FC236}">
                  <a16:creationId xmlns:a16="http://schemas.microsoft.com/office/drawing/2014/main" id="{5D8144C7-16F1-13FB-262E-333DE4CABBEF}"/>
                </a:ext>
              </a:extLst>
            </p:cNvPr>
            <p:cNvSpPr/>
            <p:nvPr/>
          </p:nvSpPr>
          <p:spPr bwMode="auto">
            <a:xfrm>
              <a:off x="3541024" y="3316449"/>
              <a:ext cx="3413862" cy="250905"/>
            </a:xfrm>
            <a:prstGeom prst="rect">
              <a:avLst/>
            </a:prstGeom>
            <a:solidFill>
              <a:schemeClr val="bg2">
                <a:lumMod val="7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lstStyle/>
            <a:p>
              <a:pPr algn="ctr"/>
              <a:r>
                <a:rPr lang="zh-CN" altLang="en-US" sz="1600" b="1" dirty="0">
                  <a:latin typeface="微软雅黑" panose="020B0503020204020204" pitchFamily="34" charset="-122"/>
                  <a:ea typeface="微软雅黑" panose="020B0503020204020204" pitchFamily="34" charset="-122"/>
                </a:rPr>
                <a:t>芯片设计</a:t>
              </a:r>
              <a:r>
                <a:rPr kumimoji="0" lang="zh-CN" altLang="en-US" sz="1600" b="1" dirty="0">
                  <a:latin typeface="微软雅黑" panose="020B0503020204020204" pitchFamily="34" charset="-122"/>
                  <a:ea typeface="微软雅黑" panose="020B0503020204020204" pitchFamily="34" charset="-122"/>
                </a:rPr>
                <a:t>流程</a:t>
              </a:r>
            </a:p>
          </p:txBody>
        </p:sp>
        <p:grpSp>
          <p:nvGrpSpPr>
            <p:cNvPr id="9" name="组合 8">
              <a:extLst>
                <a:ext uri="{FF2B5EF4-FFF2-40B4-BE49-F238E27FC236}">
                  <a16:creationId xmlns:a16="http://schemas.microsoft.com/office/drawing/2014/main" id="{42451D1C-CE76-7291-04E7-C73C395D2E90}"/>
                </a:ext>
              </a:extLst>
            </p:cNvPr>
            <p:cNvGrpSpPr/>
            <p:nvPr/>
          </p:nvGrpSpPr>
          <p:grpSpPr>
            <a:xfrm>
              <a:off x="4043859" y="3669764"/>
              <a:ext cx="2911027" cy="476393"/>
              <a:chOff x="4043859" y="3669764"/>
              <a:chExt cx="2915728" cy="476393"/>
            </a:xfrm>
          </p:grpSpPr>
          <p:sp>
            <p:nvSpPr>
              <p:cNvPr id="22" name="矩形 21">
                <a:extLst>
                  <a:ext uri="{FF2B5EF4-FFF2-40B4-BE49-F238E27FC236}">
                    <a16:creationId xmlns:a16="http://schemas.microsoft.com/office/drawing/2014/main" id="{5C16892A-6ADD-9090-CB63-19DF839C30EA}"/>
                  </a:ext>
                </a:extLst>
              </p:cNvPr>
              <p:cNvSpPr/>
              <p:nvPr/>
            </p:nvSpPr>
            <p:spPr bwMode="auto">
              <a:xfrm>
                <a:off x="4043859" y="3669764"/>
                <a:ext cx="2915728" cy="476393"/>
              </a:xfrm>
              <a:prstGeom prst="rect">
                <a:avLst/>
              </a:prstGeom>
              <a:solidFill>
                <a:schemeClr val="bg2">
                  <a:lumMod val="7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lstStyle/>
              <a:p>
                <a:r>
                  <a:rPr kumimoji="0" lang="zh-CN" altLang="en-US" sz="1600" b="1" dirty="0">
                    <a:latin typeface="微软雅黑" panose="020B0503020204020204" pitchFamily="34" charset="-122"/>
                    <a:ea typeface="微软雅黑" panose="020B0503020204020204" pitchFamily="34" charset="-122"/>
                  </a:rPr>
                  <a:t>工具</a:t>
                </a:r>
              </a:p>
            </p:txBody>
          </p:sp>
          <p:grpSp>
            <p:nvGrpSpPr>
              <p:cNvPr id="23" name="组合 22">
                <a:extLst>
                  <a:ext uri="{FF2B5EF4-FFF2-40B4-BE49-F238E27FC236}">
                    <a16:creationId xmlns:a16="http://schemas.microsoft.com/office/drawing/2014/main" id="{22A20A81-AB21-D86B-4C92-DFA0207505CA}"/>
                  </a:ext>
                </a:extLst>
              </p:cNvPr>
              <p:cNvGrpSpPr/>
              <p:nvPr/>
            </p:nvGrpSpPr>
            <p:grpSpPr>
              <a:xfrm>
                <a:off x="4508385" y="3717927"/>
                <a:ext cx="2314368" cy="373674"/>
                <a:chOff x="4508385" y="3703638"/>
                <a:chExt cx="2314368" cy="373674"/>
              </a:xfrm>
            </p:grpSpPr>
            <p:sp>
              <p:nvSpPr>
                <p:cNvPr id="24" name="矩形 23">
                  <a:extLst>
                    <a:ext uri="{FF2B5EF4-FFF2-40B4-BE49-F238E27FC236}">
                      <a16:creationId xmlns:a16="http://schemas.microsoft.com/office/drawing/2014/main" id="{C8068D65-F336-A23F-25A2-F0D542C0E1E6}"/>
                    </a:ext>
                  </a:extLst>
                </p:cNvPr>
                <p:cNvSpPr/>
                <p:nvPr/>
              </p:nvSpPr>
              <p:spPr bwMode="auto">
                <a:xfrm>
                  <a:off x="4508385" y="3703638"/>
                  <a:ext cx="506797" cy="373674"/>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逻辑综合</a:t>
                  </a:r>
                </a:p>
              </p:txBody>
            </p:sp>
            <p:sp>
              <p:nvSpPr>
                <p:cNvPr id="25" name="矩形 24">
                  <a:extLst>
                    <a:ext uri="{FF2B5EF4-FFF2-40B4-BE49-F238E27FC236}">
                      <a16:creationId xmlns:a16="http://schemas.microsoft.com/office/drawing/2014/main" id="{D84D8018-3968-2252-C4A8-1FEB4E6D4CB2}"/>
                    </a:ext>
                  </a:extLst>
                </p:cNvPr>
                <p:cNvSpPr/>
                <p:nvPr/>
              </p:nvSpPr>
              <p:spPr bwMode="auto">
                <a:xfrm>
                  <a:off x="5110909" y="3703638"/>
                  <a:ext cx="506797" cy="373674"/>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物理设计</a:t>
                  </a:r>
                </a:p>
              </p:txBody>
            </p:sp>
            <p:sp>
              <p:nvSpPr>
                <p:cNvPr id="26" name="矩形 25">
                  <a:extLst>
                    <a:ext uri="{FF2B5EF4-FFF2-40B4-BE49-F238E27FC236}">
                      <a16:creationId xmlns:a16="http://schemas.microsoft.com/office/drawing/2014/main" id="{31F96E2F-56A1-D052-2F5B-14C7DEEDE70A}"/>
                    </a:ext>
                  </a:extLst>
                </p:cNvPr>
                <p:cNvSpPr/>
                <p:nvPr/>
              </p:nvSpPr>
              <p:spPr bwMode="auto">
                <a:xfrm>
                  <a:off x="5713432" y="3703638"/>
                  <a:ext cx="506797" cy="373674"/>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solidFill>
                        <a:srgbClr val="C00000"/>
                      </a:solidFill>
                      <a:latin typeface="微软雅黑" panose="020B0503020204020204" pitchFamily="34" charset="-122"/>
                      <a:ea typeface="微软雅黑" panose="020B0503020204020204" pitchFamily="34" charset="-122"/>
                    </a:rPr>
                    <a:t>签核分析</a:t>
                  </a:r>
                </a:p>
              </p:txBody>
            </p:sp>
            <p:sp>
              <p:nvSpPr>
                <p:cNvPr id="27" name="矩形 26">
                  <a:extLst>
                    <a:ext uri="{FF2B5EF4-FFF2-40B4-BE49-F238E27FC236}">
                      <a16:creationId xmlns:a16="http://schemas.microsoft.com/office/drawing/2014/main" id="{DAD53099-5CA2-2D41-FDEF-B02FD105CFE5}"/>
                    </a:ext>
                  </a:extLst>
                </p:cNvPr>
                <p:cNvSpPr/>
                <p:nvPr/>
              </p:nvSpPr>
              <p:spPr bwMode="auto">
                <a:xfrm>
                  <a:off x="6315956" y="3703638"/>
                  <a:ext cx="506797" cy="373674"/>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物理验证</a:t>
                  </a:r>
                </a:p>
              </p:txBody>
            </p:sp>
          </p:grpSp>
        </p:grpSp>
        <p:grpSp>
          <p:nvGrpSpPr>
            <p:cNvPr id="10" name="组合 9">
              <a:extLst>
                <a:ext uri="{FF2B5EF4-FFF2-40B4-BE49-F238E27FC236}">
                  <a16:creationId xmlns:a16="http://schemas.microsoft.com/office/drawing/2014/main" id="{CC4CC654-8472-300B-90F5-A09B927F3921}"/>
                </a:ext>
              </a:extLst>
            </p:cNvPr>
            <p:cNvGrpSpPr/>
            <p:nvPr/>
          </p:nvGrpSpPr>
          <p:grpSpPr>
            <a:xfrm>
              <a:off x="4039158" y="4235164"/>
              <a:ext cx="2915728" cy="637361"/>
              <a:chOff x="4043859" y="4221263"/>
              <a:chExt cx="2915728" cy="637361"/>
            </a:xfrm>
          </p:grpSpPr>
          <p:sp>
            <p:nvSpPr>
              <p:cNvPr id="11" name="矩形 10">
                <a:extLst>
                  <a:ext uri="{FF2B5EF4-FFF2-40B4-BE49-F238E27FC236}">
                    <a16:creationId xmlns:a16="http://schemas.microsoft.com/office/drawing/2014/main" id="{068505C6-3C4A-45D1-F008-9191D3764006}"/>
                  </a:ext>
                </a:extLst>
              </p:cNvPr>
              <p:cNvSpPr/>
              <p:nvPr/>
            </p:nvSpPr>
            <p:spPr bwMode="auto">
              <a:xfrm>
                <a:off x="4043859" y="4221263"/>
                <a:ext cx="2915728" cy="637361"/>
              </a:xfrm>
              <a:prstGeom prst="rect">
                <a:avLst/>
              </a:prstGeom>
              <a:solidFill>
                <a:schemeClr val="bg2">
                  <a:lumMod val="7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vert="horz" rtlCol="0" anchor="ctr" anchorCtr="0"/>
              <a:lstStyle/>
              <a:p>
                <a:endParaRPr kumimoji="0" lang="zh-CN" altLang="en-US" sz="1600" b="1"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D22FC0D5-B89D-E8AC-211D-8C226757A79E}"/>
                  </a:ext>
                </a:extLst>
              </p:cNvPr>
              <p:cNvGrpSpPr/>
              <p:nvPr/>
            </p:nvGrpSpPr>
            <p:grpSpPr>
              <a:xfrm>
                <a:off x="4385004" y="4262674"/>
                <a:ext cx="2387120" cy="554098"/>
                <a:chOff x="4385004" y="4262674"/>
                <a:chExt cx="2296784" cy="554098"/>
              </a:xfrm>
            </p:grpSpPr>
            <p:grpSp>
              <p:nvGrpSpPr>
                <p:cNvPr id="14" name="组合 13">
                  <a:extLst>
                    <a:ext uri="{FF2B5EF4-FFF2-40B4-BE49-F238E27FC236}">
                      <a16:creationId xmlns:a16="http://schemas.microsoft.com/office/drawing/2014/main" id="{88CAA6D5-B78D-6AF0-BA78-1190689BE43A}"/>
                    </a:ext>
                  </a:extLst>
                </p:cNvPr>
                <p:cNvGrpSpPr/>
                <p:nvPr/>
              </p:nvGrpSpPr>
              <p:grpSpPr>
                <a:xfrm>
                  <a:off x="4385004" y="4577276"/>
                  <a:ext cx="2296784" cy="239496"/>
                  <a:chOff x="4394960" y="4558428"/>
                  <a:chExt cx="2130686" cy="239496"/>
                </a:xfrm>
              </p:grpSpPr>
              <p:sp>
                <p:nvSpPr>
                  <p:cNvPr id="19" name="矩形 18">
                    <a:extLst>
                      <a:ext uri="{FF2B5EF4-FFF2-40B4-BE49-F238E27FC236}">
                        <a16:creationId xmlns:a16="http://schemas.microsoft.com/office/drawing/2014/main" id="{566B9440-9898-700C-FF88-946A9FA6E41A}"/>
                      </a:ext>
                    </a:extLst>
                  </p:cNvPr>
                  <p:cNvSpPr/>
                  <p:nvPr/>
                </p:nvSpPr>
                <p:spPr bwMode="auto">
                  <a:xfrm>
                    <a:off x="4394960" y="4558428"/>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数据库</a:t>
                    </a:r>
                  </a:p>
                </p:txBody>
              </p:sp>
              <p:sp>
                <p:nvSpPr>
                  <p:cNvPr id="20" name="矩形 19">
                    <a:extLst>
                      <a:ext uri="{FF2B5EF4-FFF2-40B4-BE49-F238E27FC236}">
                        <a16:creationId xmlns:a16="http://schemas.microsoft.com/office/drawing/2014/main" id="{D7AF7F93-1E2C-3D72-996B-BDE10CF37BC6}"/>
                      </a:ext>
                    </a:extLst>
                  </p:cNvPr>
                  <p:cNvSpPr/>
                  <p:nvPr/>
                </p:nvSpPr>
                <p:spPr bwMode="auto">
                  <a:xfrm>
                    <a:off x="5138420" y="4558428"/>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解析器</a:t>
                    </a:r>
                  </a:p>
                </p:txBody>
              </p:sp>
              <p:sp>
                <p:nvSpPr>
                  <p:cNvPr id="21" name="矩形 20">
                    <a:extLst>
                      <a:ext uri="{FF2B5EF4-FFF2-40B4-BE49-F238E27FC236}">
                        <a16:creationId xmlns:a16="http://schemas.microsoft.com/office/drawing/2014/main" id="{CD35D8A8-FC45-E2CD-9ED1-897B2E4EC6F9}"/>
                      </a:ext>
                    </a:extLst>
                  </p:cNvPr>
                  <p:cNvSpPr/>
                  <p:nvPr/>
                </p:nvSpPr>
                <p:spPr bwMode="auto">
                  <a:xfrm>
                    <a:off x="5881879" y="4558428"/>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lang="zh-CN" altLang="en-US" sz="1600" b="1" dirty="0">
                        <a:latin typeface="微软雅黑" panose="020B0503020204020204" pitchFamily="34" charset="-122"/>
                        <a:ea typeface="微软雅黑" panose="020B0503020204020204" pitchFamily="34" charset="-122"/>
                      </a:rPr>
                      <a:t>辅助库</a:t>
                    </a:r>
                    <a:endParaRPr kumimoji="0" lang="zh-CN" altLang="en-US" sz="1600" b="1"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3137505B-6A15-4C9D-382D-3F2DC06A13B0}"/>
                    </a:ext>
                  </a:extLst>
                </p:cNvPr>
                <p:cNvGrpSpPr/>
                <p:nvPr/>
              </p:nvGrpSpPr>
              <p:grpSpPr>
                <a:xfrm>
                  <a:off x="4392748" y="4262674"/>
                  <a:ext cx="2288476" cy="239496"/>
                  <a:chOff x="4392748" y="4262674"/>
                  <a:chExt cx="2132898" cy="239496"/>
                </a:xfrm>
              </p:grpSpPr>
              <p:sp>
                <p:nvSpPr>
                  <p:cNvPr id="16" name="矩形 15">
                    <a:extLst>
                      <a:ext uri="{FF2B5EF4-FFF2-40B4-BE49-F238E27FC236}">
                        <a16:creationId xmlns:a16="http://schemas.microsoft.com/office/drawing/2014/main" id="{CE9A9095-8AA6-62E6-3A70-2544C2E0738D}"/>
                      </a:ext>
                    </a:extLst>
                  </p:cNvPr>
                  <p:cNvSpPr/>
                  <p:nvPr/>
                </p:nvSpPr>
                <p:spPr bwMode="auto">
                  <a:xfrm>
                    <a:off x="4392748" y="4262674"/>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评估器</a:t>
                    </a:r>
                  </a:p>
                </p:txBody>
              </p:sp>
              <p:sp>
                <p:nvSpPr>
                  <p:cNvPr id="17" name="矩形 16">
                    <a:extLst>
                      <a:ext uri="{FF2B5EF4-FFF2-40B4-BE49-F238E27FC236}">
                        <a16:creationId xmlns:a16="http://schemas.microsoft.com/office/drawing/2014/main" id="{912526A2-D697-F3B1-5131-F87DB6D41958}"/>
                      </a:ext>
                    </a:extLst>
                  </p:cNvPr>
                  <p:cNvSpPr/>
                  <p:nvPr/>
                </p:nvSpPr>
                <p:spPr bwMode="auto">
                  <a:xfrm>
                    <a:off x="5137313" y="4262674"/>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优化器</a:t>
                    </a:r>
                  </a:p>
                </p:txBody>
              </p:sp>
              <p:sp>
                <p:nvSpPr>
                  <p:cNvPr id="18" name="矩形 17">
                    <a:extLst>
                      <a:ext uri="{FF2B5EF4-FFF2-40B4-BE49-F238E27FC236}">
                        <a16:creationId xmlns:a16="http://schemas.microsoft.com/office/drawing/2014/main" id="{304CA290-EDD9-86FA-28CC-86572C92397F}"/>
                      </a:ext>
                    </a:extLst>
                  </p:cNvPr>
                  <p:cNvSpPr/>
                  <p:nvPr/>
                </p:nvSpPr>
                <p:spPr bwMode="auto">
                  <a:xfrm>
                    <a:off x="5881879" y="4262674"/>
                    <a:ext cx="643767" cy="239496"/>
                  </a:xfrm>
                  <a:prstGeom prst="rect">
                    <a:avLst/>
                  </a:prstGeom>
                  <a:solidFill>
                    <a:schemeClr val="bg1">
                      <a:lumMod val="95000"/>
                    </a:schemeClr>
                  </a:solidFill>
                  <a:ln w="19050" cap="flat" cmpd="sng" algn="ctr">
                    <a:solidFill>
                      <a:schemeClr val="tx1"/>
                    </a:solidFill>
                    <a:prstDash val="solid"/>
                  </a:ln>
                  <a:effectLst>
                    <a:outerShdw blurRad="50800" dist="76200" dir="2700000" algn="tl" rotWithShape="0">
                      <a:prstClr val="black">
                        <a:alpha val="40000"/>
                      </a:prstClr>
                    </a:outerShdw>
                  </a:effectLst>
                </p:spPr>
                <p:txBody>
                  <a:bodyPr rtlCol="0" anchor="ctr" anchorCtr="0"/>
                  <a:lstStyle/>
                  <a:p>
                    <a:pPr algn="ctr"/>
                    <a:r>
                      <a:rPr kumimoji="0" lang="zh-CN" altLang="en-US" sz="1600" b="1" dirty="0">
                        <a:latin typeface="微软雅黑" panose="020B0503020204020204" pitchFamily="34" charset="-122"/>
                        <a:ea typeface="微软雅黑" panose="020B0503020204020204" pitchFamily="34" charset="-122"/>
                      </a:rPr>
                      <a:t>管理器</a:t>
                    </a:r>
                  </a:p>
                </p:txBody>
              </p:sp>
            </p:grpSp>
          </p:grpSp>
          <p:sp>
            <p:nvSpPr>
              <p:cNvPr id="13" name="文本框 12">
                <a:extLst>
                  <a:ext uri="{FF2B5EF4-FFF2-40B4-BE49-F238E27FC236}">
                    <a16:creationId xmlns:a16="http://schemas.microsoft.com/office/drawing/2014/main" id="{141A26D1-65B0-DE1A-F8C6-BCA4F58A8284}"/>
                  </a:ext>
                </a:extLst>
              </p:cNvPr>
              <p:cNvSpPr txBox="1"/>
              <p:nvPr/>
            </p:nvSpPr>
            <p:spPr>
              <a:xfrm>
                <a:off x="4047064" y="4224250"/>
                <a:ext cx="465936" cy="602488"/>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基</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础</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库</a:t>
                </a:r>
              </a:p>
            </p:txBody>
          </p:sp>
        </p:grpSp>
      </p:grpSp>
    </p:spTree>
    <p:extLst>
      <p:ext uri="{BB962C8B-B14F-4D97-AF65-F5344CB8AC3E}">
        <p14:creationId xmlns:p14="http://schemas.microsoft.com/office/powerpoint/2010/main" val="3845748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87741" y="1328434"/>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软件架构</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81049" y="2202157"/>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关键特性</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88609" y="307588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使用指南</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4077104" y="1197575"/>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
        <p:nvSpPr>
          <p:cNvPr id="10" name="菱形 9">
            <a:extLst>
              <a:ext uri="{FF2B5EF4-FFF2-40B4-BE49-F238E27FC236}">
                <a16:creationId xmlns:a16="http://schemas.microsoft.com/office/drawing/2014/main" id="{ED2711A1-7EF3-FE20-F0CD-5F9909DA3C90}"/>
              </a:ext>
            </a:extLst>
          </p:cNvPr>
          <p:cNvSpPr/>
          <p:nvPr/>
        </p:nvSpPr>
        <p:spPr>
          <a:xfrm>
            <a:off x="4098835" y="47282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F036AFF-2262-8745-1CEE-646B939BC927}"/>
              </a:ext>
            </a:extLst>
          </p:cNvPr>
          <p:cNvSpPr txBox="1"/>
          <p:nvPr/>
        </p:nvSpPr>
        <p:spPr>
          <a:xfrm>
            <a:off x="4098835" y="4845521"/>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171020-A697-41A5-39F3-E995ED29BD50}"/>
              </a:ext>
            </a:extLst>
          </p:cNvPr>
          <p:cNvSpPr txBox="1"/>
          <p:nvPr/>
        </p:nvSpPr>
        <p:spPr>
          <a:xfrm>
            <a:off x="5088609" y="4783966"/>
            <a:ext cx="2705985"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未来研究计划</a:t>
            </a:r>
          </a:p>
        </p:txBody>
      </p:sp>
      <p:sp>
        <p:nvSpPr>
          <p:cNvPr id="2" name="菱形 1">
            <a:extLst>
              <a:ext uri="{FF2B5EF4-FFF2-40B4-BE49-F238E27FC236}">
                <a16:creationId xmlns:a16="http://schemas.microsoft.com/office/drawing/2014/main" id="{673AEE0E-03E7-0606-EF02-DA4240C55558}"/>
              </a:ext>
            </a:extLst>
          </p:cNvPr>
          <p:cNvSpPr/>
          <p:nvPr/>
        </p:nvSpPr>
        <p:spPr>
          <a:xfrm>
            <a:off x="4098835" y="3824324"/>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ECAA4EA-276B-F836-B461-CA1C2DBBBB3E}"/>
              </a:ext>
            </a:extLst>
          </p:cNvPr>
          <p:cNvSpPr txBox="1"/>
          <p:nvPr/>
        </p:nvSpPr>
        <p:spPr>
          <a:xfrm>
            <a:off x="4098835" y="3940337"/>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FEEB724-17F2-5C3A-0D91-E31D88FC3E05}"/>
              </a:ext>
            </a:extLst>
          </p:cNvPr>
          <p:cNvSpPr txBox="1"/>
          <p:nvPr/>
        </p:nvSpPr>
        <p:spPr>
          <a:xfrm>
            <a:off x="5088610" y="3909559"/>
            <a:ext cx="1942506"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研究进展</a:t>
            </a:r>
          </a:p>
        </p:txBody>
      </p:sp>
    </p:spTree>
    <p:extLst>
      <p:ext uri="{BB962C8B-B14F-4D97-AF65-F5344CB8AC3E}">
        <p14:creationId xmlns:p14="http://schemas.microsoft.com/office/powerpoint/2010/main" val="42282038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F0E3F-2CA1-3642-9D4C-54CF7904F244}"/>
              </a:ext>
            </a:extLst>
          </p:cNvPr>
          <p:cNvSpPr>
            <a:spLocks noGrp="1"/>
          </p:cNvSpPr>
          <p:nvPr>
            <p:ph type="title"/>
          </p:nvPr>
        </p:nvSpPr>
        <p:spPr/>
        <p:txBody>
          <a:bodyPr/>
          <a:lstStyle/>
          <a:p>
            <a:r>
              <a:rPr kumimoji="1" lang="zh-CN" altLang="en-US" dirty="0"/>
              <a:t>软件整体架构</a:t>
            </a:r>
          </a:p>
        </p:txBody>
      </p:sp>
      <p:sp>
        <p:nvSpPr>
          <p:cNvPr id="6" name="副标题 2">
            <a:extLst>
              <a:ext uri="{FF2B5EF4-FFF2-40B4-BE49-F238E27FC236}">
                <a16:creationId xmlns:a16="http://schemas.microsoft.com/office/drawing/2014/main" id="{63094F30-71F5-DD41-8675-269DCB9305A8}"/>
              </a:ext>
            </a:extLst>
          </p:cNvPr>
          <p:cNvSpPr>
            <a:spLocks noGrp="1"/>
          </p:cNvSpPr>
          <p:nvPr/>
        </p:nvSpPr>
        <p:spPr>
          <a:xfrm>
            <a:off x="0" y="896686"/>
            <a:ext cx="12191999" cy="5961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3" algn="just" hangingPunct="0">
              <a:lnSpc>
                <a:spcPct val="150000"/>
              </a:lnSpc>
              <a:spcBef>
                <a:spcPts val="0"/>
              </a:spcBef>
              <a:spcAft>
                <a:spcPts val="420"/>
              </a:spcAft>
              <a:buClr>
                <a:srgbClr val="C00000"/>
              </a:buClr>
              <a:buSzPct val="120000"/>
              <a:defRPr/>
            </a:pPr>
            <a:endParaRPr lang="zh-CN" altLang="en-US" sz="2125" spc="70" dirty="0">
              <a:latin typeface="微软雅黑" panose="020B0503020204020204" pitchFamily="34" charset="-122"/>
              <a:ea typeface="微软雅黑" panose="020B0503020204020204" pitchFamily="34" charset="-122"/>
            </a:endParaRPr>
          </a:p>
        </p:txBody>
      </p:sp>
      <p:pic>
        <p:nvPicPr>
          <p:cNvPr id="5" name="图片 5">
            <a:extLst>
              <a:ext uri="{FF2B5EF4-FFF2-40B4-BE49-F238E27FC236}">
                <a16:creationId xmlns:a16="http://schemas.microsoft.com/office/drawing/2014/main" id="{12EFE6CE-A88A-C96B-7EAD-30610460C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57" y="1047750"/>
            <a:ext cx="8655050"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51316AA8-C2ED-8AAA-3AD1-20C2E73ACC97}"/>
              </a:ext>
            </a:extLst>
          </p:cNvPr>
          <p:cNvSpPr txBox="1"/>
          <p:nvPr/>
        </p:nvSpPr>
        <p:spPr>
          <a:xfrm>
            <a:off x="8370533" y="1338186"/>
            <a:ext cx="3714750" cy="5078313"/>
          </a:xfrm>
          <a:prstGeom prst="rect">
            <a:avLst/>
          </a:prstGeom>
          <a:noFill/>
        </p:spPr>
        <p:txBody>
          <a:bodyPr>
            <a:spAutoFit/>
          </a:bodyPr>
          <a:lstStyle/>
          <a:p>
            <a:pPr marL="285750" indent="-285750">
              <a:buFont typeface="Wingdings" panose="05000000000000000000" pitchFamily="2" charset="2"/>
              <a:buChar char="Ø"/>
              <a:defRPr/>
            </a:pPr>
            <a:endParaRPr lang="en-US" altLang="zh-CN" dirty="0">
              <a:latin typeface="Arial" panose="020B0604020202090204" pitchFamily="34" charset="0"/>
            </a:endParaRPr>
          </a:p>
          <a:p>
            <a:pPr>
              <a:defRPr/>
            </a:pPr>
            <a:r>
              <a:rPr lang="zh-CN" altLang="en-US" dirty="0">
                <a:latin typeface="黑体" panose="02010609060101010101" pitchFamily="49" charset="-122"/>
                <a:ea typeface="黑体" panose="02010609060101010101" pitchFamily="49" charset="-122"/>
              </a:rPr>
              <a:t>     软件分层为三层模型，包括数据访问层，业务逻辑层，用户交互层</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r>
              <a:rPr lang="zh-CN" altLang="en-US" b="1" dirty="0">
                <a:solidFill>
                  <a:schemeClr val="accent1">
                    <a:lumMod val="75000"/>
                  </a:schemeClr>
                </a:solidFill>
                <a:latin typeface="黑体" panose="02010609060101010101" pitchFamily="49" charset="-122"/>
                <a:ea typeface="黑体" panose="02010609060101010101" pitchFamily="49" charset="-122"/>
              </a:rPr>
              <a:t>数据访问层</a:t>
            </a:r>
            <a:r>
              <a:rPr lang="zh-CN" altLang="en-US" b="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读取数据源层的数据文件。数据层的数据来源有一部分是从时序分析模块获取，可以使用已有的</a:t>
            </a:r>
            <a:r>
              <a:rPr lang="en-US" altLang="zh-CN" dirty="0">
                <a:latin typeface="黑体" panose="02010609060101010101" pitchFamily="49" charset="-122"/>
                <a:ea typeface="黑体" panose="02010609060101010101" pitchFamily="49" charset="-122"/>
              </a:rPr>
              <a:t>parser</a:t>
            </a:r>
            <a:r>
              <a:rPr lang="zh-CN" altLang="en-US" dirty="0">
                <a:latin typeface="黑体" panose="02010609060101010101" pitchFamily="49" charset="-122"/>
                <a:ea typeface="黑体" panose="02010609060101010101" pitchFamily="49" charset="-122"/>
              </a:rPr>
              <a:t>，功耗重点在</a:t>
            </a:r>
            <a:r>
              <a:rPr lang="en-US" altLang="zh-CN" dirty="0">
                <a:latin typeface="黑体" panose="02010609060101010101" pitchFamily="49" charset="-122"/>
                <a:ea typeface="黑体" panose="02010609060101010101" pitchFamily="49" charset="-122"/>
              </a:rPr>
              <a:t>VCD</a:t>
            </a:r>
            <a:r>
              <a:rPr lang="zh-CN" altLang="en-US" dirty="0">
                <a:latin typeface="黑体" panose="02010609060101010101" pitchFamily="49" charset="-122"/>
                <a:ea typeface="黑体" panose="02010609060101010101" pitchFamily="49" charset="-122"/>
              </a:rPr>
              <a:t>的读取。</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r>
              <a:rPr lang="zh-CN" altLang="en-US" b="1" dirty="0">
                <a:solidFill>
                  <a:schemeClr val="accent1">
                    <a:lumMod val="75000"/>
                  </a:schemeClr>
                </a:solidFill>
                <a:latin typeface="黑体" panose="02010609060101010101" pitchFamily="49" charset="-122"/>
                <a:ea typeface="黑体" panose="02010609060101010101" pitchFamily="49" charset="-122"/>
              </a:rPr>
              <a:t>业务逻辑层</a:t>
            </a:r>
            <a:r>
              <a:rPr lang="zh-CN" altLang="en-US" b="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开发的重点，实现功耗分析的目的。</a:t>
            </a:r>
            <a:r>
              <a:rPr lang="zh-CN" altLang="zh-CN" dirty="0">
                <a:latin typeface="黑体" panose="02010609060101010101" pitchFamily="49" charset="-122"/>
                <a:ea typeface="黑体" panose="02010609060101010101" pitchFamily="49" charset="-122"/>
              </a:rPr>
              <a:t>业务逻辑层根据功耗计算算法对各类功耗进行计算</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defRPr/>
            </a:pPr>
            <a:r>
              <a:rPr lang="zh-CN" altLang="en-US" b="1" dirty="0">
                <a:solidFill>
                  <a:schemeClr val="accent1">
                    <a:lumMod val="75000"/>
                  </a:schemeClr>
                </a:solidFill>
                <a:latin typeface="黑体" panose="02010609060101010101" pitchFamily="49" charset="-122"/>
                <a:ea typeface="黑体" panose="02010609060101010101" pitchFamily="49" charset="-122"/>
              </a:rPr>
              <a:t>用户交互层</a:t>
            </a:r>
            <a:r>
              <a:rPr lang="zh-CN" altLang="en-US" b="1"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提供</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Python</a:t>
            </a:r>
            <a:r>
              <a:rPr lang="zh-CN" altLang="en-US" dirty="0">
                <a:latin typeface="黑体" panose="02010609060101010101" pitchFamily="49" charset="-122"/>
                <a:ea typeface="黑体" panose="02010609060101010101" pitchFamily="49" charset="-122"/>
              </a:rPr>
              <a:t>的统一接口（</a:t>
            </a:r>
            <a:r>
              <a:rPr lang="en-US" altLang="zh-CN" dirty="0">
                <a:latin typeface="黑体" panose="02010609060101010101" pitchFamily="49" charset="-122"/>
                <a:ea typeface="黑体" panose="02010609060101010101" pitchFamily="49" charset="-122"/>
              </a:rPr>
              <a:t>PYBIND</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26743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F0E3F-2CA1-3642-9D4C-54CF7904F244}"/>
              </a:ext>
            </a:extLst>
          </p:cNvPr>
          <p:cNvSpPr>
            <a:spLocks noGrp="1"/>
          </p:cNvSpPr>
          <p:nvPr>
            <p:ph type="title"/>
          </p:nvPr>
        </p:nvSpPr>
        <p:spPr/>
        <p:txBody>
          <a:bodyPr/>
          <a:lstStyle/>
          <a:p>
            <a:r>
              <a:rPr kumimoji="1" lang="zh-CN" altLang="en-US" dirty="0"/>
              <a:t>模块设计</a:t>
            </a:r>
          </a:p>
        </p:txBody>
      </p:sp>
      <p:sp>
        <p:nvSpPr>
          <p:cNvPr id="6" name="副标题 2">
            <a:extLst>
              <a:ext uri="{FF2B5EF4-FFF2-40B4-BE49-F238E27FC236}">
                <a16:creationId xmlns:a16="http://schemas.microsoft.com/office/drawing/2014/main" id="{63094F30-71F5-DD41-8675-269DCB9305A8}"/>
              </a:ext>
            </a:extLst>
          </p:cNvPr>
          <p:cNvSpPr>
            <a:spLocks noGrp="1"/>
          </p:cNvSpPr>
          <p:nvPr/>
        </p:nvSpPr>
        <p:spPr>
          <a:xfrm>
            <a:off x="0" y="896686"/>
            <a:ext cx="12191999" cy="5961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3" algn="just" hangingPunct="0">
              <a:lnSpc>
                <a:spcPct val="150000"/>
              </a:lnSpc>
              <a:spcBef>
                <a:spcPts val="0"/>
              </a:spcBef>
              <a:spcAft>
                <a:spcPts val="420"/>
              </a:spcAft>
              <a:buClr>
                <a:srgbClr val="C00000"/>
              </a:buClr>
              <a:buSzPct val="120000"/>
              <a:defRPr/>
            </a:pPr>
            <a:endParaRPr lang="zh-CN" altLang="en-US" sz="2125" spc="70" dirty="0">
              <a:latin typeface="微软雅黑" panose="020B0503020204020204" pitchFamily="34" charset="-122"/>
              <a:ea typeface="微软雅黑" panose="020B0503020204020204" pitchFamily="34" charset="-122"/>
            </a:endParaRPr>
          </a:p>
        </p:txBody>
      </p:sp>
      <p:pic>
        <p:nvPicPr>
          <p:cNvPr id="3" name="图片 6">
            <a:extLst>
              <a:ext uri="{FF2B5EF4-FFF2-40B4-BE49-F238E27FC236}">
                <a16:creationId xmlns:a16="http://schemas.microsoft.com/office/drawing/2014/main" id="{20775C24-9E52-8451-D98D-FAA60DDE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40" y="1052737"/>
            <a:ext cx="6316663"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4">
            <a:extLst>
              <a:ext uri="{FF2B5EF4-FFF2-40B4-BE49-F238E27FC236}">
                <a16:creationId xmlns:a16="http://schemas.microsoft.com/office/drawing/2014/main" id="{2E4FE02B-3720-3A17-9F87-830F1699E35B}"/>
              </a:ext>
            </a:extLst>
          </p:cNvPr>
          <p:cNvSpPr txBox="1">
            <a:spLocks noChangeArrowheads="1"/>
          </p:cNvSpPr>
          <p:nvPr/>
        </p:nvSpPr>
        <p:spPr bwMode="auto">
          <a:xfrm>
            <a:off x="6280158" y="1702408"/>
            <a:ext cx="5643563"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0000"/>
              </a:lnSpc>
              <a:buFont typeface="Wingdings" panose="05000000000000000000" pitchFamily="2" charset="2"/>
              <a:buChar char="Ø"/>
            </a:pPr>
            <a:endParaRPr lang="en-US" altLang="zh-CN" dirty="0"/>
          </a:p>
          <a:p>
            <a:pPr>
              <a:lnSpc>
                <a:spcPct val="120000"/>
              </a:lnSpc>
              <a:buFont typeface="Wingdings" panose="05000000000000000000" pitchFamily="2" charset="2"/>
              <a:buChar char="Ø"/>
            </a:pPr>
            <a:r>
              <a:rPr lang="zh-CN" altLang="en-US" dirty="0"/>
              <a:t>图数据存储模块是把所有数据源读取的数据抽象到一个电路图上面；</a:t>
            </a:r>
            <a:endParaRPr lang="en-US" altLang="zh-CN" dirty="0"/>
          </a:p>
          <a:p>
            <a:pPr>
              <a:lnSpc>
                <a:spcPct val="120000"/>
              </a:lnSpc>
              <a:buFont typeface="Wingdings" panose="05000000000000000000" pitchFamily="2" charset="2"/>
              <a:buChar char="Ø"/>
            </a:pPr>
            <a:endParaRPr lang="en-US" altLang="zh-CN" dirty="0"/>
          </a:p>
          <a:p>
            <a:pPr>
              <a:lnSpc>
                <a:spcPct val="120000"/>
              </a:lnSpc>
              <a:buFont typeface="Wingdings" panose="05000000000000000000" pitchFamily="2" charset="2"/>
              <a:buChar char="Ø"/>
            </a:pPr>
            <a:r>
              <a:rPr lang="zh-CN" altLang="en-US" dirty="0"/>
              <a:t>算法模块包括翻转率（</a:t>
            </a:r>
            <a:r>
              <a:rPr lang="en-US" altLang="zh-CN" dirty="0"/>
              <a:t>Toggle</a:t>
            </a:r>
            <a:r>
              <a:rPr lang="zh-CN" altLang="en-US" dirty="0"/>
              <a:t>）和静态概率（</a:t>
            </a:r>
            <a:r>
              <a:rPr lang="en-US" altLang="zh-CN" dirty="0"/>
              <a:t>SP</a:t>
            </a:r>
            <a:r>
              <a:rPr lang="zh-CN" altLang="en-US" dirty="0"/>
              <a:t>）的在抽象的电路图上传播；</a:t>
            </a:r>
            <a:endParaRPr lang="en-US" altLang="zh-CN" dirty="0"/>
          </a:p>
          <a:p>
            <a:pPr>
              <a:lnSpc>
                <a:spcPct val="120000"/>
              </a:lnSpc>
              <a:buFont typeface="Wingdings" panose="05000000000000000000" pitchFamily="2" charset="2"/>
              <a:buChar char="Ø"/>
            </a:pPr>
            <a:endParaRPr lang="en-US" altLang="zh-CN" dirty="0"/>
          </a:p>
          <a:p>
            <a:pPr>
              <a:lnSpc>
                <a:spcPct val="120000"/>
              </a:lnSpc>
              <a:buFont typeface="Wingdings" panose="05000000000000000000" pitchFamily="2" charset="2"/>
              <a:buChar char="Ø"/>
            </a:pPr>
            <a:r>
              <a:rPr lang="zh-CN" altLang="en-US" dirty="0"/>
              <a:t>功耗分析模块包含三种模式的功耗分析。平均功耗分析是基于整个仿真时间内的平均翻转率和</a:t>
            </a:r>
            <a:r>
              <a:rPr lang="en-US" altLang="zh-CN" dirty="0"/>
              <a:t>SP</a:t>
            </a:r>
            <a:r>
              <a:rPr lang="zh-CN" altLang="en-US" dirty="0"/>
              <a:t>来计算功耗，而基于时间窗口或时钟周期则粒度更细，可以计算峰值功耗。</a:t>
            </a:r>
          </a:p>
        </p:txBody>
      </p:sp>
    </p:spTree>
    <p:extLst>
      <p:ext uri="{BB962C8B-B14F-4D97-AF65-F5344CB8AC3E}">
        <p14:creationId xmlns:p14="http://schemas.microsoft.com/office/powerpoint/2010/main" val="2443834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87741" y="1328434"/>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软件架构</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81049" y="2202157"/>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关键特性</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88609" y="307588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使用指南</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4077104" y="1197575"/>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
        <p:nvSpPr>
          <p:cNvPr id="10" name="菱形 9">
            <a:extLst>
              <a:ext uri="{FF2B5EF4-FFF2-40B4-BE49-F238E27FC236}">
                <a16:creationId xmlns:a16="http://schemas.microsoft.com/office/drawing/2014/main" id="{ED2711A1-7EF3-FE20-F0CD-5F9909DA3C90}"/>
              </a:ext>
            </a:extLst>
          </p:cNvPr>
          <p:cNvSpPr/>
          <p:nvPr/>
        </p:nvSpPr>
        <p:spPr>
          <a:xfrm>
            <a:off x="4098835" y="47282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F036AFF-2262-8745-1CEE-646B939BC927}"/>
              </a:ext>
            </a:extLst>
          </p:cNvPr>
          <p:cNvSpPr txBox="1"/>
          <p:nvPr/>
        </p:nvSpPr>
        <p:spPr>
          <a:xfrm>
            <a:off x="4098835" y="4845521"/>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171020-A697-41A5-39F3-E995ED29BD50}"/>
              </a:ext>
            </a:extLst>
          </p:cNvPr>
          <p:cNvSpPr txBox="1"/>
          <p:nvPr/>
        </p:nvSpPr>
        <p:spPr>
          <a:xfrm>
            <a:off x="5088609" y="4783966"/>
            <a:ext cx="2705985"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未来研究计划</a:t>
            </a:r>
          </a:p>
        </p:txBody>
      </p:sp>
      <p:sp>
        <p:nvSpPr>
          <p:cNvPr id="2" name="菱形 1">
            <a:extLst>
              <a:ext uri="{FF2B5EF4-FFF2-40B4-BE49-F238E27FC236}">
                <a16:creationId xmlns:a16="http://schemas.microsoft.com/office/drawing/2014/main" id="{673AEE0E-03E7-0606-EF02-DA4240C55558}"/>
              </a:ext>
            </a:extLst>
          </p:cNvPr>
          <p:cNvSpPr/>
          <p:nvPr/>
        </p:nvSpPr>
        <p:spPr>
          <a:xfrm>
            <a:off x="4098835" y="3824324"/>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ECAA4EA-276B-F836-B461-CA1C2DBBBB3E}"/>
              </a:ext>
            </a:extLst>
          </p:cNvPr>
          <p:cNvSpPr txBox="1"/>
          <p:nvPr/>
        </p:nvSpPr>
        <p:spPr>
          <a:xfrm>
            <a:off x="4098835" y="3940337"/>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FEEB724-17F2-5C3A-0D91-E31D88FC3E05}"/>
              </a:ext>
            </a:extLst>
          </p:cNvPr>
          <p:cNvSpPr txBox="1"/>
          <p:nvPr/>
        </p:nvSpPr>
        <p:spPr>
          <a:xfrm>
            <a:off x="5088610" y="3909559"/>
            <a:ext cx="1942506"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研究进展</a:t>
            </a:r>
          </a:p>
        </p:txBody>
      </p:sp>
    </p:spTree>
    <p:extLst>
      <p:ext uri="{BB962C8B-B14F-4D97-AF65-F5344CB8AC3E}">
        <p14:creationId xmlns:p14="http://schemas.microsoft.com/office/powerpoint/2010/main" val="10257033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解析</a:t>
            </a:r>
            <a:r>
              <a:rPr kumimoji="1" lang="en-US" altLang="zh-CN" dirty="0"/>
              <a:t>VCD</a:t>
            </a:r>
            <a:r>
              <a:rPr kumimoji="1" lang="zh-CN" altLang="en-US" dirty="0"/>
              <a:t>文件</a:t>
            </a:r>
          </a:p>
        </p:txBody>
      </p:sp>
      <p:sp>
        <p:nvSpPr>
          <p:cNvPr id="3" name="文本框 2">
            <a:extLst>
              <a:ext uri="{FF2B5EF4-FFF2-40B4-BE49-F238E27FC236}">
                <a16:creationId xmlns:a16="http://schemas.microsoft.com/office/drawing/2014/main" id="{9E947C2D-86D6-5CE8-B33F-6B1984587292}"/>
              </a:ext>
            </a:extLst>
          </p:cNvPr>
          <p:cNvSpPr txBox="1"/>
          <p:nvPr/>
        </p:nvSpPr>
        <p:spPr>
          <a:xfrm>
            <a:off x="-27471" y="1491925"/>
            <a:ext cx="5342225" cy="1497526"/>
          </a:xfrm>
          <a:prstGeom prst="rect">
            <a:avLst/>
          </a:prstGeom>
          <a:noFill/>
        </p:spPr>
        <p:txBody>
          <a:bodyPr wrap="square" rtlCol="0">
            <a:spAutoFit/>
          </a:bodyPr>
          <a:lstStyle/>
          <a:p>
            <a:pPr>
              <a:lnSpc>
                <a:spcPct val="150000"/>
              </a:lnSpc>
            </a:pPr>
            <a:r>
              <a:rPr lang="zh-CN" altLang="en-US" sz="2400" dirty="0">
                <a:solidFill>
                  <a:schemeClr val="accent1">
                    <a:lumMod val="75000"/>
                  </a:schemeClr>
                </a:solidFill>
                <a:latin typeface="黑体" panose="02010609060101010101" pitchFamily="49" charset="-122"/>
                <a:ea typeface="黑体" panose="02010609060101010101" pitchFamily="49" charset="-122"/>
              </a:rPr>
              <a:t>当前特性</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Flex &amp; Bison</a:t>
            </a:r>
            <a:r>
              <a:rPr lang="zh-CN" altLang="en-US" sz="2000" dirty="0">
                <a:latin typeface="黑体" panose="02010609060101010101" pitchFamily="49" charset="-122"/>
                <a:ea typeface="黑体" panose="02010609060101010101" pitchFamily="49" charset="-122"/>
              </a:rPr>
              <a:t> 解析与构造</a:t>
            </a:r>
            <a:r>
              <a:rPr lang="en-US" altLang="zh-CN" sz="2000" dirty="0">
                <a:latin typeface="黑体" panose="02010609060101010101" pitchFamily="49" charset="-122"/>
                <a:ea typeface="黑体" panose="02010609060101010101" pitchFamily="49" charset="-122"/>
              </a:rPr>
              <a:t>VCD</a:t>
            </a:r>
            <a:r>
              <a:rPr lang="zh-CN" altLang="en-US" sz="2000" dirty="0">
                <a:latin typeface="黑体" panose="02010609060101010101" pitchFamily="49" charset="-122"/>
                <a:ea typeface="黑体" panose="02010609060101010101" pitchFamily="49" charset="-122"/>
              </a:rPr>
              <a:t>文件内容</a:t>
            </a:r>
            <a:endParaRPr lang="en-US" altLang="zh-CN" sz="2000" dirty="0">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按照</a:t>
            </a:r>
            <a:r>
              <a:rPr lang="en-US" altLang="zh-CN" sz="2000" dirty="0">
                <a:latin typeface="黑体" panose="02010609060101010101" pitchFamily="49" charset="-122"/>
                <a:ea typeface="黑体" panose="02010609060101010101" pitchFamily="49" charset="-122"/>
              </a:rPr>
              <a:t>SAIF</a:t>
            </a:r>
            <a:r>
              <a:rPr lang="zh-CN" altLang="en-US" sz="2000" dirty="0">
                <a:latin typeface="黑体" panose="02010609060101010101" pitchFamily="49" charset="-122"/>
                <a:ea typeface="黑体" panose="02010609060101010101" pitchFamily="49" charset="-122"/>
              </a:rPr>
              <a:t>文件格式存储</a:t>
            </a:r>
            <a:endParaRPr lang="en-US" altLang="zh-CN"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BE214854-3C69-3A36-EC06-E63F7C18EEC0}"/>
              </a:ext>
            </a:extLst>
          </p:cNvPr>
          <p:cNvPicPr>
            <a:picLocks noChangeAspect="1"/>
          </p:cNvPicPr>
          <p:nvPr/>
        </p:nvPicPr>
        <p:blipFill>
          <a:blip r:embed="rId2"/>
          <a:stretch>
            <a:fillRect/>
          </a:stretch>
        </p:blipFill>
        <p:spPr>
          <a:xfrm>
            <a:off x="466548" y="3601201"/>
            <a:ext cx="3786285" cy="3134560"/>
          </a:xfrm>
          <a:prstGeom prst="rect">
            <a:avLst/>
          </a:prstGeom>
        </p:spPr>
      </p:pic>
      <p:sp>
        <p:nvSpPr>
          <p:cNvPr id="5" name="箭头: 右 4">
            <a:extLst>
              <a:ext uri="{FF2B5EF4-FFF2-40B4-BE49-F238E27FC236}">
                <a16:creationId xmlns:a16="http://schemas.microsoft.com/office/drawing/2014/main" id="{7FAD95CC-766B-68BC-4385-940C24F2CB41}"/>
              </a:ext>
            </a:extLst>
          </p:cNvPr>
          <p:cNvSpPr/>
          <p:nvPr/>
        </p:nvSpPr>
        <p:spPr>
          <a:xfrm>
            <a:off x="4363817" y="49261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83D0E2EE-5E13-7F51-5599-A56AD3F1B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209" y="3654746"/>
            <a:ext cx="3786285" cy="3081015"/>
          </a:xfrm>
          <a:prstGeom prst="rect">
            <a:avLst/>
          </a:prstGeom>
        </p:spPr>
      </p:pic>
      <p:sp>
        <p:nvSpPr>
          <p:cNvPr id="7" name="文本框 6">
            <a:extLst>
              <a:ext uri="{FF2B5EF4-FFF2-40B4-BE49-F238E27FC236}">
                <a16:creationId xmlns:a16="http://schemas.microsoft.com/office/drawing/2014/main" id="{8FF9FF0E-3697-58D0-B5BC-E9ACF46870A3}"/>
              </a:ext>
            </a:extLst>
          </p:cNvPr>
          <p:cNvSpPr txBox="1"/>
          <p:nvPr/>
        </p:nvSpPr>
        <p:spPr>
          <a:xfrm>
            <a:off x="8285069" y="5410797"/>
            <a:ext cx="1877437" cy="461665"/>
          </a:xfrm>
          <a:prstGeom prst="rect">
            <a:avLst/>
          </a:prstGeom>
          <a:noFill/>
        </p:spPr>
        <p:txBody>
          <a:bodyPr wrap="none" rtlCol="0">
            <a:spAutoFit/>
          </a:bodyPr>
          <a:lstStyle/>
          <a:p>
            <a:r>
              <a:rPr lang="en-US" altLang="zh-CN" sz="2400" dirty="0">
                <a:latin typeface="黑体" panose="02010609060101010101" pitchFamily="49" charset="-122"/>
                <a:ea typeface="黑体" panose="02010609060101010101" pitchFamily="49" charset="-122"/>
              </a:rPr>
              <a:t>VCD</a:t>
            </a:r>
            <a:r>
              <a:rPr lang="zh-CN" altLang="en-US" sz="2400" dirty="0">
                <a:latin typeface="黑体" panose="02010609060101010101" pitchFamily="49" charset="-122"/>
                <a:ea typeface="黑体" panose="02010609060101010101" pitchFamily="49" charset="-122"/>
              </a:rPr>
              <a:t>数据结构</a:t>
            </a:r>
          </a:p>
        </p:txBody>
      </p:sp>
      <p:sp>
        <p:nvSpPr>
          <p:cNvPr id="8" name="文本框 7">
            <a:extLst>
              <a:ext uri="{FF2B5EF4-FFF2-40B4-BE49-F238E27FC236}">
                <a16:creationId xmlns:a16="http://schemas.microsoft.com/office/drawing/2014/main" id="{B2B8F9DD-A2BF-E5D2-2E8D-3D943A884FD7}"/>
              </a:ext>
            </a:extLst>
          </p:cNvPr>
          <p:cNvSpPr txBox="1"/>
          <p:nvPr/>
        </p:nvSpPr>
        <p:spPr>
          <a:xfrm>
            <a:off x="2375396" y="5415093"/>
            <a:ext cx="1877437" cy="461665"/>
          </a:xfrm>
          <a:prstGeom prst="rect">
            <a:avLst/>
          </a:prstGeom>
          <a:noFill/>
        </p:spPr>
        <p:txBody>
          <a:bodyPr wrap="none" rtlCol="0">
            <a:spAutoFit/>
          </a:bodyPr>
          <a:lstStyle/>
          <a:p>
            <a:r>
              <a:rPr lang="en-US" altLang="zh-CN" sz="2400" dirty="0">
                <a:latin typeface="黑体" panose="02010609060101010101" pitchFamily="49" charset="-122"/>
                <a:ea typeface="黑体" panose="02010609060101010101" pitchFamily="49" charset="-122"/>
              </a:rPr>
              <a:t>VCD</a:t>
            </a:r>
            <a:r>
              <a:rPr lang="zh-CN" altLang="en-US" sz="2400" dirty="0">
                <a:latin typeface="黑体" panose="02010609060101010101" pitchFamily="49" charset="-122"/>
                <a:ea typeface="黑体" panose="02010609060101010101" pitchFamily="49" charset="-122"/>
              </a:rPr>
              <a:t>文件格式</a:t>
            </a:r>
          </a:p>
        </p:txBody>
      </p:sp>
      <p:pic>
        <p:nvPicPr>
          <p:cNvPr id="16" name="图片 15">
            <a:extLst>
              <a:ext uri="{FF2B5EF4-FFF2-40B4-BE49-F238E27FC236}">
                <a16:creationId xmlns:a16="http://schemas.microsoft.com/office/drawing/2014/main" id="{4A3A19A5-ACED-BB64-046E-968985B85E6C}"/>
              </a:ext>
            </a:extLst>
          </p:cNvPr>
          <p:cNvPicPr>
            <a:picLocks noChangeAspect="1"/>
          </p:cNvPicPr>
          <p:nvPr/>
        </p:nvPicPr>
        <p:blipFill>
          <a:blip r:embed="rId4"/>
          <a:stretch>
            <a:fillRect/>
          </a:stretch>
        </p:blipFill>
        <p:spPr>
          <a:xfrm>
            <a:off x="9526304" y="587488"/>
            <a:ext cx="2665695" cy="4338677"/>
          </a:xfrm>
          <a:prstGeom prst="rect">
            <a:avLst/>
          </a:prstGeom>
        </p:spPr>
      </p:pic>
      <p:sp>
        <p:nvSpPr>
          <p:cNvPr id="18" name="文本框 17">
            <a:extLst>
              <a:ext uri="{FF2B5EF4-FFF2-40B4-BE49-F238E27FC236}">
                <a16:creationId xmlns:a16="http://schemas.microsoft.com/office/drawing/2014/main" id="{140E427C-DA5C-A672-50F2-5B3245F159AB}"/>
              </a:ext>
            </a:extLst>
          </p:cNvPr>
          <p:cNvSpPr txBox="1"/>
          <p:nvPr/>
        </p:nvSpPr>
        <p:spPr>
          <a:xfrm>
            <a:off x="4949076" y="1603275"/>
            <a:ext cx="6096654" cy="1774525"/>
          </a:xfrm>
          <a:prstGeom prst="rect">
            <a:avLst/>
          </a:prstGeom>
          <a:noFill/>
        </p:spPr>
        <p:txBody>
          <a:bodyPr wrap="square">
            <a:spAutoFit/>
          </a:bodyPr>
          <a:lstStyle/>
          <a:p>
            <a:r>
              <a:rPr lang="zh-CN" altLang="en-US" sz="2400" dirty="0">
                <a:solidFill>
                  <a:schemeClr val="accent1">
                    <a:lumMod val="75000"/>
                  </a:schemeClr>
                </a:solidFill>
                <a:latin typeface="黑体" panose="02010609060101010101" pitchFamily="49" charset="-122"/>
                <a:ea typeface="黑体" panose="02010609060101010101" pitchFamily="49" charset="-122"/>
              </a:rPr>
              <a:t>后续优化计划</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en-US" altLang="zh-CN" sz="2000" dirty="0" err="1">
                <a:latin typeface="黑体" panose="02010609060101010101" pitchFamily="49" charset="-122"/>
                <a:ea typeface="黑体" panose="02010609060101010101" pitchFamily="49" charset="-122"/>
              </a:rPr>
              <a:t>Glich</a:t>
            </a:r>
            <a:r>
              <a:rPr lang="zh-CN" altLang="en-US" sz="2000" dirty="0">
                <a:latin typeface="黑体" panose="02010609060101010101" pitchFamily="49" charset="-122"/>
                <a:ea typeface="黑体" panose="02010609060101010101" pitchFamily="49" charset="-122"/>
              </a:rPr>
              <a:t>处理</a:t>
            </a:r>
            <a:endParaRPr lang="en-US" altLang="zh-CN" sz="20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重写</a:t>
            </a:r>
            <a:r>
              <a:rPr lang="en-US" altLang="zh-CN" sz="2000" dirty="0">
                <a:latin typeface="黑体" panose="02010609060101010101" pitchFamily="49" charset="-122"/>
                <a:ea typeface="黑体" panose="02010609060101010101" pitchFamily="49" charset="-122"/>
              </a:rPr>
              <a:t>VCD Parser</a:t>
            </a:r>
          </a:p>
          <a:p>
            <a:pPr marL="800100" lvl="1"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支持</a:t>
            </a:r>
            <a:r>
              <a:rPr lang="en-US" altLang="zh-CN" sz="2000" dirty="0">
                <a:latin typeface="黑体" panose="02010609060101010101" pitchFamily="49" charset="-122"/>
                <a:ea typeface="黑体" panose="02010609060101010101" pitchFamily="49" charset="-122"/>
              </a:rPr>
              <a:t>SAIF</a:t>
            </a:r>
            <a:r>
              <a:rPr lang="zh-CN" altLang="en-US" sz="2000" dirty="0">
                <a:latin typeface="黑体" panose="02010609060101010101" pitchFamily="49" charset="-122"/>
                <a:ea typeface="黑体" panose="02010609060101010101" pitchFamily="49" charset="-122"/>
              </a:rPr>
              <a:t>文件格式的波形信息文件</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14084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478533-DC79-9D3A-E63F-A71F0AF82879}"/>
              </a:ext>
            </a:extLst>
          </p:cNvPr>
          <p:cNvPicPr>
            <a:picLocks noChangeAspect="1"/>
          </p:cNvPicPr>
          <p:nvPr/>
        </p:nvPicPr>
        <p:blipFill>
          <a:blip r:embed="rId3"/>
          <a:stretch>
            <a:fillRect/>
          </a:stretch>
        </p:blipFill>
        <p:spPr>
          <a:xfrm>
            <a:off x="-55345" y="2892635"/>
            <a:ext cx="6253655" cy="3843125"/>
          </a:xfrm>
          <a:prstGeom prst="rect">
            <a:avLst/>
          </a:prstGeom>
        </p:spPr>
      </p:pic>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Toggle</a:t>
            </a:r>
            <a:r>
              <a:rPr kumimoji="1" lang="zh-CN" altLang="en-US" dirty="0"/>
              <a:t>与</a:t>
            </a:r>
            <a:r>
              <a:rPr kumimoji="1" lang="en-US" altLang="zh-CN" dirty="0"/>
              <a:t>SP</a:t>
            </a:r>
            <a:r>
              <a:rPr kumimoji="1" lang="zh-CN" altLang="en-US" dirty="0"/>
              <a:t>数据反标</a:t>
            </a:r>
          </a:p>
        </p:txBody>
      </p:sp>
      <p:sp>
        <p:nvSpPr>
          <p:cNvPr id="27" name="矩形 17">
            <a:extLst>
              <a:ext uri="{FF2B5EF4-FFF2-40B4-BE49-F238E27FC236}">
                <a16:creationId xmlns:a16="http://schemas.microsoft.com/office/drawing/2014/main" id="{1B355780-937E-B4EE-82E1-C9BBBA5D950D}"/>
              </a:ext>
            </a:extLst>
          </p:cNvPr>
          <p:cNvSpPr>
            <a:spLocks noChangeArrowheads="1"/>
          </p:cNvSpPr>
          <p:nvPr/>
        </p:nvSpPr>
        <p:spPr bwMode="auto">
          <a:xfrm>
            <a:off x="5107490" y="1554105"/>
            <a:ext cx="5776631" cy="147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p>
            <a:pPr marL="342900" indent="-342900" algn="l">
              <a:lnSpc>
                <a:spcPct val="114000"/>
              </a:lnSpc>
              <a:buFont typeface="+mj-lt"/>
              <a:buAutoNum type="arabicPeriod"/>
            </a:pPr>
            <a:r>
              <a:rPr lang="zh-CN" altLang="en-US" sz="1600" dirty="0">
                <a:latin typeface="思源黑体 Normal" panose="020B0400000000000000" pitchFamily="34" charset="-122"/>
                <a:ea typeface="思源黑体 Normal" panose="020B0400000000000000" pitchFamily="34" charset="-122"/>
                <a:cs typeface="+mn-ea"/>
                <a:sym typeface="+mn-lt"/>
              </a:rPr>
              <a:t>根据</a:t>
            </a:r>
            <a:r>
              <a:rPr lang="en-US" altLang="zh-CN" sz="1600" dirty="0">
                <a:latin typeface="思源黑体 Normal" panose="020B0400000000000000" pitchFamily="34" charset="-122"/>
                <a:ea typeface="思源黑体 Normal" panose="020B0400000000000000" pitchFamily="34" charset="-122"/>
                <a:cs typeface="+mn-ea"/>
                <a:sym typeface="+mn-lt"/>
              </a:rPr>
              <a:t>duration</a:t>
            </a:r>
            <a:r>
              <a:rPr lang="zh-CN" altLang="en-US" sz="1600" dirty="0">
                <a:latin typeface="思源黑体 Normal" panose="020B0400000000000000" pitchFamily="34" charset="-122"/>
                <a:ea typeface="思源黑体 Normal" panose="020B0400000000000000" pitchFamily="34" charset="-122"/>
                <a:cs typeface="+mn-ea"/>
                <a:sym typeface="+mn-lt"/>
              </a:rPr>
              <a:t>计算平均</a:t>
            </a:r>
            <a:r>
              <a:rPr lang="en-US" altLang="zh-CN" sz="1600" dirty="0">
                <a:latin typeface="思源黑体 Normal" panose="020B0400000000000000" pitchFamily="34" charset="-122"/>
                <a:ea typeface="思源黑体 Normal" panose="020B0400000000000000" pitchFamily="34" charset="-122"/>
                <a:cs typeface="+mn-ea"/>
                <a:sym typeface="+mn-lt"/>
              </a:rPr>
              <a:t>SP</a:t>
            </a:r>
            <a:r>
              <a:rPr lang="zh-CN" altLang="en-US" sz="1600" dirty="0">
                <a:latin typeface="思源黑体 Normal" panose="020B0400000000000000" pitchFamily="34" charset="-122"/>
                <a:ea typeface="思源黑体 Normal" panose="020B0400000000000000" pitchFamily="34" charset="-122"/>
                <a:cs typeface="+mn-ea"/>
                <a:sym typeface="+mn-lt"/>
              </a:rPr>
              <a:t>与</a:t>
            </a:r>
            <a:r>
              <a:rPr lang="en-US" altLang="zh-CN" sz="1600" dirty="0">
                <a:latin typeface="思源黑体 Normal" panose="020B0400000000000000" pitchFamily="34" charset="-122"/>
                <a:ea typeface="思源黑体 Normal" panose="020B0400000000000000" pitchFamily="34" charset="-122"/>
                <a:cs typeface="+mn-ea"/>
                <a:sym typeface="+mn-lt"/>
              </a:rPr>
              <a:t>Toggle</a:t>
            </a:r>
            <a:r>
              <a:rPr lang="zh-CN" altLang="en-US" sz="1600" dirty="0">
                <a:latin typeface="思源黑体 Normal" panose="020B0400000000000000" pitchFamily="34" charset="-122"/>
                <a:ea typeface="思源黑体 Normal" panose="020B0400000000000000" pitchFamily="34" charset="-122"/>
                <a:cs typeface="+mn-ea"/>
                <a:sym typeface="+mn-lt"/>
              </a:rPr>
              <a:t>；</a:t>
            </a:r>
            <a:endParaRPr lang="en-US" altLang="zh-CN" sz="1600" dirty="0">
              <a:latin typeface="思源黑体 Normal" panose="020B0400000000000000" pitchFamily="34" charset="-122"/>
              <a:ea typeface="思源黑体 Normal" panose="020B0400000000000000" pitchFamily="34" charset="-122"/>
              <a:cs typeface="+mn-ea"/>
              <a:sym typeface="+mn-lt"/>
            </a:endParaRPr>
          </a:p>
          <a:p>
            <a:pPr marL="342900" indent="-342900" algn="l">
              <a:lnSpc>
                <a:spcPct val="114000"/>
              </a:lnSpc>
              <a:buFont typeface="+mj-lt"/>
              <a:buAutoNum type="arabicPeriod"/>
            </a:pPr>
            <a:endParaRPr lang="en-US" altLang="zh-CN" sz="1600" dirty="0">
              <a:latin typeface="思源黑体 Normal" panose="020B0400000000000000" pitchFamily="34" charset="-122"/>
              <a:ea typeface="思源黑体 Normal" panose="020B0400000000000000" pitchFamily="34" charset="-122"/>
              <a:cs typeface="+mn-ea"/>
              <a:sym typeface="+mn-lt"/>
            </a:endParaRPr>
          </a:p>
          <a:p>
            <a:pPr marL="342900" indent="-342900" algn="l">
              <a:lnSpc>
                <a:spcPct val="114000"/>
              </a:lnSpc>
              <a:buFont typeface="+mj-lt"/>
              <a:buAutoNum type="arabicPeriod"/>
            </a:pPr>
            <a:r>
              <a:rPr lang="zh-CN" altLang="en-US" sz="1600" dirty="0">
                <a:latin typeface="思源黑体 Normal" panose="020B0400000000000000" pitchFamily="34" charset="-122"/>
                <a:ea typeface="思源黑体 Normal" panose="020B0400000000000000" pitchFamily="34" charset="-122"/>
                <a:cs typeface="+mn-ea"/>
                <a:sym typeface="+mn-lt"/>
              </a:rPr>
              <a:t>将计算结果存入</a:t>
            </a:r>
            <a:r>
              <a:rPr lang="en-US" altLang="zh-CN" sz="1600" dirty="0">
                <a:latin typeface="思源黑体 Normal" panose="020B0400000000000000" pitchFamily="34" charset="-122"/>
                <a:ea typeface="思源黑体 Normal" panose="020B0400000000000000" pitchFamily="34" charset="-122"/>
                <a:cs typeface="+mn-ea"/>
                <a:sym typeface="+mn-lt"/>
              </a:rPr>
              <a:t>Data Bucket</a:t>
            </a:r>
            <a:r>
              <a:rPr lang="zh-CN" altLang="en-US" sz="1600" dirty="0">
                <a:latin typeface="思源黑体 Normal" panose="020B0400000000000000" pitchFamily="34" charset="-122"/>
                <a:ea typeface="思源黑体 Normal" panose="020B0400000000000000" pitchFamily="34" charset="-122"/>
                <a:cs typeface="+mn-ea"/>
                <a:sym typeface="+mn-lt"/>
              </a:rPr>
              <a:t>；</a:t>
            </a:r>
            <a:endParaRPr lang="en-US" altLang="zh-CN" sz="1600" dirty="0">
              <a:latin typeface="思源黑体 Normal" panose="020B0400000000000000" pitchFamily="34" charset="-122"/>
              <a:ea typeface="思源黑体 Normal" panose="020B0400000000000000" pitchFamily="34" charset="-122"/>
              <a:cs typeface="+mn-ea"/>
              <a:sym typeface="+mn-lt"/>
            </a:endParaRPr>
          </a:p>
          <a:p>
            <a:pPr marL="342900" indent="-342900" algn="l">
              <a:lnSpc>
                <a:spcPct val="114000"/>
              </a:lnSpc>
              <a:buFont typeface="+mj-lt"/>
              <a:buAutoNum type="arabicPeriod"/>
            </a:pPr>
            <a:endParaRPr lang="en-US" altLang="zh-CN" sz="1600" dirty="0">
              <a:latin typeface="思源黑体 Normal" panose="020B0400000000000000" pitchFamily="34" charset="-122"/>
              <a:ea typeface="思源黑体 Normal" panose="020B0400000000000000" pitchFamily="34" charset="-122"/>
              <a:cs typeface="+mn-ea"/>
              <a:sym typeface="+mn-lt"/>
            </a:endParaRPr>
          </a:p>
          <a:p>
            <a:pPr marL="342900" indent="-342900" algn="l">
              <a:lnSpc>
                <a:spcPct val="114000"/>
              </a:lnSpc>
              <a:buFont typeface="+mj-lt"/>
              <a:buAutoNum type="arabicPeriod"/>
            </a:pPr>
            <a:r>
              <a:rPr lang="en-US" altLang="zh-CN" sz="1600" dirty="0">
                <a:latin typeface="思源黑体 Normal" panose="020B0400000000000000" pitchFamily="34" charset="-122"/>
                <a:ea typeface="思源黑体 Normal" panose="020B0400000000000000" pitchFamily="34" charset="-122"/>
                <a:cs typeface="+mn-ea"/>
                <a:sym typeface="+mn-lt"/>
              </a:rPr>
              <a:t>Data Bucket </a:t>
            </a:r>
            <a:r>
              <a:rPr lang="zh-CN" altLang="en-US" sz="1600" dirty="0">
                <a:latin typeface="思源黑体 Normal" panose="020B0400000000000000" pitchFamily="34" charset="-122"/>
                <a:ea typeface="思源黑体 Normal" panose="020B0400000000000000" pitchFamily="34" charset="-122"/>
                <a:cs typeface="+mn-ea"/>
                <a:sym typeface="+mn-lt"/>
              </a:rPr>
              <a:t>与 </a:t>
            </a:r>
            <a:r>
              <a:rPr lang="en-US" altLang="zh-CN" sz="1600" dirty="0">
                <a:latin typeface="思源黑体 Normal" panose="020B0400000000000000" pitchFamily="34" charset="-122"/>
                <a:ea typeface="思源黑体 Normal" panose="020B0400000000000000" pitchFamily="34" charset="-122"/>
                <a:cs typeface="+mn-ea"/>
                <a:sym typeface="+mn-lt"/>
              </a:rPr>
              <a:t>Power Vertex</a:t>
            </a:r>
            <a:r>
              <a:rPr lang="zh-CN" altLang="en-US" sz="1600" dirty="0">
                <a:latin typeface="思源黑体 Normal" panose="020B0400000000000000" pitchFamily="34" charset="-122"/>
                <a:ea typeface="思源黑体 Normal" panose="020B0400000000000000" pitchFamily="34" charset="-122"/>
                <a:cs typeface="+mn-ea"/>
                <a:sym typeface="+mn-lt"/>
              </a:rPr>
              <a:t>进行绑定。</a:t>
            </a:r>
          </a:p>
        </p:txBody>
      </p:sp>
      <p:sp>
        <p:nvSpPr>
          <p:cNvPr id="29" name="文本框 28">
            <a:extLst>
              <a:ext uri="{FF2B5EF4-FFF2-40B4-BE49-F238E27FC236}">
                <a16:creationId xmlns:a16="http://schemas.microsoft.com/office/drawing/2014/main" id="{D334FB91-28D8-7040-A37A-21F3600D35EF}"/>
              </a:ext>
            </a:extLst>
          </p:cNvPr>
          <p:cNvSpPr txBox="1"/>
          <p:nvPr/>
        </p:nvSpPr>
        <p:spPr>
          <a:xfrm>
            <a:off x="6477827" y="6088576"/>
            <a:ext cx="5022465" cy="400110"/>
          </a:xfrm>
          <a:prstGeom prst="rect">
            <a:avLst/>
          </a:prstGeom>
          <a:noFill/>
        </p:spPr>
        <p:txBody>
          <a:bodyPr wrap="none" rtlCol="0">
            <a:spAutoFit/>
          </a:bodyPr>
          <a:lstStyle/>
          <a:p>
            <a:r>
              <a:rPr lang="zh-CN" altLang="en-US" sz="2000" dirty="0">
                <a:solidFill>
                  <a:schemeClr val="accent1"/>
                </a:solidFill>
                <a:latin typeface="黑体" panose="02010609060101010101" pitchFamily="49" charset="-122"/>
                <a:ea typeface="黑体" panose="02010609060101010101" pitchFamily="49" charset="-122"/>
              </a:rPr>
              <a:t>后续计划</a:t>
            </a:r>
            <a:r>
              <a:rPr lang="zh-CN" altLang="en-US" sz="2000" dirty="0">
                <a:latin typeface="黑体" panose="02010609060101010101" pitchFamily="49" charset="-122"/>
                <a:ea typeface="黑体" panose="02010609060101010101" pitchFamily="49" charset="-122"/>
              </a:rPr>
              <a:t>：</a:t>
            </a:r>
            <a:r>
              <a:rPr lang="zh-CN" altLang="en-US" dirty="0">
                <a:latin typeface="思源黑体 Normal" panose="020B0400000000000000" pitchFamily="34" charset="-122"/>
                <a:ea typeface="思源黑体 Normal" panose="020B0400000000000000" pitchFamily="34" charset="-122"/>
                <a:cs typeface="+mn-ea"/>
              </a:rPr>
              <a:t>引入机器学习模型预测</a:t>
            </a:r>
            <a:r>
              <a:rPr lang="en-US" altLang="zh-CN" dirty="0">
                <a:latin typeface="思源黑体 Normal" panose="020B0400000000000000" pitchFamily="34" charset="-122"/>
                <a:ea typeface="思源黑体 Normal" panose="020B0400000000000000" pitchFamily="34" charset="-122"/>
                <a:cs typeface="+mn-ea"/>
              </a:rPr>
              <a:t>Toggle</a:t>
            </a:r>
            <a:r>
              <a:rPr lang="zh-CN" altLang="en-US" dirty="0">
                <a:latin typeface="思源黑体 Normal" panose="020B0400000000000000" pitchFamily="34" charset="-122"/>
                <a:ea typeface="思源黑体 Normal" panose="020B0400000000000000" pitchFamily="34" charset="-122"/>
                <a:cs typeface="+mn-ea"/>
              </a:rPr>
              <a:t>和</a:t>
            </a:r>
            <a:r>
              <a:rPr lang="en-US" altLang="zh-CN" dirty="0">
                <a:latin typeface="思源黑体 Normal" panose="020B0400000000000000" pitchFamily="34" charset="-122"/>
                <a:ea typeface="思源黑体 Normal" panose="020B0400000000000000" pitchFamily="34" charset="-122"/>
                <a:cs typeface="+mn-ea"/>
              </a:rPr>
              <a:t>SP</a:t>
            </a:r>
            <a:endParaRPr lang="zh-CN" altLang="en-US" sz="20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708BDF42-0784-F61E-49B4-DE58C5C49F42}"/>
              </a:ext>
            </a:extLst>
          </p:cNvPr>
          <p:cNvPicPr>
            <a:picLocks noChangeAspect="1"/>
          </p:cNvPicPr>
          <p:nvPr/>
        </p:nvPicPr>
        <p:blipFill>
          <a:blip r:embed="rId4"/>
          <a:stretch>
            <a:fillRect/>
          </a:stretch>
        </p:blipFill>
        <p:spPr>
          <a:xfrm>
            <a:off x="9462597" y="68317"/>
            <a:ext cx="2843048" cy="4627336"/>
          </a:xfrm>
          <a:prstGeom prst="rect">
            <a:avLst/>
          </a:prstGeom>
        </p:spPr>
      </p:pic>
      <p:pic>
        <p:nvPicPr>
          <p:cNvPr id="8" name="图片 7">
            <a:extLst>
              <a:ext uri="{FF2B5EF4-FFF2-40B4-BE49-F238E27FC236}">
                <a16:creationId xmlns:a16="http://schemas.microsoft.com/office/drawing/2014/main" id="{A405C0C4-8135-A385-B7CC-FFB4A4287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141" y="3598295"/>
            <a:ext cx="4180077" cy="2431806"/>
          </a:xfrm>
          <a:prstGeom prst="rect">
            <a:avLst/>
          </a:prstGeom>
        </p:spPr>
      </p:pic>
      <p:sp>
        <p:nvSpPr>
          <p:cNvPr id="13" name="文本框 12">
            <a:extLst>
              <a:ext uri="{FF2B5EF4-FFF2-40B4-BE49-F238E27FC236}">
                <a16:creationId xmlns:a16="http://schemas.microsoft.com/office/drawing/2014/main" id="{6BFE87FD-4CD1-D136-3978-36BD56CCDB92}"/>
              </a:ext>
            </a:extLst>
          </p:cNvPr>
          <p:cNvSpPr txBox="1"/>
          <p:nvPr/>
        </p:nvSpPr>
        <p:spPr>
          <a:xfrm>
            <a:off x="52552" y="1463303"/>
            <a:ext cx="5032147" cy="161582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b="1" dirty="0">
                <a:solidFill>
                  <a:schemeClr val="accent1">
                    <a:lumMod val="75000"/>
                  </a:schemeClr>
                </a:solidFill>
                <a:latin typeface="黑体" panose="02010609060101010101" pitchFamily="49" charset="-122"/>
                <a:ea typeface="黑体" panose="02010609060101010101" pitchFamily="49" charset="-122"/>
              </a:rPr>
              <a:t>Toggle</a:t>
            </a:r>
            <a:r>
              <a:rPr lang="zh-CN" altLang="en-US" dirty="0">
                <a:latin typeface="黑体" panose="02010609060101010101" pitchFamily="49" charset="-122"/>
                <a:ea typeface="黑体" panose="02010609060101010101" pitchFamily="49" charset="-122"/>
              </a:rPr>
              <a:t>：信号单位时间内翻转的次数</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en-US" altLang="zh-CN" b="1" dirty="0">
                <a:solidFill>
                  <a:schemeClr val="accent1">
                    <a:lumMod val="75000"/>
                  </a:schemeClr>
                </a:solidFill>
                <a:latin typeface="黑体" panose="02010609060101010101" pitchFamily="49" charset="-122"/>
                <a:ea typeface="黑体" panose="02010609060101010101" pitchFamily="49" charset="-122"/>
              </a:rPr>
              <a:t>SP</a:t>
            </a:r>
            <a:r>
              <a:rPr lang="zh-CN" altLang="en-US" dirty="0">
                <a:latin typeface="黑体" panose="02010609060101010101" pitchFamily="49" charset="-122"/>
                <a:ea typeface="黑体" panose="02010609060101010101" pitchFamily="49" charset="-122"/>
              </a:rPr>
              <a:t>：静态概率（</a:t>
            </a:r>
            <a:r>
              <a:rPr lang="en-US" altLang="zh-CN" dirty="0">
                <a:latin typeface="黑体" panose="02010609060101010101" pitchFamily="49" charset="-122"/>
                <a:ea typeface="黑体" panose="02010609060101010101" pitchFamily="49" charset="-122"/>
              </a:rPr>
              <a:t>Static Probability</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            信号处于特定逻辑状态</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或</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的概率</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75254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静态时序分析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en-US" altLang="zh-CN" sz="2800" b="1" dirty="0" err="1">
                <a:solidFill>
                  <a:srgbClr val="404040"/>
                </a:solidFill>
                <a:cs typeface="+mn-cs"/>
              </a:rPr>
              <a:t>iSTA</a:t>
            </a:r>
            <a:r>
              <a:rPr lang="zh-CN" altLang="en-US" sz="2800" b="1" dirty="0">
                <a:solidFill>
                  <a:srgbClr val="404040"/>
                </a:solidFill>
                <a:cs typeface="+mn-cs"/>
              </a:rPr>
              <a:t>（静态时序分析工具）</a:t>
            </a:r>
            <a:endParaRPr lang="en-US" altLang="zh-CN" sz="2800" b="1" dirty="0">
              <a:solidFill>
                <a:srgbClr val="404040"/>
              </a:solidFill>
              <a:cs typeface="+mn-cs"/>
            </a:endParaRPr>
          </a:p>
          <a:p>
            <a:pPr marL="344470" lvl="1" indent="0">
              <a:buNone/>
            </a:pPr>
            <a:r>
              <a:rPr kumimoji="1" lang="zh-CN" altLang="en-US" sz="2400" dirty="0"/>
              <a:t>如图所示，是一条典型的</a:t>
            </a:r>
            <a:r>
              <a:rPr kumimoji="1" lang="en-US" altLang="zh-CN" sz="2400" dirty="0"/>
              <a:t>Flip-Flop</a:t>
            </a:r>
            <a:r>
              <a:rPr kumimoji="1" lang="zh-CN" altLang="en-US" sz="2400" dirty="0"/>
              <a:t>（</a:t>
            </a:r>
            <a:r>
              <a:rPr kumimoji="1" lang="en-US" altLang="zh-CN" sz="2400" dirty="0"/>
              <a:t>FF</a:t>
            </a:r>
            <a:r>
              <a:rPr kumimoji="1" lang="zh-CN" altLang="en-US" sz="2400" dirty="0"/>
              <a:t>）到</a:t>
            </a:r>
            <a:r>
              <a:rPr kumimoji="1" lang="en-US" altLang="zh-CN" sz="2400" dirty="0"/>
              <a:t>Flip-Flop</a:t>
            </a:r>
            <a:r>
              <a:rPr kumimoji="1" lang="zh-CN" altLang="en-US" sz="2400" dirty="0"/>
              <a:t>之间的时序路径。</a:t>
            </a:r>
            <a:endParaRPr kumimoji="1" lang="en-US" altLang="zh-CN" sz="2400" dirty="0"/>
          </a:p>
        </p:txBody>
      </p:sp>
      <p:pic>
        <p:nvPicPr>
          <p:cNvPr id="5"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2"/>
          <a:stretch>
            <a:fillRect/>
          </a:stretch>
        </p:blipFill>
        <p:spPr bwMode="auto">
          <a:xfrm>
            <a:off x="1975987" y="2821796"/>
            <a:ext cx="7490325" cy="24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81711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Toggle</a:t>
            </a:r>
            <a:r>
              <a:rPr kumimoji="1" lang="zh-CN" altLang="en-US" dirty="0"/>
              <a:t>与</a:t>
            </a:r>
            <a:r>
              <a:rPr kumimoji="1" lang="en-US" altLang="zh-CN" dirty="0"/>
              <a:t>SP</a:t>
            </a:r>
            <a:r>
              <a:rPr kumimoji="1" lang="zh-CN" altLang="en-US" dirty="0"/>
              <a:t>数据传播</a:t>
            </a:r>
          </a:p>
        </p:txBody>
      </p:sp>
      <p:sp>
        <p:nvSpPr>
          <p:cNvPr id="14" name="矩形 17">
            <a:extLst>
              <a:ext uri="{FF2B5EF4-FFF2-40B4-BE49-F238E27FC236}">
                <a16:creationId xmlns:a16="http://schemas.microsoft.com/office/drawing/2014/main" id="{2C9E27B7-C550-AD73-1E9C-2AE32A3E4F19}"/>
              </a:ext>
            </a:extLst>
          </p:cNvPr>
          <p:cNvSpPr>
            <a:spLocks noChangeArrowheads="1"/>
          </p:cNvSpPr>
          <p:nvPr/>
        </p:nvSpPr>
        <p:spPr bwMode="auto">
          <a:xfrm>
            <a:off x="1137064" y="3727841"/>
            <a:ext cx="7497185" cy="91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p>
            <a:pPr>
              <a:lnSpc>
                <a:spcPct val="114000"/>
              </a:lnSpc>
            </a:pPr>
            <a:r>
              <a:rPr lang="zh-CN"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rPr>
              <a:t>对于不同单元</a:t>
            </a:r>
            <a:r>
              <a:rPr lang="en-US"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rPr>
              <a:t>Cell</a:t>
            </a:r>
            <a:r>
              <a:rPr lang="zh-CN"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rPr>
              <a:t>在传播时需要</a:t>
            </a:r>
            <a:r>
              <a:rPr lang="zh-CN" altLang="zh-CN"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根据单元的功能</a:t>
            </a:r>
            <a:r>
              <a:rPr lang="zh-CN"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rPr>
              <a:t>计算传播的结果</a:t>
            </a:r>
            <a:r>
              <a:rPr lang="zh-CN" altLang="en-US"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rPr>
              <a:t>。</a:t>
            </a:r>
            <a:endParaRPr lang="en-US"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endParaRPr>
          </a:p>
          <a:p>
            <a:pPr>
              <a:lnSpc>
                <a:spcPct val="114000"/>
              </a:lnSpc>
            </a:pPr>
            <a:endParaRPr lang="en-US" altLang="zh-CN" sz="1600" dirty="0">
              <a:solidFill>
                <a:schemeClr val="tx1">
                  <a:lumMod val="50000"/>
                  <a:lumOff val="50000"/>
                </a:schemeClr>
              </a:solidFill>
              <a:latin typeface="思源黑体 Normal" panose="020B0400000000000000" pitchFamily="34" charset="-122"/>
              <a:ea typeface="思源黑体 Normal" panose="020B0400000000000000" pitchFamily="34" charset="-122"/>
              <a:cs typeface="+mn-ea"/>
            </a:endParaRPr>
          </a:p>
          <a:p>
            <a:pPr>
              <a:lnSpc>
                <a:spcPct val="114000"/>
              </a:lnSpc>
            </a:pPr>
            <a:r>
              <a:rPr lang="zh-CN" altLang="en-US"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例</a:t>
            </a:r>
            <a:r>
              <a:rPr lang="en-US" altLang="zh-CN"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1</a:t>
            </a:r>
            <a:r>
              <a:rPr lang="zh-CN" altLang="en-US"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                                           例</a:t>
            </a:r>
            <a:r>
              <a:rPr lang="en-US" altLang="zh-CN"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2</a:t>
            </a:r>
            <a:r>
              <a:rPr lang="zh-CN" altLang="en-US" sz="1600" dirty="0">
                <a:solidFill>
                  <a:schemeClr val="accent5">
                    <a:lumMod val="75000"/>
                  </a:schemeClr>
                </a:solidFill>
                <a:latin typeface="思源黑体 Normal" panose="020B0400000000000000" pitchFamily="34" charset="-122"/>
                <a:ea typeface="思源黑体 Normal" panose="020B0400000000000000" pitchFamily="34" charset="-122"/>
                <a:cs typeface="+mn-ea"/>
              </a:rPr>
              <a:t>：</a:t>
            </a:r>
            <a:endParaRPr lang="en-US" altLang="zh-CN" sz="1600" dirty="0">
              <a:solidFill>
                <a:schemeClr val="accent5">
                  <a:lumMod val="75000"/>
                </a:schemeClr>
              </a:solidFill>
              <a:latin typeface="思源黑体 Normal" panose="020B0400000000000000" pitchFamily="34" charset="-122"/>
              <a:ea typeface="思源黑体 Normal" panose="020B0400000000000000" pitchFamily="34" charset="-122"/>
              <a:cs typeface="+mn-ea"/>
            </a:endParaRPr>
          </a:p>
        </p:txBody>
      </p:sp>
      <p:pic>
        <p:nvPicPr>
          <p:cNvPr id="15" name="图片 1">
            <a:extLst>
              <a:ext uri="{FF2B5EF4-FFF2-40B4-BE49-F238E27FC236}">
                <a16:creationId xmlns:a16="http://schemas.microsoft.com/office/drawing/2014/main" id="{0052C6E7-E212-F518-669A-3D2C6F594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916" y="4324750"/>
            <a:ext cx="1550514" cy="107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a:extLst>
              <a:ext uri="{FF2B5EF4-FFF2-40B4-BE49-F238E27FC236}">
                <a16:creationId xmlns:a16="http://schemas.microsoft.com/office/drawing/2014/main" id="{11698A87-BF67-8D6F-5972-15C4B1C39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251" y="4324750"/>
            <a:ext cx="2178769" cy="17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810E8607-C1FA-B347-A669-DEDA02C5C599}"/>
              </a:ext>
            </a:extLst>
          </p:cNvPr>
          <p:cNvSpPr txBox="1"/>
          <p:nvPr/>
        </p:nvSpPr>
        <p:spPr>
          <a:xfrm>
            <a:off x="838950" y="5539511"/>
            <a:ext cx="3868760" cy="646331"/>
          </a:xfrm>
          <a:prstGeom prst="rect">
            <a:avLst/>
          </a:prstGeom>
          <a:noFill/>
        </p:spPr>
        <p:txBody>
          <a:bodyPr wrap="square">
            <a:spAutoFit/>
          </a:bodyPr>
          <a:lstStyle/>
          <a:p>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对于</a:t>
            </a:r>
            <a:r>
              <a:rPr lang="en-US" altLang="zh-CN" sz="1800" kern="100" dirty="0">
                <a:effectLst/>
                <a:latin typeface="黑体" panose="02010609060101010101" pitchFamily="49" charset="-122"/>
                <a:ea typeface="黑体" panose="02010609060101010101" pitchFamily="49" charset="-122"/>
              </a:rPr>
              <a:t>D</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型</a:t>
            </a:r>
            <a:r>
              <a:rPr lang="en-US" altLang="zh-CN" sz="1800" kern="100" dirty="0">
                <a:effectLst/>
                <a:latin typeface="黑体" panose="02010609060101010101" pitchFamily="49" charset="-122"/>
                <a:ea typeface="黑体" panose="02010609060101010101" pitchFamily="49" charset="-122"/>
              </a:rPr>
              <a:t>Flip-Flop</a:t>
            </a:r>
            <a:r>
              <a:rPr lang="zh-CN" altLang="zh-CN" sz="1800" kern="100" dirty="0">
                <a:effectLst/>
                <a:latin typeface="黑体" panose="02010609060101010101" pitchFamily="49" charset="-122"/>
                <a:ea typeface="黑体" panose="02010609060101010101" pitchFamily="49" charset="-122"/>
              </a:rPr>
              <a:t> </a:t>
            </a:r>
            <a:r>
              <a:rPr lang="en-US" altLang="zh-CN" sz="1800" kern="100" dirty="0">
                <a:effectLst/>
                <a:latin typeface="黑体" panose="02010609060101010101" pitchFamily="49" charset="-122"/>
                <a:ea typeface="黑体" panose="02010609060101010101" pitchFamily="49" charset="-122"/>
              </a:rPr>
              <a:t>Q</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处的翻转率至多是</a:t>
            </a:r>
            <a:r>
              <a:rPr lang="en-US" altLang="zh-CN" sz="1800" kern="100" dirty="0">
                <a:effectLst/>
                <a:latin typeface="黑体" panose="02010609060101010101" pitchFamily="49" charset="-122"/>
                <a:ea typeface="黑体" panose="02010609060101010101" pitchFamily="49" charset="-122"/>
              </a:rPr>
              <a:t>CLOCK</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的一半</a:t>
            </a:r>
            <a:endParaRPr lang="zh-CN" altLang="en-US"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1E20953D-CD03-7C42-0CD1-A75F761C6B63}"/>
              </a:ext>
            </a:extLst>
          </p:cNvPr>
          <p:cNvSpPr txBox="1"/>
          <p:nvPr/>
        </p:nvSpPr>
        <p:spPr>
          <a:xfrm>
            <a:off x="7271020" y="5460198"/>
            <a:ext cx="4450073" cy="646331"/>
          </a:xfrm>
          <a:prstGeom prst="rect">
            <a:avLst/>
          </a:prstGeom>
          <a:noFill/>
        </p:spPr>
        <p:txBody>
          <a:bodyPr wrap="square">
            <a:spAutoFit/>
          </a:bodyPr>
          <a:lstStyle/>
          <a:p>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对于组合逻辑单元，其输出</a:t>
            </a:r>
            <a:r>
              <a:rPr lang="en-US" altLang="zh-CN" sz="1800" kern="100" dirty="0">
                <a:effectLst/>
                <a:latin typeface="黑体" panose="02010609060101010101" pitchFamily="49" charset="-122"/>
                <a:ea typeface="黑体" panose="02010609060101010101" pitchFamily="49" charset="-122"/>
              </a:rPr>
              <a:t>Pin</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的静态概率是根据输入</a:t>
            </a:r>
            <a:r>
              <a:rPr lang="en-US" altLang="zh-CN" sz="1800" kern="100" dirty="0">
                <a:effectLst/>
                <a:latin typeface="黑体" panose="02010609060101010101" pitchFamily="49" charset="-122"/>
                <a:ea typeface="黑体" panose="02010609060101010101" pitchFamily="49" charset="-122"/>
              </a:rPr>
              <a:t>Pin</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的静态概率值计算</a:t>
            </a:r>
            <a:endParaRPr lang="zh-CN" altLang="en-US"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1F731D15-A94A-82F6-4ED3-A552231471C3}"/>
              </a:ext>
            </a:extLst>
          </p:cNvPr>
          <p:cNvSpPr txBox="1"/>
          <p:nvPr/>
        </p:nvSpPr>
        <p:spPr>
          <a:xfrm>
            <a:off x="152584" y="6331833"/>
            <a:ext cx="5241492" cy="369332"/>
          </a:xfrm>
          <a:prstGeom prst="rect">
            <a:avLst/>
          </a:prstGeom>
          <a:noFill/>
        </p:spPr>
        <p:txBody>
          <a:bodyPr wrap="square" rtlCol="0">
            <a:spAutoFit/>
          </a:bodyPr>
          <a:lstStyle/>
          <a:p>
            <a:r>
              <a:rPr lang="zh-CN" altLang="en-US" b="1" dirty="0">
                <a:solidFill>
                  <a:schemeClr val="accent2">
                    <a:lumMod val="75000"/>
                  </a:schemeClr>
                </a:solidFill>
              </a:rPr>
              <a:t>难点：确定从单元输入到输出的</a:t>
            </a:r>
            <a:r>
              <a:rPr lang="en-US" altLang="zh-CN" b="1" dirty="0">
                <a:solidFill>
                  <a:schemeClr val="accent2">
                    <a:lumMod val="75000"/>
                  </a:schemeClr>
                </a:solidFill>
              </a:rPr>
              <a:t>toggle</a:t>
            </a:r>
            <a:r>
              <a:rPr lang="zh-CN" altLang="en-US" b="1" dirty="0">
                <a:solidFill>
                  <a:schemeClr val="accent2">
                    <a:lumMod val="75000"/>
                  </a:schemeClr>
                </a:solidFill>
              </a:rPr>
              <a:t>变换公式</a:t>
            </a:r>
          </a:p>
        </p:txBody>
      </p:sp>
      <p:pic>
        <p:nvPicPr>
          <p:cNvPr id="4" name="图片 3">
            <a:extLst>
              <a:ext uri="{FF2B5EF4-FFF2-40B4-BE49-F238E27FC236}">
                <a16:creationId xmlns:a16="http://schemas.microsoft.com/office/drawing/2014/main" id="{B0079C0F-AD20-D0D5-E6D1-F2146E7B6A88}"/>
              </a:ext>
            </a:extLst>
          </p:cNvPr>
          <p:cNvPicPr>
            <a:picLocks noChangeAspect="1"/>
          </p:cNvPicPr>
          <p:nvPr/>
        </p:nvPicPr>
        <p:blipFill>
          <a:blip r:embed="rId4"/>
          <a:stretch>
            <a:fillRect/>
          </a:stretch>
        </p:blipFill>
        <p:spPr>
          <a:xfrm>
            <a:off x="9333370" y="122239"/>
            <a:ext cx="2858630" cy="4652696"/>
          </a:xfrm>
          <a:prstGeom prst="rect">
            <a:avLst/>
          </a:prstGeom>
        </p:spPr>
      </p:pic>
      <p:pic>
        <p:nvPicPr>
          <p:cNvPr id="5" name="Picture 2">
            <a:extLst>
              <a:ext uri="{FF2B5EF4-FFF2-40B4-BE49-F238E27FC236}">
                <a16:creationId xmlns:a16="http://schemas.microsoft.com/office/drawing/2014/main" id="{E0B30010-61B3-BF47-CC86-055549460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32" y="1194816"/>
            <a:ext cx="3393192" cy="257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173712A-54E0-80C7-E5EC-A6107F233C52}"/>
              </a:ext>
            </a:extLst>
          </p:cNvPr>
          <p:cNvSpPr txBox="1"/>
          <p:nvPr/>
        </p:nvSpPr>
        <p:spPr>
          <a:xfrm>
            <a:off x="3405352" y="1624932"/>
            <a:ext cx="6096000" cy="1647310"/>
          </a:xfrm>
          <a:prstGeom prst="rect">
            <a:avLst/>
          </a:prstGeom>
          <a:noFill/>
        </p:spPr>
        <p:txBody>
          <a:bodyPr wrap="square">
            <a:spAutoFit/>
          </a:bodyPr>
          <a:lstStyle/>
          <a:p>
            <a:pPr marL="342900" indent="-342900">
              <a:lnSpc>
                <a:spcPct val="114000"/>
              </a:lnSpc>
              <a:buFont typeface="+mj-lt"/>
              <a:buAutoNum type="arabicPeriod"/>
            </a:pPr>
            <a:r>
              <a:rPr lang="zh-CN" altLang="zh-CN" sz="1800" dirty="0">
                <a:latin typeface="思源黑体 Normal" panose="020B0400000000000000" pitchFamily="34" charset="-122"/>
                <a:ea typeface="思源黑体 Normal" panose="020B0400000000000000" pitchFamily="34" charset="-122"/>
                <a:cs typeface="+mn-ea"/>
              </a:rPr>
              <a:t>网表顶层模块的主要输入</a:t>
            </a:r>
            <a:r>
              <a:rPr lang="en-US" altLang="zh-CN" sz="1800" dirty="0">
                <a:latin typeface="思源黑体 Normal" panose="020B0400000000000000" pitchFamily="34" charset="-122"/>
                <a:ea typeface="思源黑体 Normal" panose="020B0400000000000000" pitchFamily="34" charset="-122"/>
                <a:cs typeface="+mn-ea"/>
              </a:rPr>
              <a:t>Port</a:t>
            </a:r>
            <a:r>
              <a:rPr lang="zh-CN" altLang="zh-CN" sz="1800" dirty="0">
                <a:latin typeface="思源黑体 Normal" panose="020B0400000000000000" pitchFamily="34" charset="-122"/>
                <a:ea typeface="思源黑体 Normal" panose="020B0400000000000000" pitchFamily="34" charset="-122"/>
                <a:cs typeface="+mn-ea"/>
              </a:rPr>
              <a:t>上指定默认的全局</a:t>
            </a:r>
            <a:r>
              <a:rPr lang="en-US" altLang="zh-CN" sz="1800" dirty="0">
                <a:latin typeface="思源黑体 Normal" panose="020B0400000000000000" pitchFamily="34" charset="-122"/>
                <a:ea typeface="思源黑体 Normal" panose="020B0400000000000000" pitchFamily="34" charset="-122"/>
                <a:cs typeface="+mn-ea"/>
              </a:rPr>
              <a:t>Toggle</a:t>
            </a:r>
            <a:r>
              <a:rPr lang="zh-CN" altLang="zh-CN" sz="1800" dirty="0">
                <a:latin typeface="思源黑体 Normal" panose="020B0400000000000000" pitchFamily="34" charset="-122"/>
                <a:ea typeface="思源黑体 Normal" panose="020B0400000000000000" pitchFamily="34" charset="-122"/>
                <a:cs typeface="+mn-ea"/>
              </a:rPr>
              <a:t>和</a:t>
            </a:r>
            <a:r>
              <a:rPr lang="en-US" altLang="zh-CN" sz="1800" dirty="0">
                <a:latin typeface="思源黑体 Normal" panose="020B0400000000000000" pitchFamily="34" charset="-122"/>
                <a:ea typeface="思源黑体 Normal" panose="020B0400000000000000" pitchFamily="34" charset="-122"/>
                <a:cs typeface="+mn-ea"/>
              </a:rPr>
              <a:t>SP</a:t>
            </a:r>
            <a:r>
              <a:rPr lang="zh-CN" altLang="en-US" sz="1800" dirty="0">
                <a:latin typeface="思源黑体 Normal" panose="020B0400000000000000" pitchFamily="34" charset="-122"/>
                <a:ea typeface="思源黑体 Normal" panose="020B0400000000000000" pitchFamily="34" charset="-122"/>
                <a:cs typeface="+mn-ea"/>
              </a:rPr>
              <a:t>；</a:t>
            </a:r>
            <a:endParaRPr lang="en-US" altLang="zh-CN" sz="1800" dirty="0">
              <a:latin typeface="思源黑体 Normal" panose="020B0400000000000000" pitchFamily="34" charset="-122"/>
              <a:ea typeface="思源黑体 Normal" panose="020B0400000000000000" pitchFamily="34" charset="-122"/>
              <a:cs typeface="+mn-ea"/>
            </a:endParaRPr>
          </a:p>
          <a:p>
            <a:pPr marL="342900" indent="-342900">
              <a:lnSpc>
                <a:spcPct val="114000"/>
              </a:lnSpc>
              <a:buFont typeface="+mj-lt"/>
              <a:buAutoNum type="arabicPeriod"/>
            </a:pPr>
            <a:endParaRPr lang="en-US" altLang="zh-CN" sz="1800" dirty="0">
              <a:latin typeface="思源黑体 Normal" panose="020B0400000000000000" pitchFamily="34" charset="-122"/>
              <a:ea typeface="思源黑体 Normal" panose="020B0400000000000000" pitchFamily="34" charset="-122"/>
              <a:cs typeface="+mn-ea"/>
            </a:endParaRPr>
          </a:p>
          <a:p>
            <a:pPr marL="342900" indent="-342900">
              <a:lnSpc>
                <a:spcPct val="114000"/>
              </a:lnSpc>
              <a:buFont typeface="+mj-lt"/>
              <a:buAutoNum type="arabicPeriod"/>
            </a:pPr>
            <a:r>
              <a:rPr lang="zh-CN" altLang="en-US" sz="1800" dirty="0">
                <a:latin typeface="思源黑体 Normal" panose="020B0400000000000000" pitchFamily="34" charset="-122"/>
                <a:ea typeface="思源黑体 Normal" panose="020B0400000000000000" pitchFamily="34" charset="-122"/>
                <a:cs typeface="+mn-ea"/>
              </a:rPr>
              <a:t>在通过</a:t>
            </a:r>
            <a:r>
              <a:rPr lang="en-US" altLang="zh-CN" sz="1800" dirty="0">
                <a:latin typeface="思源黑体 Normal" panose="020B0400000000000000" pitchFamily="34" charset="-122"/>
                <a:ea typeface="思源黑体 Normal" panose="020B0400000000000000" pitchFamily="34" charset="-122"/>
                <a:cs typeface="+mn-ea"/>
              </a:rPr>
              <a:t>VCD</a:t>
            </a:r>
            <a:r>
              <a:rPr lang="zh-CN" altLang="en-US" sz="1800" dirty="0">
                <a:latin typeface="思源黑体 Normal" panose="020B0400000000000000" pitchFamily="34" charset="-122"/>
                <a:ea typeface="思源黑体 Normal" panose="020B0400000000000000" pitchFamily="34" charset="-122"/>
                <a:cs typeface="+mn-ea"/>
              </a:rPr>
              <a:t>解析反标过的单元</a:t>
            </a:r>
            <a:r>
              <a:rPr lang="en-US" altLang="zh-CN" sz="1800" dirty="0">
                <a:latin typeface="思源黑体 Normal" panose="020B0400000000000000" pitchFamily="34" charset="-122"/>
                <a:ea typeface="思源黑体 Normal" panose="020B0400000000000000" pitchFamily="34" charset="-122"/>
                <a:cs typeface="+mn-ea"/>
              </a:rPr>
              <a:t>Pin</a:t>
            </a:r>
            <a:r>
              <a:rPr lang="zh-CN" altLang="en-US" sz="1800" dirty="0">
                <a:latin typeface="思源黑体 Normal" panose="020B0400000000000000" pitchFamily="34" charset="-122"/>
                <a:ea typeface="思源黑体 Normal" panose="020B0400000000000000" pitchFamily="34" charset="-122"/>
                <a:cs typeface="+mn-ea"/>
              </a:rPr>
              <a:t>为</a:t>
            </a:r>
            <a:r>
              <a:rPr lang="zh-CN" altLang="en-US" sz="1800" b="1" dirty="0">
                <a:latin typeface="思源黑体 Normal" panose="020B0400000000000000" pitchFamily="34" charset="-122"/>
                <a:ea typeface="思源黑体 Normal" panose="020B0400000000000000" pitchFamily="34" charset="-122"/>
                <a:cs typeface="+mn-ea"/>
              </a:rPr>
              <a:t>起点</a:t>
            </a:r>
            <a:r>
              <a:rPr lang="zh-CN" altLang="en-US" sz="1800" dirty="0">
                <a:latin typeface="思源黑体 Normal" panose="020B0400000000000000" pitchFamily="34" charset="-122"/>
                <a:ea typeface="思源黑体 Normal" panose="020B0400000000000000" pitchFamily="34" charset="-122"/>
                <a:cs typeface="+mn-ea"/>
              </a:rPr>
              <a:t>，对应</a:t>
            </a:r>
            <a:r>
              <a:rPr lang="en-US" altLang="zh-CN" sz="1800" dirty="0">
                <a:latin typeface="思源黑体 Normal" panose="020B0400000000000000" pitchFamily="34" charset="-122"/>
                <a:ea typeface="思源黑体 Normal" panose="020B0400000000000000" pitchFamily="34" charset="-122"/>
                <a:cs typeface="+mn-ea"/>
              </a:rPr>
              <a:t>Power Graph</a:t>
            </a:r>
            <a:r>
              <a:rPr lang="zh-CN" altLang="en-US" sz="1800" dirty="0">
                <a:latin typeface="思源黑体 Normal" panose="020B0400000000000000" pitchFamily="34" charset="-122"/>
                <a:ea typeface="思源黑体 Normal" panose="020B0400000000000000" pitchFamily="34" charset="-122"/>
                <a:cs typeface="+mn-ea"/>
              </a:rPr>
              <a:t>上的</a:t>
            </a:r>
            <a:r>
              <a:rPr lang="en-US" altLang="zh-CN" sz="1800" dirty="0">
                <a:latin typeface="思源黑体 Normal" panose="020B0400000000000000" pitchFamily="34" charset="-122"/>
                <a:ea typeface="思源黑体 Normal" panose="020B0400000000000000" pitchFamily="34" charset="-122"/>
                <a:cs typeface="+mn-ea"/>
              </a:rPr>
              <a:t>Power Vertex</a:t>
            </a:r>
            <a:r>
              <a:rPr lang="zh-CN" altLang="en-US" sz="1800" dirty="0">
                <a:latin typeface="思源黑体 Normal" panose="020B0400000000000000" pitchFamily="34" charset="-122"/>
                <a:ea typeface="思源黑体 Normal" panose="020B0400000000000000" pitchFamily="34" charset="-122"/>
                <a:cs typeface="+mn-ea"/>
              </a:rPr>
              <a:t>进行</a:t>
            </a:r>
            <a:r>
              <a:rPr lang="zh-CN" altLang="en-US" sz="1800" b="1" dirty="0">
                <a:latin typeface="思源黑体 Normal" panose="020B0400000000000000" pitchFamily="34" charset="-122"/>
                <a:ea typeface="思源黑体 Normal" panose="020B0400000000000000" pitchFamily="34" charset="-122"/>
                <a:cs typeface="+mn-ea"/>
              </a:rPr>
              <a:t>图传播。</a:t>
            </a:r>
            <a:endParaRPr lang="en-US" altLang="zh-CN" sz="1800" b="1" dirty="0">
              <a:latin typeface="思源黑体 Normal" panose="020B0400000000000000" pitchFamily="34" charset="-122"/>
              <a:ea typeface="思源黑体 Normal" panose="020B0400000000000000" pitchFamily="34" charset="-122"/>
              <a:cs typeface="+mn-ea"/>
            </a:endParaRPr>
          </a:p>
        </p:txBody>
      </p:sp>
    </p:spTree>
    <p:extLst>
      <p:ext uri="{BB962C8B-B14F-4D97-AF65-F5344CB8AC3E}">
        <p14:creationId xmlns:p14="http://schemas.microsoft.com/office/powerpoint/2010/main" val="2944316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zh-CN" altLang="en-US" dirty="0"/>
              <a:t>不同功耗类型计算</a:t>
            </a:r>
          </a:p>
        </p:txBody>
      </p:sp>
      <p:cxnSp>
        <p:nvCxnSpPr>
          <p:cNvPr id="9" name="直接连接符 22">
            <a:extLst>
              <a:ext uri="{FF2B5EF4-FFF2-40B4-BE49-F238E27FC236}">
                <a16:creationId xmlns:a16="http://schemas.microsoft.com/office/drawing/2014/main" id="{5F2894B2-78FF-BBB6-9180-130490259F07}"/>
              </a:ext>
            </a:extLst>
          </p:cNvPr>
          <p:cNvCxnSpPr>
            <a:cxnSpLocks noChangeShapeType="1"/>
          </p:cNvCxnSpPr>
          <p:nvPr/>
        </p:nvCxnSpPr>
        <p:spPr bwMode="auto">
          <a:xfrm flipH="1">
            <a:off x="748845" y="1430988"/>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0" name="圆角矩形 26">
            <a:extLst>
              <a:ext uri="{FF2B5EF4-FFF2-40B4-BE49-F238E27FC236}">
                <a16:creationId xmlns:a16="http://schemas.microsoft.com/office/drawing/2014/main" id="{1027B3BE-EF26-DE1B-11C7-066411AD7162}"/>
              </a:ext>
            </a:extLst>
          </p:cNvPr>
          <p:cNvSpPr>
            <a:spLocks noChangeArrowheads="1"/>
          </p:cNvSpPr>
          <p:nvPr/>
        </p:nvSpPr>
        <p:spPr bwMode="auto">
          <a:xfrm>
            <a:off x="315044" y="1226226"/>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1</a:t>
            </a:r>
            <a:endParaRPr lang="zh-CN" altLang="en-US" dirty="0">
              <a:solidFill>
                <a:srgbClr val="FFFFFF"/>
              </a:solidFill>
              <a:sym typeface="+mn-lt"/>
            </a:endParaRPr>
          </a:p>
        </p:txBody>
      </p:sp>
      <p:sp>
        <p:nvSpPr>
          <p:cNvPr id="11" name="文本框 10">
            <a:extLst>
              <a:ext uri="{FF2B5EF4-FFF2-40B4-BE49-F238E27FC236}">
                <a16:creationId xmlns:a16="http://schemas.microsoft.com/office/drawing/2014/main" id="{2B6D1EBB-12EB-4F2A-82F2-D513C9AF1719}"/>
              </a:ext>
            </a:extLst>
          </p:cNvPr>
          <p:cNvSpPr txBox="1"/>
          <p:nvPr/>
        </p:nvSpPr>
        <p:spPr>
          <a:xfrm>
            <a:off x="1379622" y="1230934"/>
            <a:ext cx="1896628" cy="400110"/>
          </a:xfrm>
          <a:prstGeom prst="rect">
            <a:avLst/>
          </a:prstGeom>
          <a:noFill/>
        </p:spPr>
        <p:txBody>
          <a:bodyPr wrap="square">
            <a:spAutoFit/>
          </a:bodyPr>
          <a:lstStyle/>
          <a:p>
            <a:r>
              <a:rPr lang="zh-CN" altLang="en-US" sz="2000" b="1" dirty="0">
                <a:solidFill>
                  <a:srgbClr val="404040"/>
                </a:solidFill>
              </a:rPr>
              <a:t>漏电功耗计算</a:t>
            </a:r>
          </a:p>
        </p:txBody>
      </p:sp>
      <p:sp>
        <p:nvSpPr>
          <p:cNvPr id="12" name="矩形 17">
            <a:extLst>
              <a:ext uri="{FF2B5EF4-FFF2-40B4-BE49-F238E27FC236}">
                <a16:creationId xmlns:a16="http://schemas.microsoft.com/office/drawing/2014/main" id="{88BDCBC2-8D05-1887-BB20-8E1FBD16DE91}"/>
              </a:ext>
            </a:extLst>
          </p:cNvPr>
          <p:cNvSpPr>
            <a:spLocks noChangeArrowheads="1"/>
          </p:cNvSpPr>
          <p:nvPr/>
        </p:nvSpPr>
        <p:spPr bwMode="auto">
          <a:xfrm>
            <a:off x="149870" y="1831098"/>
            <a:ext cx="4800542" cy="91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a:spAutoFit/>
          </a:bodyPr>
          <a:lstStyle/>
          <a:p>
            <a:pPr marL="285750" indent="-285750">
              <a:lnSpc>
                <a:spcPct val="114000"/>
              </a:lnSpc>
              <a:buFont typeface="Arial" panose="020B0604020202020204" pitchFamily="34" charset="0"/>
              <a:buChar char="•"/>
            </a:pPr>
            <a:r>
              <a:rPr lang="zh-CN" altLang="zh-CN" sz="1600" dirty="0">
                <a:ea typeface="思源黑体 Normal" panose="020B0400000000000000" pitchFamily="34" charset="-122"/>
                <a:cs typeface="+mn-ea"/>
              </a:rPr>
              <a:t>工艺库 （</a:t>
            </a:r>
            <a:r>
              <a:rPr lang="en-US" altLang="zh-CN" sz="1600" dirty="0">
                <a:ea typeface="思源黑体 Normal" panose="020B0400000000000000" pitchFamily="34" charset="-122"/>
                <a:cs typeface="+mn-ea"/>
              </a:rPr>
              <a:t>.lib</a:t>
            </a:r>
            <a:r>
              <a:rPr lang="zh-CN" altLang="zh-CN" sz="1600" dirty="0">
                <a:ea typeface="思源黑体 Normal" panose="020B0400000000000000" pitchFamily="34" charset="-122"/>
                <a:cs typeface="+mn-ea"/>
              </a:rPr>
              <a:t>） 文件中，获得不同状态下的</a:t>
            </a:r>
            <a:r>
              <a:rPr lang="zh-CN" altLang="en-US" sz="1600" dirty="0">
                <a:ea typeface="思源黑体 Normal" panose="020B0400000000000000" pitchFamily="34" charset="-122"/>
                <a:cs typeface="+mn-ea"/>
              </a:rPr>
              <a:t>漏电</a:t>
            </a:r>
            <a:r>
              <a:rPr lang="zh-CN" altLang="zh-CN" sz="1600" dirty="0">
                <a:ea typeface="思源黑体 Normal" panose="020B0400000000000000" pitchFamily="34" charset="-122"/>
                <a:cs typeface="+mn-ea"/>
              </a:rPr>
              <a:t>功耗，并且根据各个输入状态的</a:t>
            </a:r>
            <a:r>
              <a:rPr lang="zh-CN" altLang="zh-CN" sz="1600" dirty="0">
                <a:solidFill>
                  <a:schemeClr val="accent1">
                    <a:lumMod val="75000"/>
                  </a:schemeClr>
                </a:solidFill>
                <a:ea typeface="思源黑体 Normal" panose="020B0400000000000000" pitchFamily="34" charset="-122"/>
                <a:cs typeface="+mn-ea"/>
              </a:rPr>
              <a:t>概率</a:t>
            </a:r>
            <a:r>
              <a:rPr lang="zh-CN" altLang="en-US" sz="1600" dirty="0">
                <a:solidFill>
                  <a:schemeClr val="accent1">
                    <a:lumMod val="75000"/>
                  </a:schemeClr>
                </a:solidFill>
                <a:ea typeface="思源黑体 Normal" panose="020B0400000000000000" pitchFamily="34" charset="-122"/>
                <a:cs typeface="+mn-ea"/>
              </a:rPr>
              <a:t>（</a:t>
            </a:r>
            <a:r>
              <a:rPr lang="en-US" altLang="zh-CN" sz="1600" dirty="0">
                <a:solidFill>
                  <a:schemeClr val="accent1">
                    <a:lumMod val="75000"/>
                  </a:schemeClr>
                </a:solidFill>
                <a:ea typeface="思源黑体 Normal" panose="020B0400000000000000" pitchFamily="34" charset="-122"/>
                <a:cs typeface="+mn-ea"/>
              </a:rPr>
              <a:t>SP</a:t>
            </a:r>
            <a:r>
              <a:rPr lang="zh-CN" altLang="en-US" sz="1600" dirty="0">
                <a:solidFill>
                  <a:schemeClr val="accent1">
                    <a:lumMod val="75000"/>
                  </a:schemeClr>
                </a:solidFill>
                <a:ea typeface="思源黑体 Normal" panose="020B0400000000000000" pitchFamily="34" charset="-122"/>
                <a:cs typeface="+mn-ea"/>
              </a:rPr>
              <a:t>）</a:t>
            </a:r>
            <a:r>
              <a:rPr lang="zh-CN" altLang="zh-CN" sz="1600" dirty="0">
                <a:ea typeface="思源黑体 Normal" panose="020B0400000000000000" pitchFamily="34" charset="-122"/>
                <a:cs typeface="+mn-ea"/>
              </a:rPr>
              <a:t>进行功耗加权平均</a:t>
            </a:r>
            <a:r>
              <a:rPr lang="zh-CN" altLang="en-US" sz="1600" dirty="0">
                <a:ea typeface="思源黑体 Normal" panose="020B0400000000000000" pitchFamily="34" charset="-122"/>
                <a:cs typeface="+mn-ea"/>
              </a:rPr>
              <a:t>。</a:t>
            </a:r>
            <a:endParaRPr lang="en-US" altLang="zh-CN" sz="1600" dirty="0">
              <a:ea typeface="思源黑体 Normal" panose="020B0400000000000000" pitchFamily="34" charset="-122"/>
              <a:cs typeface="+mn-ea"/>
            </a:endParaRPr>
          </a:p>
        </p:txBody>
      </p:sp>
      <p:cxnSp>
        <p:nvCxnSpPr>
          <p:cNvPr id="13" name="直接连接符 22">
            <a:extLst>
              <a:ext uri="{FF2B5EF4-FFF2-40B4-BE49-F238E27FC236}">
                <a16:creationId xmlns:a16="http://schemas.microsoft.com/office/drawing/2014/main" id="{3B00B362-1F3E-E21A-1D9D-CD7AE94217B0}"/>
              </a:ext>
            </a:extLst>
          </p:cNvPr>
          <p:cNvCxnSpPr>
            <a:cxnSpLocks noChangeShapeType="1"/>
          </p:cNvCxnSpPr>
          <p:nvPr/>
        </p:nvCxnSpPr>
        <p:spPr bwMode="auto">
          <a:xfrm flipH="1">
            <a:off x="5581487" y="1486469"/>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4" name="圆角矩形 26">
            <a:extLst>
              <a:ext uri="{FF2B5EF4-FFF2-40B4-BE49-F238E27FC236}">
                <a16:creationId xmlns:a16="http://schemas.microsoft.com/office/drawing/2014/main" id="{6E6C2951-6235-C86C-CC20-A759AC19E99B}"/>
              </a:ext>
            </a:extLst>
          </p:cNvPr>
          <p:cNvSpPr>
            <a:spLocks noChangeArrowheads="1"/>
          </p:cNvSpPr>
          <p:nvPr/>
        </p:nvSpPr>
        <p:spPr bwMode="auto">
          <a:xfrm>
            <a:off x="5147686" y="1281707"/>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2</a:t>
            </a:r>
            <a:endParaRPr lang="zh-CN" altLang="en-US" dirty="0">
              <a:solidFill>
                <a:srgbClr val="FFFFFF"/>
              </a:solidFill>
              <a:sym typeface="+mn-lt"/>
            </a:endParaRPr>
          </a:p>
        </p:txBody>
      </p:sp>
      <p:sp>
        <p:nvSpPr>
          <p:cNvPr id="15" name="文本框 14">
            <a:extLst>
              <a:ext uri="{FF2B5EF4-FFF2-40B4-BE49-F238E27FC236}">
                <a16:creationId xmlns:a16="http://schemas.microsoft.com/office/drawing/2014/main" id="{45A95366-6081-8F70-9BC9-5504A98C1078}"/>
              </a:ext>
            </a:extLst>
          </p:cNvPr>
          <p:cNvSpPr txBox="1"/>
          <p:nvPr/>
        </p:nvSpPr>
        <p:spPr>
          <a:xfrm>
            <a:off x="6212264" y="1286415"/>
            <a:ext cx="1896628" cy="400110"/>
          </a:xfrm>
          <a:prstGeom prst="rect">
            <a:avLst/>
          </a:prstGeom>
          <a:noFill/>
        </p:spPr>
        <p:txBody>
          <a:bodyPr wrap="square">
            <a:spAutoFit/>
          </a:bodyPr>
          <a:lstStyle/>
          <a:p>
            <a:r>
              <a:rPr lang="zh-CN" altLang="en-US" sz="2000" b="1" dirty="0">
                <a:solidFill>
                  <a:srgbClr val="404040"/>
                </a:solidFill>
              </a:rPr>
              <a:t>开关功耗计算</a:t>
            </a:r>
          </a:p>
        </p:txBody>
      </p:sp>
      <p:cxnSp>
        <p:nvCxnSpPr>
          <p:cNvPr id="16" name="直接连接符 22">
            <a:extLst>
              <a:ext uri="{FF2B5EF4-FFF2-40B4-BE49-F238E27FC236}">
                <a16:creationId xmlns:a16="http://schemas.microsoft.com/office/drawing/2014/main" id="{08D60305-7703-4056-660B-FF69F14664C5}"/>
              </a:ext>
            </a:extLst>
          </p:cNvPr>
          <p:cNvCxnSpPr>
            <a:cxnSpLocks noChangeShapeType="1"/>
          </p:cNvCxnSpPr>
          <p:nvPr/>
        </p:nvCxnSpPr>
        <p:spPr bwMode="auto">
          <a:xfrm flipH="1">
            <a:off x="5581486" y="2927705"/>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7" name="圆角矩形 26">
            <a:extLst>
              <a:ext uri="{FF2B5EF4-FFF2-40B4-BE49-F238E27FC236}">
                <a16:creationId xmlns:a16="http://schemas.microsoft.com/office/drawing/2014/main" id="{AC58590D-5461-92EF-1651-081F484D9A20}"/>
              </a:ext>
            </a:extLst>
          </p:cNvPr>
          <p:cNvSpPr>
            <a:spLocks noChangeArrowheads="1"/>
          </p:cNvSpPr>
          <p:nvPr/>
        </p:nvSpPr>
        <p:spPr bwMode="auto">
          <a:xfrm>
            <a:off x="5147685" y="2722943"/>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3</a:t>
            </a:r>
            <a:endParaRPr lang="zh-CN" altLang="en-US" dirty="0">
              <a:solidFill>
                <a:srgbClr val="FFFFFF"/>
              </a:solidFill>
              <a:sym typeface="+mn-lt"/>
            </a:endParaRPr>
          </a:p>
        </p:txBody>
      </p:sp>
      <p:sp>
        <p:nvSpPr>
          <p:cNvPr id="18" name="文本框 17">
            <a:extLst>
              <a:ext uri="{FF2B5EF4-FFF2-40B4-BE49-F238E27FC236}">
                <a16:creationId xmlns:a16="http://schemas.microsoft.com/office/drawing/2014/main" id="{71F3E07C-E912-BB2A-D51A-58544A926D65}"/>
              </a:ext>
            </a:extLst>
          </p:cNvPr>
          <p:cNvSpPr txBox="1"/>
          <p:nvPr/>
        </p:nvSpPr>
        <p:spPr>
          <a:xfrm>
            <a:off x="6212263" y="2727651"/>
            <a:ext cx="1896628" cy="400110"/>
          </a:xfrm>
          <a:prstGeom prst="rect">
            <a:avLst/>
          </a:prstGeom>
          <a:noFill/>
        </p:spPr>
        <p:txBody>
          <a:bodyPr wrap="square">
            <a:spAutoFit/>
          </a:bodyPr>
          <a:lstStyle/>
          <a:p>
            <a:r>
              <a:rPr lang="zh-CN" altLang="en-US" sz="2000" b="1" dirty="0">
                <a:solidFill>
                  <a:srgbClr val="404040"/>
                </a:solidFill>
              </a:rPr>
              <a:t>内部功耗计算</a:t>
            </a:r>
          </a:p>
        </p:txBody>
      </p:sp>
      <p:pic>
        <p:nvPicPr>
          <p:cNvPr id="19" name="图片 1">
            <a:extLst>
              <a:ext uri="{FF2B5EF4-FFF2-40B4-BE49-F238E27FC236}">
                <a16:creationId xmlns:a16="http://schemas.microsoft.com/office/drawing/2014/main" id="{E0FDBEC3-0C23-0F61-B394-EB12A6066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280" y="2780518"/>
            <a:ext cx="2235694" cy="390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
            <a:extLst>
              <a:ext uri="{FF2B5EF4-FFF2-40B4-BE49-F238E27FC236}">
                <a16:creationId xmlns:a16="http://schemas.microsoft.com/office/drawing/2014/main" id="{2FF5AC7F-B237-D25A-631D-25E234D1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339" y="1916247"/>
            <a:ext cx="2637692" cy="39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F2D30825-BD46-D056-1B89-E06FF0529276}"/>
              </a:ext>
            </a:extLst>
          </p:cNvPr>
          <p:cNvPicPr>
            <a:picLocks noChangeAspect="1"/>
          </p:cNvPicPr>
          <p:nvPr/>
        </p:nvPicPr>
        <p:blipFill>
          <a:blip r:embed="rId4"/>
          <a:stretch>
            <a:fillRect/>
          </a:stretch>
        </p:blipFill>
        <p:spPr>
          <a:xfrm>
            <a:off x="4405265" y="3234983"/>
            <a:ext cx="5149176" cy="2955240"/>
          </a:xfrm>
          <a:prstGeom prst="rect">
            <a:avLst/>
          </a:prstGeom>
        </p:spPr>
      </p:pic>
      <p:pic>
        <p:nvPicPr>
          <p:cNvPr id="23" name="图片 22">
            <a:extLst>
              <a:ext uri="{FF2B5EF4-FFF2-40B4-BE49-F238E27FC236}">
                <a16:creationId xmlns:a16="http://schemas.microsoft.com/office/drawing/2014/main" id="{94C6508E-4D26-A4BB-DDC9-A317F28BDEA9}"/>
              </a:ext>
            </a:extLst>
          </p:cNvPr>
          <p:cNvPicPr>
            <a:picLocks noChangeAspect="1"/>
          </p:cNvPicPr>
          <p:nvPr/>
        </p:nvPicPr>
        <p:blipFill>
          <a:blip r:embed="rId5"/>
          <a:stretch>
            <a:fillRect/>
          </a:stretch>
        </p:blipFill>
        <p:spPr>
          <a:xfrm>
            <a:off x="9504402" y="1109"/>
            <a:ext cx="2795453" cy="4549870"/>
          </a:xfrm>
          <a:prstGeom prst="rect">
            <a:avLst/>
          </a:prstGeom>
        </p:spPr>
      </p:pic>
      <p:sp>
        <p:nvSpPr>
          <p:cNvPr id="24" name="文本框 23">
            <a:extLst>
              <a:ext uri="{FF2B5EF4-FFF2-40B4-BE49-F238E27FC236}">
                <a16:creationId xmlns:a16="http://schemas.microsoft.com/office/drawing/2014/main" id="{F368BDF1-BF95-49AB-3D77-F2834E20D1A6}"/>
              </a:ext>
            </a:extLst>
          </p:cNvPr>
          <p:cNvSpPr txBox="1"/>
          <p:nvPr/>
        </p:nvSpPr>
        <p:spPr>
          <a:xfrm>
            <a:off x="7011601" y="2386441"/>
            <a:ext cx="723275" cy="307777"/>
          </a:xfrm>
          <a:prstGeom prst="rect">
            <a:avLst/>
          </a:prstGeom>
          <a:noFill/>
        </p:spPr>
        <p:txBody>
          <a:bodyPr wrap="none" rtlCol="0">
            <a:spAutoFit/>
          </a:bodyPr>
          <a:lstStyle/>
          <a:p>
            <a:r>
              <a:rPr lang="zh-CN" altLang="en-US" sz="1400" dirty="0">
                <a:solidFill>
                  <a:schemeClr val="accent2">
                    <a:lumMod val="75000"/>
                  </a:schemeClr>
                </a:solidFill>
                <a:latin typeface="黑体" panose="02010609060101010101" pitchFamily="49" charset="-122"/>
                <a:ea typeface="黑体" panose="02010609060101010101" pitchFamily="49" charset="-122"/>
              </a:rPr>
              <a:t>翻转率</a:t>
            </a:r>
          </a:p>
        </p:txBody>
      </p:sp>
      <p:cxnSp>
        <p:nvCxnSpPr>
          <p:cNvPr id="26" name="直接箭头连接符 25">
            <a:extLst>
              <a:ext uri="{FF2B5EF4-FFF2-40B4-BE49-F238E27FC236}">
                <a16:creationId xmlns:a16="http://schemas.microsoft.com/office/drawing/2014/main" id="{F9F3E836-410C-2F3E-AADB-05BDD5589242}"/>
              </a:ext>
            </a:extLst>
          </p:cNvPr>
          <p:cNvCxnSpPr>
            <a:cxnSpLocks/>
          </p:cNvCxnSpPr>
          <p:nvPr/>
        </p:nvCxnSpPr>
        <p:spPr bwMode="auto">
          <a:xfrm flipH="1">
            <a:off x="7330233" y="2262163"/>
            <a:ext cx="665" cy="186321"/>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cxnSp>
        <p:nvCxnSpPr>
          <p:cNvPr id="29" name="直接箭头连接符 28">
            <a:extLst>
              <a:ext uri="{FF2B5EF4-FFF2-40B4-BE49-F238E27FC236}">
                <a16:creationId xmlns:a16="http://schemas.microsoft.com/office/drawing/2014/main" id="{4E58A463-6A45-DB8B-263B-8753E2948F57}"/>
              </a:ext>
            </a:extLst>
          </p:cNvPr>
          <p:cNvCxnSpPr/>
          <p:nvPr/>
        </p:nvCxnSpPr>
        <p:spPr bwMode="auto">
          <a:xfrm flipV="1">
            <a:off x="7506458" y="1797404"/>
            <a:ext cx="0" cy="173785"/>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30" name="文本框 29">
            <a:extLst>
              <a:ext uri="{FF2B5EF4-FFF2-40B4-BE49-F238E27FC236}">
                <a16:creationId xmlns:a16="http://schemas.microsoft.com/office/drawing/2014/main" id="{456B026D-D710-2BAC-6507-658B851E6C2E}"/>
              </a:ext>
            </a:extLst>
          </p:cNvPr>
          <p:cNvSpPr txBox="1"/>
          <p:nvPr/>
        </p:nvSpPr>
        <p:spPr>
          <a:xfrm>
            <a:off x="7241590" y="1521435"/>
            <a:ext cx="543739" cy="307777"/>
          </a:xfrm>
          <a:prstGeom prst="rect">
            <a:avLst/>
          </a:prstGeom>
          <a:noFill/>
        </p:spPr>
        <p:txBody>
          <a:bodyPr wrap="none" rtlCol="0">
            <a:spAutoFit/>
          </a:bodyPr>
          <a:lstStyle/>
          <a:p>
            <a:r>
              <a:rPr lang="zh-CN" altLang="en-US" sz="1400" dirty="0">
                <a:solidFill>
                  <a:schemeClr val="accent2">
                    <a:lumMod val="75000"/>
                  </a:schemeClr>
                </a:solidFill>
                <a:latin typeface="黑体" panose="02010609060101010101" pitchFamily="49" charset="-122"/>
                <a:ea typeface="黑体" panose="02010609060101010101" pitchFamily="49" charset="-122"/>
              </a:rPr>
              <a:t>电容</a:t>
            </a:r>
          </a:p>
        </p:txBody>
      </p:sp>
      <p:sp>
        <p:nvSpPr>
          <p:cNvPr id="31" name="文本框 30">
            <a:extLst>
              <a:ext uri="{FF2B5EF4-FFF2-40B4-BE49-F238E27FC236}">
                <a16:creationId xmlns:a16="http://schemas.microsoft.com/office/drawing/2014/main" id="{3B7E3F5A-B06B-1705-6843-D7266F7F30EA}"/>
              </a:ext>
            </a:extLst>
          </p:cNvPr>
          <p:cNvSpPr txBox="1"/>
          <p:nvPr/>
        </p:nvSpPr>
        <p:spPr>
          <a:xfrm>
            <a:off x="7645646" y="2389317"/>
            <a:ext cx="902811" cy="307777"/>
          </a:xfrm>
          <a:prstGeom prst="rect">
            <a:avLst/>
          </a:prstGeom>
          <a:noFill/>
        </p:spPr>
        <p:txBody>
          <a:bodyPr wrap="none" rtlCol="0">
            <a:spAutoFit/>
          </a:bodyPr>
          <a:lstStyle/>
          <a:p>
            <a:r>
              <a:rPr lang="zh-CN" altLang="en-US" sz="1400" dirty="0">
                <a:solidFill>
                  <a:schemeClr val="accent2">
                    <a:lumMod val="75000"/>
                  </a:schemeClr>
                </a:solidFill>
                <a:latin typeface="黑体" panose="02010609060101010101" pitchFamily="49" charset="-122"/>
                <a:ea typeface="黑体" panose="02010609060101010101" pitchFamily="49" charset="-122"/>
              </a:rPr>
              <a:t>供电电压</a:t>
            </a:r>
          </a:p>
        </p:txBody>
      </p:sp>
      <p:cxnSp>
        <p:nvCxnSpPr>
          <p:cNvPr id="1024" name="直接箭头连接符 1023">
            <a:extLst>
              <a:ext uri="{FF2B5EF4-FFF2-40B4-BE49-F238E27FC236}">
                <a16:creationId xmlns:a16="http://schemas.microsoft.com/office/drawing/2014/main" id="{88DF5C67-A088-E515-1F48-BC96CE6C6703}"/>
              </a:ext>
            </a:extLst>
          </p:cNvPr>
          <p:cNvCxnSpPr>
            <a:cxnSpLocks/>
          </p:cNvCxnSpPr>
          <p:nvPr/>
        </p:nvCxnSpPr>
        <p:spPr bwMode="auto">
          <a:xfrm flipH="1">
            <a:off x="8055249" y="2255364"/>
            <a:ext cx="665" cy="186321"/>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1027" name="文本框 1026">
            <a:extLst>
              <a:ext uri="{FF2B5EF4-FFF2-40B4-BE49-F238E27FC236}">
                <a16:creationId xmlns:a16="http://schemas.microsoft.com/office/drawing/2014/main" id="{52C3477B-A4EC-9005-4F48-7C3DAEB2FD67}"/>
              </a:ext>
            </a:extLst>
          </p:cNvPr>
          <p:cNvSpPr txBox="1"/>
          <p:nvPr/>
        </p:nvSpPr>
        <p:spPr>
          <a:xfrm>
            <a:off x="5839251" y="3435038"/>
            <a:ext cx="1438708" cy="307777"/>
          </a:xfrm>
          <a:prstGeom prst="rect">
            <a:avLst/>
          </a:prstGeom>
          <a:noFill/>
        </p:spPr>
        <p:txBody>
          <a:bodyPr wrap="square" rtlCol="0">
            <a:spAutoFit/>
          </a:bodyPr>
          <a:lstStyle/>
          <a:p>
            <a:r>
              <a:rPr lang="zh-CN" altLang="en-US" sz="1400" dirty="0">
                <a:solidFill>
                  <a:schemeClr val="accent2">
                    <a:lumMod val="75000"/>
                  </a:schemeClr>
                </a:solidFill>
                <a:latin typeface="黑体" panose="02010609060101010101" pitchFamily="49" charset="-122"/>
                <a:ea typeface="黑体" panose="02010609060101010101" pitchFamily="49" charset="-122"/>
              </a:rPr>
              <a:t>信号下降（上升）</a:t>
            </a:r>
          </a:p>
        </p:txBody>
      </p:sp>
      <p:sp>
        <p:nvSpPr>
          <p:cNvPr id="1029" name="文本框 1028">
            <a:extLst>
              <a:ext uri="{FF2B5EF4-FFF2-40B4-BE49-F238E27FC236}">
                <a16:creationId xmlns:a16="http://schemas.microsoft.com/office/drawing/2014/main" id="{5061C13B-A057-E32B-8DF1-37070DEA15A4}"/>
              </a:ext>
            </a:extLst>
          </p:cNvPr>
          <p:cNvSpPr txBox="1"/>
          <p:nvPr/>
        </p:nvSpPr>
        <p:spPr>
          <a:xfrm>
            <a:off x="5164583" y="6122853"/>
            <a:ext cx="4793503" cy="369332"/>
          </a:xfrm>
          <a:prstGeom prst="rect">
            <a:avLst/>
          </a:prstGeom>
          <a:noFill/>
        </p:spPr>
        <p:txBody>
          <a:bodyPr wrap="square" rtlCol="0">
            <a:spAutoFit/>
          </a:bodyPr>
          <a:lstStyle/>
          <a:p>
            <a:r>
              <a:rPr lang="zh-CN" altLang="en-US" b="1" dirty="0">
                <a:solidFill>
                  <a:schemeClr val="accent2">
                    <a:lumMod val="75000"/>
                  </a:schemeClr>
                </a:solidFill>
              </a:rPr>
              <a:t>针对不同单元的不同</a:t>
            </a:r>
            <a:r>
              <a:rPr lang="en-US" altLang="zh-CN" b="1" dirty="0">
                <a:solidFill>
                  <a:schemeClr val="accent2">
                    <a:lumMod val="75000"/>
                  </a:schemeClr>
                </a:solidFill>
              </a:rPr>
              <a:t>pin</a:t>
            </a:r>
            <a:r>
              <a:rPr lang="zh-CN" altLang="en-US" b="1" dirty="0">
                <a:solidFill>
                  <a:schemeClr val="accent2">
                    <a:lumMod val="75000"/>
                  </a:schemeClr>
                </a:solidFill>
              </a:rPr>
              <a:t>，分别计算内部功耗</a:t>
            </a:r>
          </a:p>
        </p:txBody>
      </p:sp>
    </p:spTree>
    <p:extLst>
      <p:ext uri="{BB962C8B-B14F-4D97-AF65-F5344CB8AC3E}">
        <p14:creationId xmlns:p14="http://schemas.microsoft.com/office/powerpoint/2010/main" val="908264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87741" y="1328434"/>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软件架构</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81049" y="2202157"/>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关键特性</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88609" y="3075880"/>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使用指南</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4077104" y="1197575"/>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
        <p:nvSpPr>
          <p:cNvPr id="10" name="菱形 9">
            <a:extLst>
              <a:ext uri="{FF2B5EF4-FFF2-40B4-BE49-F238E27FC236}">
                <a16:creationId xmlns:a16="http://schemas.microsoft.com/office/drawing/2014/main" id="{ED2711A1-7EF3-FE20-F0CD-5F9909DA3C90}"/>
              </a:ext>
            </a:extLst>
          </p:cNvPr>
          <p:cNvSpPr/>
          <p:nvPr/>
        </p:nvSpPr>
        <p:spPr>
          <a:xfrm>
            <a:off x="4098835" y="47282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F036AFF-2262-8745-1CEE-646B939BC927}"/>
              </a:ext>
            </a:extLst>
          </p:cNvPr>
          <p:cNvSpPr txBox="1"/>
          <p:nvPr/>
        </p:nvSpPr>
        <p:spPr>
          <a:xfrm>
            <a:off x="4098835" y="4845521"/>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171020-A697-41A5-39F3-E995ED29BD50}"/>
              </a:ext>
            </a:extLst>
          </p:cNvPr>
          <p:cNvSpPr txBox="1"/>
          <p:nvPr/>
        </p:nvSpPr>
        <p:spPr>
          <a:xfrm>
            <a:off x="5088609" y="4783966"/>
            <a:ext cx="2705985"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未来研究计划</a:t>
            </a:r>
          </a:p>
        </p:txBody>
      </p:sp>
      <p:sp>
        <p:nvSpPr>
          <p:cNvPr id="2" name="菱形 1">
            <a:extLst>
              <a:ext uri="{FF2B5EF4-FFF2-40B4-BE49-F238E27FC236}">
                <a16:creationId xmlns:a16="http://schemas.microsoft.com/office/drawing/2014/main" id="{673AEE0E-03E7-0606-EF02-DA4240C55558}"/>
              </a:ext>
            </a:extLst>
          </p:cNvPr>
          <p:cNvSpPr/>
          <p:nvPr/>
        </p:nvSpPr>
        <p:spPr>
          <a:xfrm>
            <a:off x="4098835" y="3824324"/>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ECAA4EA-276B-F836-B461-CA1C2DBBBB3E}"/>
              </a:ext>
            </a:extLst>
          </p:cNvPr>
          <p:cNvSpPr txBox="1"/>
          <p:nvPr/>
        </p:nvSpPr>
        <p:spPr>
          <a:xfrm>
            <a:off x="4098835" y="3940337"/>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FEEB724-17F2-5C3A-0D91-E31D88FC3E05}"/>
              </a:ext>
            </a:extLst>
          </p:cNvPr>
          <p:cNvSpPr txBox="1"/>
          <p:nvPr/>
        </p:nvSpPr>
        <p:spPr>
          <a:xfrm>
            <a:off x="5088610" y="3909559"/>
            <a:ext cx="1942506"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研究进展</a:t>
            </a:r>
          </a:p>
        </p:txBody>
      </p:sp>
    </p:spTree>
    <p:extLst>
      <p:ext uri="{BB962C8B-B14F-4D97-AF65-F5344CB8AC3E}">
        <p14:creationId xmlns:p14="http://schemas.microsoft.com/office/powerpoint/2010/main" val="6486169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API</a:t>
            </a:r>
            <a:r>
              <a:rPr kumimoji="1" lang="zh-CN" altLang="en-US" dirty="0"/>
              <a:t>与</a:t>
            </a:r>
            <a:r>
              <a:rPr kumimoji="1" lang="en-US" altLang="zh-CN" dirty="0" err="1"/>
              <a:t>tcl</a:t>
            </a:r>
            <a:r>
              <a:rPr kumimoji="1" lang="zh-CN" altLang="en-US" dirty="0"/>
              <a:t>命令</a:t>
            </a:r>
          </a:p>
        </p:txBody>
      </p:sp>
      <p:cxnSp>
        <p:nvCxnSpPr>
          <p:cNvPr id="3" name="直接连接符 22">
            <a:extLst>
              <a:ext uri="{FF2B5EF4-FFF2-40B4-BE49-F238E27FC236}">
                <a16:creationId xmlns:a16="http://schemas.microsoft.com/office/drawing/2014/main" id="{59EE1D17-440F-35AE-DF13-C47BD56C0067}"/>
              </a:ext>
            </a:extLst>
          </p:cNvPr>
          <p:cNvCxnSpPr>
            <a:cxnSpLocks noChangeShapeType="1"/>
          </p:cNvCxnSpPr>
          <p:nvPr/>
        </p:nvCxnSpPr>
        <p:spPr bwMode="auto">
          <a:xfrm flipH="1">
            <a:off x="732325" y="1473535"/>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4" name="圆角矩形 26">
            <a:extLst>
              <a:ext uri="{FF2B5EF4-FFF2-40B4-BE49-F238E27FC236}">
                <a16:creationId xmlns:a16="http://schemas.microsoft.com/office/drawing/2014/main" id="{C1C9EE31-85D0-904C-D639-2CE79B799FAA}"/>
              </a:ext>
            </a:extLst>
          </p:cNvPr>
          <p:cNvSpPr>
            <a:spLocks noChangeArrowheads="1"/>
          </p:cNvSpPr>
          <p:nvPr/>
        </p:nvSpPr>
        <p:spPr bwMode="auto">
          <a:xfrm>
            <a:off x="298524" y="1268773"/>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1</a:t>
            </a:r>
            <a:endParaRPr lang="zh-CN" altLang="en-US" dirty="0">
              <a:solidFill>
                <a:srgbClr val="FFFFFF"/>
              </a:solidFill>
              <a:sym typeface="+mn-lt"/>
            </a:endParaRPr>
          </a:p>
        </p:txBody>
      </p:sp>
      <p:sp>
        <p:nvSpPr>
          <p:cNvPr id="5" name="文本框 4">
            <a:extLst>
              <a:ext uri="{FF2B5EF4-FFF2-40B4-BE49-F238E27FC236}">
                <a16:creationId xmlns:a16="http://schemas.microsoft.com/office/drawing/2014/main" id="{3C17A3D9-1815-9C67-3EAE-910C0646EF28}"/>
              </a:ext>
            </a:extLst>
          </p:cNvPr>
          <p:cNvSpPr txBox="1"/>
          <p:nvPr/>
        </p:nvSpPr>
        <p:spPr>
          <a:xfrm>
            <a:off x="1363101" y="1273481"/>
            <a:ext cx="3383117" cy="400110"/>
          </a:xfrm>
          <a:prstGeom prst="rect">
            <a:avLst/>
          </a:prstGeom>
          <a:noFill/>
        </p:spPr>
        <p:txBody>
          <a:bodyPr wrap="square">
            <a:spAutoFit/>
          </a:bodyPr>
          <a:lstStyle/>
          <a:p>
            <a:r>
              <a:rPr lang="zh-CN" altLang="en-US" sz="2000" b="1" dirty="0">
                <a:solidFill>
                  <a:srgbClr val="404040"/>
                </a:solidFill>
              </a:rPr>
              <a:t>部分关键面向开发者的</a:t>
            </a:r>
            <a:r>
              <a:rPr lang="en-US" altLang="zh-CN" sz="2000" b="1" dirty="0">
                <a:solidFill>
                  <a:srgbClr val="404040"/>
                </a:solidFill>
              </a:rPr>
              <a:t>API</a:t>
            </a:r>
            <a:endParaRPr lang="zh-CN" altLang="en-US" sz="2000" b="1" dirty="0">
              <a:solidFill>
                <a:srgbClr val="404040"/>
              </a:solidFill>
            </a:endParaRPr>
          </a:p>
        </p:txBody>
      </p:sp>
      <p:graphicFrame>
        <p:nvGraphicFramePr>
          <p:cNvPr id="10" name="表格 10">
            <a:extLst>
              <a:ext uri="{FF2B5EF4-FFF2-40B4-BE49-F238E27FC236}">
                <a16:creationId xmlns:a16="http://schemas.microsoft.com/office/drawing/2014/main" id="{AAB062CE-CCBF-7DF4-ED00-9CE131807F60}"/>
              </a:ext>
            </a:extLst>
          </p:cNvPr>
          <p:cNvGraphicFramePr>
            <a:graphicFrameLocks noGrp="1"/>
          </p:cNvGraphicFramePr>
          <p:nvPr/>
        </p:nvGraphicFramePr>
        <p:xfrm>
          <a:off x="1256497" y="1809508"/>
          <a:ext cx="8128000" cy="439138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41080241"/>
                    </a:ext>
                  </a:extLst>
                </a:gridCol>
                <a:gridCol w="4064000">
                  <a:extLst>
                    <a:ext uri="{9D8B030D-6E8A-4147-A177-3AD203B41FA5}">
                      <a16:colId xmlns:a16="http://schemas.microsoft.com/office/drawing/2014/main" val="2536047065"/>
                    </a:ext>
                  </a:extLst>
                </a:gridCol>
              </a:tblGrid>
              <a:tr h="312149">
                <a:tc>
                  <a:txBody>
                    <a:bodyPr/>
                    <a:lstStyle/>
                    <a:p>
                      <a:pPr algn="ctr"/>
                      <a:r>
                        <a:rPr lang="en-US" altLang="zh-CN" sz="1200" dirty="0"/>
                        <a:t>API</a:t>
                      </a:r>
                      <a:endParaRPr lang="zh-CN" altLang="en-US" sz="1200" dirty="0"/>
                    </a:p>
                  </a:txBody>
                  <a:tcPr/>
                </a:tc>
                <a:tc>
                  <a:txBody>
                    <a:bodyPr/>
                    <a:lstStyle/>
                    <a:p>
                      <a:pPr algn="ctr"/>
                      <a:r>
                        <a:rPr lang="zh-CN" altLang="en-US" sz="1200" dirty="0"/>
                        <a:t>功能简述</a:t>
                      </a:r>
                    </a:p>
                  </a:txBody>
                  <a:tcPr/>
                </a:tc>
                <a:extLst>
                  <a:ext uri="{0D108BD9-81ED-4DB2-BD59-A6C34878D82A}">
                    <a16:rowId xmlns:a16="http://schemas.microsoft.com/office/drawing/2014/main" val="1571423411"/>
                  </a:ext>
                </a:extLst>
              </a:tr>
              <a:tr h="370840">
                <a:tc>
                  <a:txBody>
                    <a:bodyPr/>
                    <a:lstStyle/>
                    <a:p>
                      <a:pPr algn="ctr"/>
                      <a:r>
                        <a:rPr lang="en-US" altLang="zh-CN" sz="1200" dirty="0" err="1"/>
                        <a:t>buildGraph</a:t>
                      </a:r>
                      <a:endParaRPr lang="zh-CN" altLang="en-US" sz="1200" dirty="0"/>
                    </a:p>
                  </a:txBody>
                  <a:tcPr/>
                </a:tc>
                <a:tc>
                  <a:txBody>
                    <a:bodyPr/>
                    <a:lstStyle/>
                    <a:p>
                      <a:pPr algn="ctr"/>
                      <a:r>
                        <a:rPr lang="zh-CN" altLang="en-US" sz="1200" dirty="0"/>
                        <a:t>构建</a:t>
                      </a:r>
                      <a:r>
                        <a:rPr lang="en-US" altLang="zh-CN" sz="1200" dirty="0" err="1"/>
                        <a:t>iPW</a:t>
                      </a:r>
                      <a:r>
                        <a:rPr lang="zh-CN" altLang="en-US" sz="1200" dirty="0"/>
                        <a:t>图数据结构</a:t>
                      </a:r>
                    </a:p>
                  </a:txBody>
                  <a:tcPr/>
                </a:tc>
                <a:extLst>
                  <a:ext uri="{0D108BD9-81ED-4DB2-BD59-A6C34878D82A}">
                    <a16:rowId xmlns:a16="http://schemas.microsoft.com/office/drawing/2014/main" val="2416442888"/>
                  </a:ext>
                </a:extLst>
              </a:tr>
              <a:tr h="370840">
                <a:tc>
                  <a:txBody>
                    <a:bodyPr/>
                    <a:lstStyle/>
                    <a:p>
                      <a:pPr algn="ctr"/>
                      <a:r>
                        <a:rPr lang="en-US" altLang="zh-CN" sz="1200" dirty="0" err="1"/>
                        <a:t>readVCD</a:t>
                      </a:r>
                      <a:endParaRPr lang="zh-CN" altLang="en-US" sz="1200" dirty="0"/>
                    </a:p>
                  </a:txBody>
                  <a:tcPr/>
                </a:tc>
                <a:tc>
                  <a:txBody>
                    <a:bodyPr/>
                    <a:lstStyle/>
                    <a:p>
                      <a:pPr algn="ctr"/>
                      <a:r>
                        <a:rPr lang="zh-CN" altLang="en-US" sz="1200" dirty="0"/>
                        <a:t>解析</a:t>
                      </a:r>
                      <a:r>
                        <a:rPr lang="en-US" altLang="zh-CN" sz="1200" dirty="0"/>
                        <a:t>VCD</a:t>
                      </a:r>
                      <a:r>
                        <a:rPr lang="zh-CN" altLang="en-US" sz="1200" dirty="0"/>
                        <a:t>文件</a:t>
                      </a:r>
                    </a:p>
                  </a:txBody>
                  <a:tcPr/>
                </a:tc>
                <a:extLst>
                  <a:ext uri="{0D108BD9-81ED-4DB2-BD59-A6C34878D82A}">
                    <a16:rowId xmlns:a16="http://schemas.microsoft.com/office/drawing/2014/main" val="3765245365"/>
                  </a:ext>
                </a:extLst>
              </a:tr>
              <a:tr h="370840">
                <a:tc>
                  <a:txBody>
                    <a:bodyPr/>
                    <a:lstStyle/>
                    <a:p>
                      <a:pPr algn="ctr"/>
                      <a:r>
                        <a:rPr lang="en-US" altLang="zh-CN" sz="1200" dirty="0" err="1"/>
                        <a:t>buildSeqGraph</a:t>
                      </a:r>
                      <a:endParaRPr lang="zh-CN" altLang="en-US" sz="1200" dirty="0"/>
                    </a:p>
                  </a:txBody>
                  <a:tcPr/>
                </a:tc>
                <a:tc>
                  <a:txBody>
                    <a:bodyPr/>
                    <a:lstStyle/>
                    <a:p>
                      <a:pPr algn="ctr"/>
                      <a:r>
                        <a:rPr lang="zh-CN" altLang="en-US" sz="1200" dirty="0"/>
                        <a:t>构建时序单元子图</a:t>
                      </a:r>
                    </a:p>
                  </a:txBody>
                  <a:tcPr/>
                </a:tc>
                <a:extLst>
                  <a:ext uri="{0D108BD9-81ED-4DB2-BD59-A6C34878D82A}">
                    <a16:rowId xmlns:a16="http://schemas.microsoft.com/office/drawing/2014/main" val="3101043302"/>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checkPipelineLoop</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检测</a:t>
                      </a:r>
                      <a:r>
                        <a:rPr lang="en-US" altLang="zh-CN" sz="1200" dirty="0" err="1"/>
                        <a:t>PipeLine</a:t>
                      </a:r>
                      <a:r>
                        <a:rPr lang="zh-CN" altLang="en-US" sz="1200" dirty="0"/>
                        <a:t>环路</a:t>
                      </a:r>
                    </a:p>
                  </a:txBody>
                  <a:tcPr/>
                </a:tc>
                <a:extLst>
                  <a:ext uri="{0D108BD9-81ED-4DB2-BD59-A6C34878D82A}">
                    <a16:rowId xmlns:a16="http://schemas.microsoft.com/office/drawing/2014/main" val="1302019126"/>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levelizeSeqGraph</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对时序单元子图进行分级</a:t>
                      </a:r>
                    </a:p>
                  </a:txBody>
                  <a:tcPr/>
                </a:tc>
                <a:extLst>
                  <a:ext uri="{0D108BD9-81ED-4DB2-BD59-A6C34878D82A}">
                    <a16:rowId xmlns:a16="http://schemas.microsoft.com/office/drawing/2014/main" val="1546666279"/>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propagateToggleSP</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在图上传播</a:t>
                      </a:r>
                      <a:r>
                        <a:rPr lang="en-US" altLang="zh-CN" sz="1200" dirty="0"/>
                        <a:t>Toggle</a:t>
                      </a:r>
                      <a:r>
                        <a:rPr lang="zh-CN" altLang="en-US" sz="1200" dirty="0"/>
                        <a:t>与</a:t>
                      </a:r>
                      <a:r>
                        <a:rPr lang="en-US" altLang="zh-CN" sz="1200" dirty="0"/>
                        <a:t>SP</a:t>
                      </a:r>
                      <a:r>
                        <a:rPr lang="zh-CN" altLang="en-US" sz="1200" dirty="0"/>
                        <a:t>数据</a:t>
                      </a:r>
                    </a:p>
                  </a:txBody>
                  <a:tcPr/>
                </a:tc>
                <a:extLst>
                  <a:ext uri="{0D108BD9-81ED-4DB2-BD59-A6C34878D82A}">
                    <a16:rowId xmlns:a16="http://schemas.microsoft.com/office/drawing/2014/main" val="1540406326"/>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calcLeakagePower</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计算漏电功耗</a:t>
                      </a:r>
                    </a:p>
                  </a:txBody>
                  <a:tcPr/>
                </a:tc>
                <a:extLst>
                  <a:ext uri="{0D108BD9-81ED-4DB2-BD59-A6C34878D82A}">
                    <a16:rowId xmlns:a16="http://schemas.microsoft.com/office/drawing/2014/main" val="3674737808"/>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calcInternalPower</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计算内部功耗</a:t>
                      </a:r>
                    </a:p>
                  </a:txBody>
                  <a:tcPr/>
                </a:tc>
                <a:extLst>
                  <a:ext uri="{0D108BD9-81ED-4DB2-BD59-A6C34878D82A}">
                    <a16:rowId xmlns:a16="http://schemas.microsoft.com/office/drawing/2014/main" val="687160619"/>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calcSwitchPower</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计算开关功耗</a:t>
                      </a:r>
                    </a:p>
                  </a:txBody>
                  <a:tcPr/>
                </a:tc>
                <a:extLst>
                  <a:ext uri="{0D108BD9-81ED-4DB2-BD59-A6C34878D82A}">
                    <a16:rowId xmlns:a16="http://schemas.microsoft.com/office/drawing/2014/main" val="4254629664"/>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analyzeGroupPower</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分析功耗数据</a:t>
                      </a:r>
                    </a:p>
                  </a:txBody>
                  <a:tcPr/>
                </a:tc>
                <a:extLst>
                  <a:ext uri="{0D108BD9-81ED-4DB2-BD59-A6C34878D82A}">
                    <a16:rowId xmlns:a16="http://schemas.microsoft.com/office/drawing/2014/main" val="3652548873"/>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b="0" kern="1200" dirty="0" err="1">
                          <a:solidFill>
                            <a:schemeClr val="dk1"/>
                          </a:solidFill>
                          <a:effectLst/>
                          <a:latin typeface="+mn-lt"/>
                          <a:ea typeface="+mn-ea"/>
                          <a:cs typeface="+mn-cs"/>
                        </a:rPr>
                        <a:t>reportPower</a:t>
                      </a:r>
                      <a:endParaRPr lang="en-US" altLang="zh-CN" sz="1200" b="0" kern="1200" dirty="0">
                        <a:solidFill>
                          <a:schemeClr val="dk1"/>
                        </a:solidFill>
                        <a:effectLst/>
                        <a:latin typeface="+mn-lt"/>
                        <a:ea typeface="+mn-ea"/>
                        <a:cs typeface="+mn-cs"/>
                      </a:endParaRPr>
                    </a:p>
                  </a:txBody>
                  <a:tcPr/>
                </a:tc>
                <a:tc>
                  <a:txBody>
                    <a:bodyPr/>
                    <a:lstStyle/>
                    <a:p>
                      <a:pPr algn="ctr"/>
                      <a:r>
                        <a:rPr lang="zh-CN" altLang="en-US" sz="1200" dirty="0"/>
                        <a:t>输出功耗报告</a:t>
                      </a:r>
                    </a:p>
                  </a:txBody>
                  <a:tcPr/>
                </a:tc>
                <a:extLst>
                  <a:ext uri="{0D108BD9-81ED-4DB2-BD59-A6C34878D82A}">
                    <a16:rowId xmlns:a16="http://schemas.microsoft.com/office/drawing/2014/main" val="816040592"/>
                  </a:ext>
                </a:extLst>
              </a:tr>
            </a:tbl>
          </a:graphicData>
        </a:graphic>
      </p:graphicFrame>
    </p:spTree>
    <p:extLst>
      <p:ext uri="{BB962C8B-B14F-4D97-AF65-F5344CB8AC3E}">
        <p14:creationId xmlns:p14="http://schemas.microsoft.com/office/powerpoint/2010/main" val="39840646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API</a:t>
            </a:r>
            <a:r>
              <a:rPr kumimoji="1" lang="zh-CN" altLang="en-US" dirty="0"/>
              <a:t>与</a:t>
            </a:r>
            <a:r>
              <a:rPr kumimoji="1" lang="en-US" altLang="zh-CN" dirty="0" err="1"/>
              <a:t>tcl</a:t>
            </a:r>
            <a:r>
              <a:rPr kumimoji="1" lang="zh-CN" altLang="en-US" dirty="0"/>
              <a:t>命令</a:t>
            </a:r>
          </a:p>
        </p:txBody>
      </p:sp>
      <p:cxnSp>
        <p:nvCxnSpPr>
          <p:cNvPr id="6" name="直接连接符 22">
            <a:extLst>
              <a:ext uri="{FF2B5EF4-FFF2-40B4-BE49-F238E27FC236}">
                <a16:creationId xmlns:a16="http://schemas.microsoft.com/office/drawing/2014/main" id="{B98FF2D8-7CA2-0998-DAD4-FA9BE4712C74}"/>
              </a:ext>
            </a:extLst>
          </p:cNvPr>
          <p:cNvCxnSpPr>
            <a:cxnSpLocks noChangeShapeType="1"/>
          </p:cNvCxnSpPr>
          <p:nvPr/>
        </p:nvCxnSpPr>
        <p:spPr bwMode="auto">
          <a:xfrm flipH="1">
            <a:off x="846143" y="1560068"/>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7" name="圆角矩形 26">
            <a:extLst>
              <a:ext uri="{FF2B5EF4-FFF2-40B4-BE49-F238E27FC236}">
                <a16:creationId xmlns:a16="http://schemas.microsoft.com/office/drawing/2014/main" id="{6A101925-E1F8-E82F-1C58-14E52D1157E4}"/>
              </a:ext>
            </a:extLst>
          </p:cNvPr>
          <p:cNvSpPr>
            <a:spLocks noChangeArrowheads="1"/>
          </p:cNvSpPr>
          <p:nvPr/>
        </p:nvSpPr>
        <p:spPr bwMode="auto">
          <a:xfrm>
            <a:off x="412342" y="1355306"/>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2</a:t>
            </a:r>
            <a:endParaRPr lang="zh-CN" altLang="en-US" dirty="0">
              <a:solidFill>
                <a:srgbClr val="FFFFFF"/>
              </a:solidFill>
              <a:sym typeface="+mn-lt"/>
            </a:endParaRPr>
          </a:p>
        </p:txBody>
      </p:sp>
      <p:sp>
        <p:nvSpPr>
          <p:cNvPr id="8" name="文本框 7">
            <a:extLst>
              <a:ext uri="{FF2B5EF4-FFF2-40B4-BE49-F238E27FC236}">
                <a16:creationId xmlns:a16="http://schemas.microsoft.com/office/drawing/2014/main" id="{39465525-A6F6-F7DB-A391-0AE6556BE21B}"/>
              </a:ext>
            </a:extLst>
          </p:cNvPr>
          <p:cNvSpPr txBox="1"/>
          <p:nvPr/>
        </p:nvSpPr>
        <p:spPr>
          <a:xfrm>
            <a:off x="1476919" y="1360014"/>
            <a:ext cx="3383117" cy="400110"/>
          </a:xfrm>
          <a:prstGeom prst="rect">
            <a:avLst/>
          </a:prstGeom>
          <a:noFill/>
        </p:spPr>
        <p:txBody>
          <a:bodyPr wrap="square">
            <a:spAutoFit/>
          </a:bodyPr>
          <a:lstStyle/>
          <a:p>
            <a:r>
              <a:rPr lang="zh-CN" altLang="en-US" sz="2000" b="1" dirty="0">
                <a:solidFill>
                  <a:srgbClr val="404040"/>
                </a:solidFill>
              </a:rPr>
              <a:t>面向用户的</a:t>
            </a:r>
            <a:r>
              <a:rPr lang="en-US" altLang="zh-CN" sz="2000" b="1" dirty="0" err="1">
                <a:solidFill>
                  <a:srgbClr val="404040"/>
                </a:solidFill>
              </a:rPr>
              <a:t>tcl</a:t>
            </a:r>
            <a:r>
              <a:rPr lang="zh-CN" altLang="en-US" sz="2000" b="1" dirty="0">
                <a:solidFill>
                  <a:srgbClr val="404040"/>
                </a:solidFill>
              </a:rPr>
              <a:t>命令</a:t>
            </a:r>
          </a:p>
        </p:txBody>
      </p:sp>
      <p:graphicFrame>
        <p:nvGraphicFramePr>
          <p:cNvPr id="11" name="表格 11">
            <a:extLst>
              <a:ext uri="{FF2B5EF4-FFF2-40B4-BE49-F238E27FC236}">
                <a16:creationId xmlns:a16="http://schemas.microsoft.com/office/drawing/2014/main" id="{B8A6F5FE-1207-F7AF-A0EB-E1E2FE2F4101}"/>
              </a:ext>
            </a:extLst>
          </p:cNvPr>
          <p:cNvGraphicFramePr>
            <a:graphicFrameLocks noGrp="1"/>
          </p:cNvGraphicFramePr>
          <p:nvPr/>
        </p:nvGraphicFramePr>
        <p:xfrm>
          <a:off x="1309203" y="2067400"/>
          <a:ext cx="8064982" cy="3561080"/>
        </p:xfrm>
        <a:graphic>
          <a:graphicData uri="http://schemas.openxmlformats.org/drawingml/2006/table">
            <a:tbl>
              <a:tblPr firstRow="1" bandRow="1">
                <a:tableStyleId>{5C22544A-7EE6-4342-B048-85BDC9FD1C3A}</a:tableStyleId>
              </a:tblPr>
              <a:tblGrid>
                <a:gridCol w="1968982">
                  <a:extLst>
                    <a:ext uri="{9D8B030D-6E8A-4147-A177-3AD203B41FA5}">
                      <a16:colId xmlns:a16="http://schemas.microsoft.com/office/drawing/2014/main" val="3764394349"/>
                    </a:ext>
                  </a:extLst>
                </a:gridCol>
                <a:gridCol w="2032000">
                  <a:extLst>
                    <a:ext uri="{9D8B030D-6E8A-4147-A177-3AD203B41FA5}">
                      <a16:colId xmlns:a16="http://schemas.microsoft.com/office/drawing/2014/main" val="3618405222"/>
                    </a:ext>
                  </a:extLst>
                </a:gridCol>
                <a:gridCol w="2032000">
                  <a:extLst>
                    <a:ext uri="{9D8B030D-6E8A-4147-A177-3AD203B41FA5}">
                      <a16:colId xmlns:a16="http://schemas.microsoft.com/office/drawing/2014/main" val="460185312"/>
                    </a:ext>
                  </a:extLst>
                </a:gridCol>
                <a:gridCol w="2032000">
                  <a:extLst>
                    <a:ext uri="{9D8B030D-6E8A-4147-A177-3AD203B41FA5}">
                      <a16:colId xmlns:a16="http://schemas.microsoft.com/office/drawing/2014/main" val="893841037"/>
                    </a:ext>
                  </a:extLst>
                </a:gridCol>
              </a:tblGrid>
              <a:tr h="370840">
                <a:tc>
                  <a:txBody>
                    <a:bodyPr/>
                    <a:lstStyle/>
                    <a:p>
                      <a:pPr marL="0" algn="ctr" defTabSz="914353" rtl="0" eaLnBrk="1" fontAlgn="ctr" latinLnBrk="0" hangingPunct="1"/>
                      <a:r>
                        <a:rPr lang="en-US" sz="1100" b="1" kern="1200" dirty="0">
                          <a:solidFill>
                            <a:schemeClr val="bg1"/>
                          </a:solidFill>
                          <a:effectLst/>
                          <a:latin typeface="+mn-lt"/>
                          <a:ea typeface="+mn-ea"/>
                          <a:cs typeface="+mn-cs"/>
                        </a:rPr>
                        <a:t>TCL</a:t>
                      </a:r>
                      <a:r>
                        <a:rPr lang="zh-CN" altLang="en-US" sz="1100" b="1" kern="1200" dirty="0">
                          <a:solidFill>
                            <a:schemeClr val="bg1"/>
                          </a:solidFill>
                          <a:effectLst/>
                          <a:latin typeface="+mn-lt"/>
                          <a:ea typeface="+mn-ea"/>
                          <a:cs typeface="+mn-cs"/>
                        </a:rPr>
                        <a:t>命令</a:t>
                      </a:r>
                    </a:p>
                  </a:txBody>
                  <a:tcPr anchor="ctr"/>
                </a:tc>
                <a:tc>
                  <a:txBody>
                    <a:bodyPr/>
                    <a:lstStyle/>
                    <a:p>
                      <a:pPr marL="0" algn="ctr" defTabSz="914353" rtl="0" eaLnBrk="1" fontAlgn="ctr" latinLnBrk="0" hangingPunct="1"/>
                      <a:r>
                        <a:rPr lang="zh-CN" altLang="en-US" sz="1100" b="1" kern="1200" dirty="0">
                          <a:solidFill>
                            <a:schemeClr val="bg1"/>
                          </a:solidFill>
                          <a:effectLst/>
                          <a:latin typeface="+mn-lt"/>
                          <a:ea typeface="+mn-ea"/>
                          <a:cs typeface="+mn-cs"/>
                        </a:rPr>
                        <a:t>功能说明</a:t>
                      </a:r>
                    </a:p>
                  </a:txBody>
                  <a:tcPr anchor="ctr"/>
                </a:tc>
                <a:tc>
                  <a:txBody>
                    <a:bodyPr/>
                    <a:lstStyle/>
                    <a:p>
                      <a:pPr marL="0" algn="ctr" defTabSz="914353" rtl="0" eaLnBrk="1" fontAlgn="ctr" latinLnBrk="0" hangingPunct="1"/>
                      <a:r>
                        <a:rPr lang="zh-CN" altLang="en-US" sz="1100" b="1" kern="1200" dirty="0">
                          <a:solidFill>
                            <a:schemeClr val="bg1"/>
                          </a:solidFill>
                          <a:effectLst/>
                          <a:latin typeface="+mn-lt"/>
                          <a:ea typeface="+mn-ea"/>
                          <a:cs typeface="+mn-cs"/>
                        </a:rPr>
                        <a:t>参数</a:t>
                      </a:r>
                    </a:p>
                  </a:txBody>
                  <a:tcPr anchor="ctr"/>
                </a:tc>
                <a:tc>
                  <a:txBody>
                    <a:bodyPr/>
                    <a:lstStyle/>
                    <a:p>
                      <a:pPr algn="ctr" fontAlgn="ctr" latinLnBrk="0"/>
                      <a:r>
                        <a:rPr lang="zh-CN" altLang="en-US" sz="1100" b="1" dirty="0">
                          <a:solidFill>
                            <a:schemeClr val="bg1"/>
                          </a:solidFill>
                          <a:effectLst/>
                        </a:rPr>
                        <a:t>定义</a:t>
                      </a:r>
                    </a:p>
                  </a:txBody>
                  <a:tcPr anchor="ctr"/>
                </a:tc>
                <a:extLst>
                  <a:ext uri="{0D108BD9-81ED-4DB2-BD59-A6C34878D82A}">
                    <a16:rowId xmlns:a16="http://schemas.microsoft.com/office/drawing/2014/main" val="885459527"/>
                  </a:ext>
                </a:extLst>
              </a:tr>
              <a:tr h="370840">
                <a:tc>
                  <a:txBody>
                    <a:bodyPr/>
                    <a:lstStyle/>
                    <a:p>
                      <a:pPr algn="ctr" fontAlgn="ctr" latinLnBrk="0"/>
                      <a:r>
                        <a:rPr lang="en-US" sz="1100" dirty="0" err="1">
                          <a:solidFill>
                            <a:srgbClr val="000000"/>
                          </a:solidFill>
                          <a:effectLst/>
                        </a:rPr>
                        <a:t>read_verilog</a:t>
                      </a:r>
                      <a:endParaRPr lang="en-US" sz="1100" dirty="0">
                        <a:solidFill>
                          <a:srgbClr val="000000"/>
                        </a:solidFill>
                        <a:effectLst/>
                      </a:endParaRPr>
                    </a:p>
                  </a:txBody>
                  <a:tcPr anchor="ctr"/>
                </a:tc>
                <a:tc>
                  <a:txBody>
                    <a:bodyPr/>
                    <a:lstStyle/>
                    <a:p>
                      <a:pPr algn="ctr" fontAlgn="ctr" latinLnBrk="0"/>
                      <a:r>
                        <a:rPr lang="zh-CN" altLang="en-US" sz="1100" dirty="0">
                          <a:solidFill>
                            <a:srgbClr val="000000"/>
                          </a:solidFill>
                          <a:effectLst/>
                        </a:rPr>
                        <a:t>读入</a:t>
                      </a:r>
                      <a:r>
                        <a:rPr lang="en-US" sz="1100" dirty="0">
                          <a:solidFill>
                            <a:srgbClr val="000000"/>
                          </a:solidFill>
                          <a:effectLst/>
                        </a:rPr>
                        <a:t>netlist</a:t>
                      </a:r>
                      <a:r>
                        <a:rPr lang="zh-CN" altLang="en-US" sz="1100" dirty="0">
                          <a:solidFill>
                            <a:srgbClr val="000000"/>
                          </a:solidFill>
                          <a:effectLst/>
                        </a:rPr>
                        <a:t>文件</a:t>
                      </a:r>
                    </a:p>
                  </a:txBody>
                  <a:tcPr anchor="ctr"/>
                </a:tc>
                <a:tc>
                  <a:txBody>
                    <a:bodyPr/>
                    <a:lstStyle/>
                    <a:p>
                      <a:pPr algn="ctr" fontAlgn="ctr" latinLnBrk="0"/>
                      <a:r>
                        <a:rPr lang="en-US" sz="1100" dirty="0">
                          <a:solidFill>
                            <a:srgbClr val="000000"/>
                          </a:solidFill>
                          <a:effectLst/>
                        </a:rPr>
                        <a:t>netlist</a:t>
                      </a:r>
                      <a:r>
                        <a:rPr lang="zh-CN" altLang="en-US" sz="1100" dirty="0">
                          <a:solidFill>
                            <a:srgbClr val="000000"/>
                          </a:solidFill>
                          <a:effectLst/>
                        </a:rPr>
                        <a:t>文件名</a:t>
                      </a:r>
                    </a:p>
                  </a:txBody>
                  <a:tcPr anchor="ctr"/>
                </a:tc>
                <a:tc>
                  <a:txBody>
                    <a:bodyPr/>
                    <a:lstStyle/>
                    <a:p>
                      <a:pPr algn="ctr" fontAlgn="ctr" latinLnBrk="0"/>
                      <a:r>
                        <a:rPr lang="en-US" sz="1100">
                          <a:solidFill>
                            <a:srgbClr val="000000"/>
                          </a:solidFill>
                          <a:effectLst/>
                        </a:rPr>
                        <a:t>read_verilog asic_top.v</a:t>
                      </a:r>
                    </a:p>
                  </a:txBody>
                  <a:tcPr anchor="ctr"/>
                </a:tc>
                <a:extLst>
                  <a:ext uri="{0D108BD9-81ED-4DB2-BD59-A6C34878D82A}">
                    <a16:rowId xmlns:a16="http://schemas.microsoft.com/office/drawing/2014/main" val="2939569414"/>
                  </a:ext>
                </a:extLst>
              </a:tr>
              <a:tr h="370840">
                <a:tc>
                  <a:txBody>
                    <a:bodyPr/>
                    <a:lstStyle/>
                    <a:p>
                      <a:pPr algn="ctr" fontAlgn="ctr" latinLnBrk="0"/>
                      <a:r>
                        <a:rPr lang="en-US" sz="1100" dirty="0" err="1">
                          <a:solidFill>
                            <a:srgbClr val="000000"/>
                          </a:solidFill>
                          <a:effectLst/>
                        </a:rPr>
                        <a:t>link_design</a:t>
                      </a:r>
                      <a:endParaRPr lang="en-US" sz="1100" dirty="0">
                        <a:solidFill>
                          <a:srgbClr val="000000"/>
                        </a:solidFill>
                        <a:effectLst/>
                      </a:endParaRPr>
                    </a:p>
                  </a:txBody>
                  <a:tcPr anchor="ctr"/>
                </a:tc>
                <a:tc>
                  <a:txBody>
                    <a:bodyPr/>
                    <a:lstStyle/>
                    <a:p>
                      <a:pPr algn="ctr" fontAlgn="ctr" latinLnBrk="0"/>
                      <a:r>
                        <a:rPr lang="zh-CN" altLang="en-US" sz="1100" dirty="0">
                          <a:solidFill>
                            <a:srgbClr val="000000"/>
                          </a:solidFill>
                          <a:effectLst/>
                        </a:rPr>
                        <a:t>对读入的</a:t>
                      </a:r>
                      <a:r>
                        <a:rPr lang="en-US" altLang="zh-CN" sz="1100" dirty="0">
                          <a:solidFill>
                            <a:srgbClr val="000000"/>
                          </a:solidFill>
                          <a:effectLst/>
                        </a:rPr>
                        <a:t>netlist</a:t>
                      </a:r>
                      <a:r>
                        <a:rPr lang="zh-CN" altLang="en-US" sz="1100" dirty="0">
                          <a:solidFill>
                            <a:srgbClr val="000000"/>
                          </a:solidFill>
                          <a:effectLst/>
                        </a:rPr>
                        <a:t>构建网表</a:t>
                      </a:r>
                    </a:p>
                  </a:txBody>
                  <a:tcPr anchor="ctr"/>
                </a:tc>
                <a:tc>
                  <a:txBody>
                    <a:bodyPr/>
                    <a:lstStyle/>
                    <a:p>
                      <a:pPr algn="ctr" fontAlgn="ctr" latinLnBrk="0"/>
                      <a:r>
                        <a:rPr lang="zh-CN" altLang="en-US" sz="1100">
                          <a:solidFill>
                            <a:srgbClr val="000000"/>
                          </a:solidFill>
                          <a:effectLst/>
                        </a:rPr>
                        <a:t>顶层名</a:t>
                      </a:r>
                    </a:p>
                  </a:txBody>
                  <a:tcPr anchor="ctr"/>
                </a:tc>
                <a:tc>
                  <a:txBody>
                    <a:bodyPr/>
                    <a:lstStyle/>
                    <a:p>
                      <a:pPr algn="ctr" fontAlgn="ctr" latinLnBrk="0"/>
                      <a:r>
                        <a:rPr lang="en-US" sz="1100">
                          <a:solidFill>
                            <a:srgbClr val="000000"/>
                          </a:solidFill>
                          <a:effectLst/>
                        </a:rPr>
                        <a:t>link_design asic_top</a:t>
                      </a:r>
                    </a:p>
                  </a:txBody>
                  <a:tcPr anchor="ctr"/>
                </a:tc>
                <a:extLst>
                  <a:ext uri="{0D108BD9-81ED-4DB2-BD59-A6C34878D82A}">
                    <a16:rowId xmlns:a16="http://schemas.microsoft.com/office/drawing/2014/main" val="4119340786"/>
                  </a:ext>
                </a:extLst>
              </a:tr>
              <a:tr h="370840">
                <a:tc>
                  <a:txBody>
                    <a:bodyPr/>
                    <a:lstStyle/>
                    <a:p>
                      <a:pPr algn="ctr" fontAlgn="ctr" latinLnBrk="0"/>
                      <a:r>
                        <a:rPr lang="en-US" sz="1100">
                          <a:solidFill>
                            <a:srgbClr val="000000"/>
                          </a:solidFill>
                          <a:effectLst/>
                        </a:rPr>
                        <a:t>read_liberty</a:t>
                      </a:r>
                    </a:p>
                  </a:txBody>
                  <a:tcPr anchor="ctr"/>
                </a:tc>
                <a:tc>
                  <a:txBody>
                    <a:bodyPr/>
                    <a:lstStyle/>
                    <a:p>
                      <a:pPr algn="ctr" fontAlgn="ctr" latinLnBrk="0"/>
                      <a:r>
                        <a:rPr lang="zh-CN" altLang="en-US" sz="1100" dirty="0">
                          <a:solidFill>
                            <a:srgbClr val="000000"/>
                          </a:solidFill>
                          <a:effectLst/>
                        </a:rPr>
                        <a:t>载入</a:t>
                      </a:r>
                      <a:r>
                        <a:rPr lang="en-US" sz="1100" dirty="0">
                          <a:solidFill>
                            <a:srgbClr val="000000"/>
                          </a:solidFill>
                          <a:effectLst/>
                        </a:rPr>
                        <a:t>liberty</a:t>
                      </a:r>
                    </a:p>
                  </a:txBody>
                  <a:tcPr anchor="ctr"/>
                </a:tc>
                <a:tc>
                  <a:txBody>
                    <a:bodyPr/>
                    <a:lstStyle/>
                    <a:p>
                      <a:pPr algn="ctr" fontAlgn="ctr" latinLnBrk="0"/>
                      <a:r>
                        <a:rPr lang="en-US" sz="1100">
                          <a:solidFill>
                            <a:srgbClr val="000000"/>
                          </a:solidFill>
                          <a:effectLst/>
                        </a:rPr>
                        <a:t>lib</a:t>
                      </a:r>
                      <a:r>
                        <a:rPr lang="zh-CN" altLang="en-US" sz="1100">
                          <a:solidFill>
                            <a:srgbClr val="000000"/>
                          </a:solidFill>
                          <a:effectLst/>
                        </a:rPr>
                        <a:t>文件名</a:t>
                      </a:r>
                    </a:p>
                  </a:txBody>
                  <a:tcPr anchor="ctr"/>
                </a:tc>
                <a:tc>
                  <a:txBody>
                    <a:bodyPr/>
                    <a:lstStyle/>
                    <a:p>
                      <a:pPr algn="ctr" fontAlgn="ctr" latinLnBrk="0"/>
                      <a:r>
                        <a:rPr lang="en-US" sz="1100">
                          <a:solidFill>
                            <a:srgbClr val="000000"/>
                          </a:solidFill>
                          <a:effectLst/>
                        </a:rPr>
                        <a:t>read_liberty $LIB_FILE</a:t>
                      </a:r>
                    </a:p>
                  </a:txBody>
                  <a:tcPr anchor="ctr"/>
                </a:tc>
                <a:extLst>
                  <a:ext uri="{0D108BD9-81ED-4DB2-BD59-A6C34878D82A}">
                    <a16:rowId xmlns:a16="http://schemas.microsoft.com/office/drawing/2014/main" val="3456763196"/>
                  </a:ext>
                </a:extLst>
              </a:tr>
              <a:tr h="370840">
                <a:tc>
                  <a:txBody>
                    <a:bodyPr/>
                    <a:lstStyle/>
                    <a:p>
                      <a:pPr algn="ctr" fontAlgn="ctr" latinLnBrk="0"/>
                      <a:r>
                        <a:rPr lang="en-US" sz="1100">
                          <a:solidFill>
                            <a:srgbClr val="000000"/>
                          </a:solidFill>
                          <a:effectLst/>
                        </a:rPr>
                        <a:t>read_sdc</a:t>
                      </a:r>
                    </a:p>
                  </a:txBody>
                  <a:tcPr anchor="ctr"/>
                </a:tc>
                <a:tc>
                  <a:txBody>
                    <a:bodyPr/>
                    <a:lstStyle/>
                    <a:p>
                      <a:pPr algn="ctr" fontAlgn="ctr" latinLnBrk="0"/>
                      <a:r>
                        <a:rPr lang="zh-CN" altLang="en-US" sz="1100">
                          <a:solidFill>
                            <a:srgbClr val="000000"/>
                          </a:solidFill>
                          <a:effectLst/>
                        </a:rPr>
                        <a:t>读入</a:t>
                      </a:r>
                      <a:r>
                        <a:rPr lang="en-US" sz="1100">
                          <a:solidFill>
                            <a:srgbClr val="000000"/>
                          </a:solidFill>
                          <a:effectLst/>
                        </a:rPr>
                        <a:t>sdc</a:t>
                      </a:r>
                    </a:p>
                  </a:txBody>
                  <a:tcPr anchor="ctr"/>
                </a:tc>
                <a:tc>
                  <a:txBody>
                    <a:bodyPr/>
                    <a:lstStyle/>
                    <a:p>
                      <a:pPr algn="ctr" fontAlgn="ctr" latinLnBrk="0"/>
                      <a:r>
                        <a:rPr lang="en-US" sz="1100" dirty="0" err="1">
                          <a:solidFill>
                            <a:srgbClr val="000000"/>
                          </a:solidFill>
                          <a:effectLst/>
                        </a:rPr>
                        <a:t>sdc</a:t>
                      </a:r>
                      <a:r>
                        <a:rPr lang="zh-CN" altLang="en-US" sz="1100" dirty="0">
                          <a:solidFill>
                            <a:srgbClr val="000000"/>
                          </a:solidFill>
                          <a:effectLst/>
                        </a:rPr>
                        <a:t>文件名</a:t>
                      </a:r>
                    </a:p>
                  </a:txBody>
                  <a:tcPr anchor="ctr"/>
                </a:tc>
                <a:tc>
                  <a:txBody>
                    <a:bodyPr/>
                    <a:lstStyle/>
                    <a:p>
                      <a:pPr algn="ctr" fontAlgn="ctr" latinLnBrk="0"/>
                      <a:r>
                        <a:rPr lang="en-US" sz="1100">
                          <a:solidFill>
                            <a:srgbClr val="000000"/>
                          </a:solidFill>
                          <a:effectLst/>
                        </a:rPr>
                        <a:t>read_sdc asic_top.sdc</a:t>
                      </a:r>
                    </a:p>
                  </a:txBody>
                  <a:tcPr anchor="ctr"/>
                </a:tc>
                <a:extLst>
                  <a:ext uri="{0D108BD9-81ED-4DB2-BD59-A6C34878D82A}">
                    <a16:rowId xmlns:a16="http://schemas.microsoft.com/office/drawing/2014/main" val="844265027"/>
                  </a:ext>
                </a:extLst>
              </a:tr>
              <a:tr h="370840">
                <a:tc>
                  <a:txBody>
                    <a:bodyPr/>
                    <a:lstStyle/>
                    <a:p>
                      <a:pPr algn="ctr" fontAlgn="ctr" latinLnBrk="0"/>
                      <a:r>
                        <a:rPr lang="en-US" sz="1100" dirty="0" err="1">
                          <a:solidFill>
                            <a:srgbClr val="000000"/>
                          </a:solidFill>
                          <a:effectLst/>
                        </a:rPr>
                        <a:t>read_spef</a:t>
                      </a:r>
                      <a:endParaRPr lang="en-US" sz="1100" dirty="0">
                        <a:solidFill>
                          <a:srgbClr val="000000"/>
                        </a:solidFill>
                        <a:effectLst/>
                      </a:endParaRPr>
                    </a:p>
                  </a:txBody>
                  <a:tcPr anchor="ctr"/>
                </a:tc>
                <a:tc>
                  <a:txBody>
                    <a:bodyPr/>
                    <a:lstStyle/>
                    <a:p>
                      <a:pPr algn="ctr" fontAlgn="ctr" latinLnBrk="0"/>
                      <a:r>
                        <a:rPr lang="zh-CN" altLang="en-US" sz="1100">
                          <a:solidFill>
                            <a:srgbClr val="000000"/>
                          </a:solidFill>
                          <a:effectLst/>
                        </a:rPr>
                        <a:t>读入</a:t>
                      </a:r>
                      <a:r>
                        <a:rPr lang="en-US" sz="1100">
                          <a:solidFill>
                            <a:srgbClr val="000000"/>
                          </a:solidFill>
                          <a:effectLst/>
                        </a:rPr>
                        <a:t>spef</a:t>
                      </a:r>
                    </a:p>
                  </a:txBody>
                  <a:tcPr anchor="ctr"/>
                </a:tc>
                <a:tc>
                  <a:txBody>
                    <a:bodyPr/>
                    <a:lstStyle/>
                    <a:p>
                      <a:pPr algn="ctr" fontAlgn="ctr" latinLnBrk="0"/>
                      <a:r>
                        <a:rPr lang="en-US" sz="1100" dirty="0" err="1">
                          <a:solidFill>
                            <a:srgbClr val="000000"/>
                          </a:solidFill>
                          <a:effectLst/>
                        </a:rPr>
                        <a:t>spef</a:t>
                      </a:r>
                      <a:r>
                        <a:rPr lang="zh-CN" altLang="en-US" sz="1100" dirty="0">
                          <a:solidFill>
                            <a:srgbClr val="000000"/>
                          </a:solidFill>
                          <a:effectLst/>
                        </a:rPr>
                        <a:t>文件名</a:t>
                      </a:r>
                    </a:p>
                  </a:txBody>
                  <a:tcPr anchor="ctr"/>
                </a:tc>
                <a:tc>
                  <a:txBody>
                    <a:bodyPr/>
                    <a:lstStyle/>
                    <a:p>
                      <a:pPr algn="ctr" fontAlgn="ctr" latinLnBrk="0"/>
                      <a:r>
                        <a:rPr lang="en-US" sz="1100">
                          <a:solidFill>
                            <a:srgbClr val="000000"/>
                          </a:solidFill>
                          <a:effectLst/>
                        </a:rPr>
                        <a:t>read_spef asic_top.spef</a:t>
                      </a:r>
                    </a:p>
                  </a:txBody>
                  <a:tcPr anchor="ctr"/>
                </a:tc>
                <a:extLst>
                  <a:ext uri="{0D108BD9-81ED-4DB2-BD59-A6C34878D82A}">
                    <a16:rowId xmlns:a16="http://schemas.microsoft.com/office/drawing/2014/main" val="2905940506"/>
                  </a:ext>
                </a:extLst>
              </a:tr>
              <a:tr h="370840">
                <a:tc>
                  <a:txBody>
                    <a:bodyPr/>
                    <a:lstStyle/>
                    <a:p>
                      <a:pPr algn="ctr" fontAlgn="ctr" latinLnBrk="0"/>
                      <a:r>
                        <a:rPr lang="en-US" sz="1100">
                          <a:solidFill>
                            <a:srgbClr val="000000"/>
                          </a:solidFill>
                          <a:effectLst/>
                        </a:rPr>
                        <a:t>report_timing</a:t>
                      </a:r>
                    </a:p>
                  </a:txBody>
                  <a:tcPr anchor="ctr"/>
                </a:tc>
                <a:tc>
                  <a:txBody>
                    <a:bodyPr/>
                    <a:lstStyle/>
                    <a:p>
                      <a:pPr algn="ctr" fontAlgn="ctr" latinLnBrk="0"/>
                      <a:r>
                        <a:rPr lang="zh-CN" altLang="en-US" sz="1100">
                          <a:solidFill>
                            <a:srgbClr val="000000"/>
                          </a:solidFill>
                          <a:effectLst/>
                        </a:rPr>
                        <a:t>分析和报告</a:t>
                      </a:r>
                      <a:r>
                        <a:rPr lang="en-US" sz="1100">
                          <a:solidFill>
                            <a:srgbClr val="000000"/>
                          </a:solidFill>
                          <a:effectLst/>
                        </a:rPr>
                        <a:t>timing</a:t>
                      </a:r>
                    </a:p>
                  </a:txBody>
                  <a:tcPr anchor="ctr"/>
                </a:tc>
                <a:tc>
                  <a:txBody>
                    <a:bodyPr/>
                    <a:lstStyle/>
                    <a:p>
                      <a:pPr algn="ctr" fontAlgn="ctr" latinLnBrk="0"/>
                      <a:r>
                        <a:rPr lang="zh-CN" altLang="en-US" sz="1100">
                          <a:solidFill>
                            <a:srgbClr val="000000"/>
                          </a:solidFill>
                          <a:effectLst/>
                        </a:rPr>
                        <a:t>无</a:t>
                      </a:r>
                    </a:p>
                  </a:txBody>
                  <a:tcPr anchor="ctr"/>
                </a:tc>
                <a:tc>
                  <a:txBody>
                    <a:bodyPr/>
                    <a:lstStyle/>
                    <a:p>
                      <a:pPr algn="ctr" fontAlgn="ctr" latinLnBrk="0"/>
                      <a:r>
                        <a:rPr lang="zh-CN" altLang="en-US" sz="1100" dirty="0">
                          <a:solidFill>
                            <a:srgbClr val="000000"/>
                          </a:solidFill>
                          <a:effectLst/>
                        </a:rPr>
                        <a:t>无</a:t>
                      </a:r>
                    </a:p>
                  </a:txBody>
                  <a:tcPr anchor="ctr"/>
                </a:tc>
                <a:extLst>
                  <a:ext uri="{0D108BD9-81ED-4DB2-BD59-A6C34878D82A}">
                    <a16:rowId xmlns:a16="http://schemas.microsoft.com/office/drawing/2014/main" val="1351882084"/>
                  </a:ext>
                </a:extLst>
              </a:tr>
              <a:tr h="370840">
                <a:tc>
                  <a:txBody>
                    <a:bodyPr/>
                    <a:lstStyle/>
                    <a:p>
                      <a:pPr algn="ctr" fontAlgn="ctr" latinLnBrk="0"/>
                      <a:r>
                        <a:rPr lang="en-US" sz="1600" dirty="0" err="1">
                          <a:solidFill>
                            <a:srgbClr val="C00000"/>
                          </a:solidFill>
                          <a:effectLst/>
                        </a:rPr>
                        <a:t>read_vcd</a:t>
                      </a:r>
                      <a:endParaRPr lang="en-US" sz="1600" dirty="0">
                        <a:solidFill>
                          <a:srgbClr val="C00000"/>
                        </a:solidFill>
                        <a:effectLst/>
                      </a:endParaRPr>
                    </a:p>
                  </a:txBody>
                  <a:tcPr anchor="ctr"/>
                </a:tc>
                <a:tc>
                  <a:txBody>
                    <a:bodyPr/>
                    <a:lstStyle/>
                    <a:p>
                      <a:pPr algn="ctr" fontAlgn="ctr" latinLnBrk="0"/>
                      <a:r>
                        <a:rPr lang="zh-CN" altLang="en-US" sz="1100">
                          <a:solidFill>
                            <a:srgbClr val="000000"/>
                          </a:solidFill>
                          <a:effectLst/>
                        </a:rPr>
                        <a:t>读入</a:t>
                      </a:r>
                      <a:r>
                        <a:rPr lang="en-US" sz="1100">
                          <a:solidFill>
                            <a:srgbClr val="000000"/>
                          </a:solidFill>
                          <a:effectLst/>
                        </a:rPr>
                        <a:t>vcd</a:t>
                      </a:r>
                    </a:p>
                  </a:txBody>
                  <a:tcPr anchor="ctr"/>
                </a:tc>
                <a:tc>
                  <a:txBody>
                    <a:bodyPr/>
                    <a:lstStyle/>
                    <a:p>
                      <a:pPr algn="ctr" fontAlgn="ctr" latinLnBrk="0"/>
                      <a:r>
                        <a:rPr lang="en-US" sz="1100">
                          <a:solidFill>
                            <a:srgbClr val="000000"/>
                          </a:solidFill>
                          <a:effectLst/>
                        </a:rPr>
                        <a:t>vcd</a:t>
                      </a:r>
                      <a:r>
                        <a:rPr lang="zh-CN" altLang="en-US" sz="1100">
                          <a:solidFill>
                            <a:srgbClr val="000000"/>
                          </a:solidFill>
                          <a:effectLst/>
                        </a:rPr>
                        <a:t>文件名</a:t>
                      </a:r>
                      <a:br>
                        <a:rPr lang="zh-CN" altLang="en-US" sz="1100">
                          <a:solidFill>
                            <a:srgbClr val="000000"/>
                          </a:solidFill>
                          <a:effectLst/>
                        </a:rPr>
                      </a:br>
                      <a:r>
                        <a:rPr lang="en-US" altLang="zh-CN" sz="1100">
                          <a:solidFill>
                            <a:srgbClr val="000000"/>
                          </a:solidFill>
                          <a:effectLst/>
                        </a:rPr>
                        <a:t>-</a:t>
                      </a:r>
                      <a:r>
                        <a:rPr lang="en-US" sz="1100">
                          <a:solidFill>
                            <a:srgbClr val="000000"/>
                          </a:solidFill>
                          <a:effectLst/>
                        </a:rPr>
                        <a:t>top_name vcd</a:t>
                      </a:r>
                      <a:r>
                        <a:rPr lang="zh-CN" altLang="en-US" sz="1100">
                          <a:solidFill>
                            <a:srgbClr val="000000"/>
                          </a:solidFill>
                          <a:effectLst/>
                        </a:rPr>
                        <a:t>顶层</a:t>
                      </a:r>
                      <a:r>
                        <a:rPr lang="en-US" sz="1100">
                          <a:solidFill>
                            <a:srgbClr val="000000"/>
                          </a:solidFill>
                          <a:effectLst/>
                        </a:rPr>
                        <a:t>instance，</a:t>
                      </a:r>
                      <a:r>
                        <a:rPr lang="zh-CN" altLang="en-US" sz="1100">
                          <a:solidFill>
                            <a:srgbClr val="000000"/>
                          </a:solidFill>
                          <a:effectLst/>
                        </a:rPr>
                        <a:t>设置解析范围</a:t>
                      </a:r>
                    </a:p>
                  </a:txBody>
                  <a:tcPr anchor="ctr"/>
                </a:tc>
                <a:tc>
                  <a:txBody>
                    <a:bodyPr/>
                    <a:lstStyle/>
                    <a:p>
                      <a:pPr algn="ctr" fontAlgn="ctr" latinLnBrk="0"/>
                      <a:r>
                        <a:rPr lang="en-US" sz="1100" dirty="0" err="1">
                          <a:solidFill>
                            <a:srgbClr val="000000"/>
                          </a:solidFill>
                          <a:effectLst/>
                        </a:rPr>
                        <a:t>read_vcd</a:t>
                      </a:r>
                      <a:r>
                        <a:rPr lang="en-US" sz="1100" dirty="0">
                          <a:solidFill>
                            <a:srgbClr val="000000"/>
                          </a:solidFill>
                          <a:effectLst/>
                        </a:rPr>
                        <a:t> </a:t>
                      </a:r>
                      <a:r>
                        <a:rPr lang="en-US" sz="1100" dirty="0" err="1">
                          <a:solidFill>
                            <a:srgbClr val="000000"/>
                          </a:solidFill>
                          <a:effectLst/>
                        </a:rPr>
                        <a:t>test.vcd</a:t>
                      </a:r>
                      <a:r>
                        <a:rPr lang="en-US" sz="1100" dirty="0">
                          <a:solidFill>
                            <a:srgbClr val="000000"/>
                          </a:solidFill>
                          <a:effectLst/>
                        </a:rPr>
                        <a:t> -</a:t>
                      </a:r>
                      <a:r>
                        <a:rPr lang="en-US" sz="1100" dirty="0" err="1">
                          <a:solidFill>
                            <a:srgbClr val="000000"/>
                          </a:solidFill>
                          <a:effectLst/>
                        </a:rPr>
                        <a:t>top_name</a:t>
                      </a:r>
                      <a:r>
                        <a:rPr lang="en-US" sz="1100" dirty="0">
                          <a:solidFill>
                            <a:srgbClr val="000000"/>
                          </a:solidFill>
                          <a:effectLst/>
                        </a:rPr>
                        <a:t> top-</a:t>
                      </a:r>
                      <a:r>
                        <a:rPr lang="en-US" sz="1100" dirty="0" err="1">
                          <a:solidFill>
                            <a:srgbClr val="000000"/>
                          </a:solidFill>
                          <a:effectLst/>
                        </a:rPr>
                        <a:t>i</a:t>
                      </a:r>
                      <a:endParaRPr lang="en-US" sz="1100" dirty="0">
                        <a:solidFill>
                          <a:srgbClr val="000000"/>
                        </a:solidFill>
                        <a:effectLst/>
                      </a:endParaRPr>
                    </a:p>
                  </a:txBody>
                  <a:tcPr anchor="ctr"/>
                </a:tc>
                <a:extLst>
                  <a:ext uri="{0D108BD9-81ED-4DB2-BD59-A6C34878D82A}">
                    <a16:rowId xmlns:a16="http://schemas.microsoft.com/office/drawing/2014/main" val="3029307591"/>
                  </a:ext>
                </a:extLst>
              </a:tr>
              <a:tr h="370840">
                <a:tc>
                  <a:txBody>
                    <a:bodyPr/>
                    <a:lstStyle/>
                    <a:p>
                      <a:pPr algn="ctr" fontAlgn="ctr" latinLnBrk="0"/>
                      <a:r>
                        <a:rPr lang="en-US" sz="1600" dirty="0" err="1">
                          <a:solidFill>
                            <a:srgbClr val="C00000"/>
                          </a:solidFill>
                          <a:effectLst/>
                        </a:rPr>
                        <a:t>report_power</a:t>
                      </a:r>
                      <a:endParaRPr lang="en-US" sz="1600" dirty="0">
                        <a:solidFill>
                          <a:srgbClr val="C00000"/>
                        </a:solidFill>
                        <a:effectLst/>
                      </a:endParaRPr>
                    </a:p>
                  </a:txBody>
                  <a:tcPr anchor="ctr"/>
                </a:tc>
                <a:tc>
                  <a:txBody>
                    <a:bodyPr/>
                    <a:lstStyle/>
                    <a:p>
                      <a:pPr algn="ctr" fontAlgn="ctr" latinLnBrk="0"/>
                      <a:r>
                        <a:rPr lang="zh-CN" altLang="en-US" sz="1100">
                          <a:solidFill>
                            <a:srgbClr val="000000"/>
                          </a:solidFill>
                          <a:effectLst/>
                        </a:rPr>
                        <a:t>分析和报告</a:t>
                      </a:r>
                      <a:r>
                        <a:rPr lang="en-US" sz="1100">
                          <a:solidFill>
                            <a:srgbClr val="000000"/>
                          </a:solidFill>
                          <a:effectLst/>
                        </a:rPr>
                        <a:t>power</a:t>
                      </a:r>
                    </a:p>
                  </a:txBody>
                  <a:tcPr anchor="ctr"/>
                </a:tc>
                <a:tc>
                  <a:txBody>
                    <a:bodyPr/>
                    <a:lstStyle/>
                    <a:p>
                      <a:pPr algn="ctr" fontAlgn="ctr" latinLnBrk="0"/>
                      <a:r>
                        <a:rPr lang="zh-CN" altLang="en-US" sz="1100" dirty="0">
                          <a:solidFill>
                            <a:srgbClr val="000000"/>
                          </a:solidFill>
                          <a:effectLst/>
                        </a:rPr>
                        <a:t>无</a:t>
                      </a:r>
                    </a:p>
                  </a:txBody>
                  <a:tcPr anchor="ctr"/>
                </a:tc>
                <a:tc>
                  <a:txBody>
                    <a:bodyPr/>
                    <a:lstStyle/>
                    <a:p>
                      <a:pPr algn="ctr" fontAlgn="ctr" latinLnBrk="0"/>
                      <a:r>
                        <a:rPr lang="zh-CN" altLang="en-US" sz="1100" dirty="0">
                          <a:solidFill>
                            <a:srgbClr val="000000"/>
                          </a:solidFill>
                          <a:effectLst/>
                        </a:rPr>
                        <a:t>无</a:t>
                      </a:r>
                    </a:p>
                  </a:txBody>
                  <a:tcPr anchor="ctr"/>
                </a:tc>
                <a:extLst>
                  <a:ext uri="{0D108BD9-81ED-4DB2-BD59-A6C34878D82A}">
                    <a16:rowId xmlns:a16="http://schemas.microsoft.com/office/drawing/2014/main" val="1262350285"/>
                  </a:ext>
                </a:extLst>
              </a:tr>
            </a:tbl>
          </a:graphicData>
        </a:graphic>
      </p:graphicFrame>
    </p:spTree>
    <p:extLst>
      <p:ext uri="{BB962C8B-B14F-4D97-AF65-F5344CB8AC3E}">
        <p14:creationId xmlns:p14="http://schemas.microsoft.com/office/powerpoint/2010/main" val="34808922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87741" y="1328434"/>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软件架构</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81049" y="2202157"/>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关键特性</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88609" y="307588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使用指南</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4077104" y="1197575"/>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
        <p:nvSpPr>
          <p:cNvPr id="10" name="菱形 9">
            <a:extLst>
              <a:ext uri="{FF2B5EF4-FFF2-40B4-BE49-F238E27FC236}">
                <a16:creationId xmlns:a16="http://schemas.microsoft.com/office/drawing/2014/main" id="{ED2711A1-7EF3-FE20-F0CD-5F9909DA3C90}"/>
              </a:ext>
            </a:extLst>
          </p:cNvPr>
          <p:cNvSpPr/>
          <p:nvPr/>
        </p:nvSpPr>
        <p:spPr>
          <a:xfrm>
            <a:off x="4098835" y="47282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F036AFF-2262-8745-1CEE-646B939BC927}"/>
              </a:ext>
            </a:extLst>
          </p:cNvPr>
          <p:cNvSpPr txBox="1"/>
          <p:nvPr/>
        </p:nvSpPr>
        <p:spPr>
          <a:xfrm>
            <a:off x="4098835" y="4845521"/>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171020-A697-41A5-39F3-E995ED29BD50}"/>
              </a:ext>
            </a:extLst>
          </p:cNvPr>
          <p:cNvSpPr txBox="1"/>
          <p:nvPr/>
        </p:nvSpPr>
        <p:spPr>
          <a:xfrm>
            <a:off x="5088609" y="4783966"/>
            <a:ext cx="2705985"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未来研究计划</a:t>
            </a:r>
          </a:p>
        </p:txBody>
      </p:sp>
      <p:sp>
        <p:nvSpPr>
          <p:cNvPr id="2" name="菱形 1">
            <a:extLst>
              <a:ext uri="{FF2B5EF4-FFF2-40B4-BE49-F238E27FC236}">
                <a16:creationId xmlns:a16="http://schemas.microsoft.com/office/drawing/2014/main" id="{673AEE0E-03E7-0606-EF02-DA4240C55558}"/>
              </a:ext>
            </a:extLst>
          </p:cNvPr>
          <p:cNvSpPr/>
          <p:nvPr/>
        </p:nvSpPr>
        <p:spPr>
          <a:xfrm>
            <a:off x="4098835" y="3824324"/>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ECAA4EA-276B-F836-B461-CA1C2DBBBB3E}"/>
              </a:ext>
            </a:extLst>
          </p:cNvPr>
          <p:cNvSpPr txBox="1"/>
          <p:nvPr/>
        </p:nvSpPr>
        <p:spPr>
          <a:xfrm>
            <a:off x="4098835" y="3940337"/>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FEEB724-17F2-5C3A-0D91-E31D88FC3E05}"/>
              </a:ext>
            </a:extLst>
          </p:cNvPr>
          <p:cNvSpPr txBox="1"/>
          <p:nvPr/>
        </p:nvSpPr>
        <p:spPr>
          <a:xfrm>
            <a:off x="5088610" y="3909559"/>
            <a:ext cx="1942506"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研究进展</a:t>
            </a:r>
          </a:p>
        </p:txBody>
      </p:sp>
    </p:spTree>
    <p:extLst>
      <p:ext uri="{BB962C8B-B14F-4D97-AF65-F5344CB8AC3E}">
        <p14:creationId xmlns:p14="http://schemas.microsoft.com/office/powerpoint/2010/main" val="31614087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B542AEC-5DE6-BA76-BDB7-E6EA9DC9BF44}"/>
              </a:ext>
            </a:extLst>
          </p:cNvPr>
          <p:cNvPicPr>
            <a:picLocks noChangeAspect="1"/>
          </p:cNvPicPr>
          <p:nvPr/>
        </p:nvPicPr>
        <p:blipFill>
          <a:blip r:embed="rId3"/>
          <a:stretch>
            <a:fillRect/>
          </a:stretch>
        </p:blipFill>
        <p:spPr>
          <a:xfrm>
            <a:off x="9193399" y="283916"/>
            <a:ext cx="2611063" cy="4249756"/>
          </a:xfrm>
          <a:prstGeom prst="rect">
            <a:avLst/>
          </a:prstGeom>
        </p:spPr>
      </p:pic>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en-US" altLang="zh-CN" dirty="0"/>
              <a:t>LTD</a:t>
            </a:r>
            <a:r>
              <a:rPr kumimoji="1" lang="zh-CN" altLang="en-US" dirty="0"/>
              <a:t>图遍历算法</a:t>
            </a:r>
          </a:p>
        </p:txBody>
      </p:sp>
      <p:sp>
        <p:nvSpPr>
          <p:cNvPr id="4" name="Rectangle 3">
            <a:extLst>
              <a:ext uri="{FF2B5EF4-FFF2-40B4-BE49-F238E27FC236}">
                <a16:creationId xmlns:a16="http://schemas.microsoft.com/office/drawing/2014/main" id="{53807007-EACF-841B-40B0-673E7361693F}"/>
              </a:ext>
            </a:extLst>
          </p:cNvPr>
          <p:cNvSpPr>
            <a:spLocks noChangeArrowheads="1"/>
          </p:cNvSpPr>
          <p:nvPr/>
        </p:nvSpPr>
        <p:spPr bwMode="auto">
          <a:xfrm>
            <a:off x="124572" y="3343485"/>
            <a:ext cx="4582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17500" algn="l" defTabSz="914400" rtl="0" eaLnBrk="0" fontAlgn="base" latinLnBrk="0" hangingPunct="0">
              <a:lnSpc>
                <a:spcPct val="100000"/>
              </a:lnSpc>
              <a:spcBef>
                <a:spcPct val="0"/>
              </a:spcBef>
              <a:spcAft>
                <a:spcPct val="0"/>
              </a:spcAft>
              <a:buClrTx/>
              <a:buSzTx/>
              <a:buFontTx/>
              <a:buNone/>
              <a:tabLst/>
            </a:pPr>
            <a:r>
              <a:rPr lang="zh-CN" altLang="zh-CN" kern="100" dirty="0">
                <a:latin typeface="黑体" panose="02010609060101010101" pitchFamily="49" charset="-122"/>
                <a:ea typeface="黑体" panose="02010609060101010101" pitchFamily="49" charset="-122"/>
              </a:rPr>
              <a:t>算法的时间与空间复杂度均为</a:t>
            </a:r>
            <a:r>
              <a:rPr kumimoji="0" lang="zh-CN" altLang="zh-CN" sz="2000" b="1" i="0" u="none" strike="noStrike" cap="none" normalizeH="0" baseline="0" dirty="0">
                <a:ln>
                  <a:noFill/>
                </a:ln>
                <a:solidFill>
                  <a:schemeClr val="accent1">
                    <a:lumMod val="75000"/>
                  </a:schemeClr>
                </a:solidFill>
                <a:effectLst/>
                <a:latin typeface="Arial" panose="020B0604020202020204" pitchFamily="34" charset="0"/>
              </a:rPr>
              <a:t>O(m+n)</a:t>
            </a:r>
            <a:endParaRPr kumimoji="0" lang="zh-CN" altLang="zh-CN" sz="1600" b="1" i="0" u="none" strike="noStrike" cap="none" normalizeH="0" baseline="0" dirty="0">
              <a:ln>
                <a:noFill/>
              </a:ln>
              <a:solidFill>
                <a:schemeClr val="accent1">
                  <a:lumMod val="75000"/>
                </a:schemeClr>
              </a:solidFill>
              <a:effectLst/>
              <a:latin typeface="Arial" panose="020B0604020202020204" pitchFamily="34" charset="0"/>
            </a:endParaRPr>
          </a:p>
        </p:txBody>
      </p:sp>
      <p:cxnSp>
        <p:nvCxnSpPr>
          <p:cNvPr id="5" name="直接连接符 22">
            <a:extLst>
              <a:ext uri="{FF2B5EF4-FFF2-40B4-BE49-F238E27FC236}">
                <a16:creationId xmlns:a16="http://schemas.microsoft.com/office/drawing/2014/main" id="{6E2BF8CD-CB7F-7F9B-B59F-038D7C9AEC29}"/>
              </a:ext>
            </a:extLst>
          </p:cNvPr>
          <p:cNvCxnSpPr>
            <a:cxnSpLocks noChangeShapeType="1"/>
          </p:cNvCxnSpPr>
          <p:nvPr/>
        </p:nvCxnSpPr>
        <p:spPr bwMode="auto">
          <a:xfrm flipH="1">
            <a:off x="828781" y="4043114"/>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6" name="圆角矩形 26">
            <a:extLst>
              <a:ext uri="{FF2B5EF4-FFF2-40B4-BE49-F238E27FC236}">
                <a16:creationId xmlns:a16="http://schemas.microsoft.com/office/drawing/2014/main" id="{C4C76E01-2F2A-95FD-09F2-28938257835B}"/>
              </a:ext>
            </a:extLst>
          </p:cNvPr>
          <p:cNvSpPr>
            <a:spLocks noChangeArrowheads="1"/>
          </p:cNvSpPr>
          <p:nvPr/>
        </p:nvSpPr>
        <p:spPr bwMode="auto">
          <a:xfrm>
            <a:off x="394980" y="3838352"/>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1</a:t>
            </a:r>
            <a:endParaRPr lang="zh-CN" altLang="en-US" dirty="0">
              <a:solidFill>
                <a:srgbClr val="FFFFFF"/>
              </a:solidFill>
              <a:sym typeface="+mn-lt"/>
            </a:endParaRPr>
          </a:p>
        </p:txBody>
      </p:sp>
      <p:sp>
        <p:nvSpPr>
          <p:cNvPr id="7" name="文本框 6">
            <a:extLst>
              <a:ext uri="{FF2B5EF4-FFF2-40B4-BE49-F238E27FC236}">
                <a16:creationId xmlns:a16="http://schemas.microsoft.com/office/drawing/2014/main" id="{2D718339-A81E-B120-5E51-652E84418B08}"/>
              </a:ext>
            </a:extLst>
          </p:cNvPr>
          <p:cNvSpPr txBox="1"/>
          <p:nvPr/>
        </p:nvSpPr>
        <p:spPr>
          <a:xfrm>
            <a:off x="1459557" y="3843060"/>
            <a:ext cx="3383117" cy="400110"/>
          </a:xfrm>
          <a:prstGeom prst="rect">
            <a:avLst/>
          </a:prstGeom>
          <a:noFill/>
        </p:spPr>
        <p:txBody>
          <a:bodyPr wrap="square">
            <a:spAutoFit/>
          </a:bodyPr>
          <a:lstStyle/>
          <a:p>
            <a:r>
              <a:rPr lang="en-US" altLang="zh-CN" sz="2000" b="1" dirty="0">
                <a:solidFill>
                  <a:srgbClr val="404040"/>
                </a:solidFill>
              </a:rPr>
              <a:t>DFS</a:t>
            </a:r>
            <a:r>
              <a:rPr lang="zh-CN" altLang="en-US" sz="2000" b="1" dirty="0">
                <a:solidFill>
                  <a:srgbClr val="404040"/>
                </a:solidFill>
              </a:rPr>
              <a:t>算法任务</a:t>
            </a:r>
          </a:p>
        </p:txBody>
      </p:sp>
      <p:sp>
        <p:nvSpPr>
          <p:cNvPr id="8" name="文本框 7">
            <a:extLst>
              <a:ext uri="{FF2B5EF4-FFF2-40B4-BE49-F238E27FC236}">
                <a16:creationId xmlns:a16="http://schemas.microsoft.com/office/drawing/2014/main" id="{B8D664CE-8F6B-E8D5-781D-1A149013AC3D}"/>
              </a:ext>
            </a:extLst>
          </p:cNvPr>
          <p:cNvSpPr txBox="1"/>
          <p:nvPr/>
        </p:nvSpPr>
        <p:spPr>
          <a:xfrm>
            <a:off x="375398" y="4404116"/>
            <a:ext cx="6698705" cy="1323439"/>
          </a:xfrm>
          <a:prstGeom prst="rect">
            <a:avLst/>
          </a:prstGeom>
          <a:noFill/>
        </p:spPr>
        <p:txBody>
          <a:bodyPr wrap="square">
            <a:spAutoFit/>
          </a:bodyPr>
          <a:lstStyle/>
          <a:p>
            <a:pPr marL="342900" indent="-342900" eaLnBrk="0" fontAlgn="base" hangingPunct="0">
              <a:spcBef>
                <a:spcPct val="0"/>
              </a:spcBef>
              <a:spcAft>
                <a:spcPct val="0"/>
              </a:spcAft>
              <a:buFont typeface="+mj-lt"/>
              <a:buAutoNum type="arabicPeriod"/>
            </a:pPr>
            <a:r>
              <a:rPr lang="zh-CN" altLang="en-US" sz="2000" kern="100" dirty="0">
                <a:latin typeface="黑体" panose="02010609060101010101" pitchFamily="49" charset="-122"/>
                <a:ea typeface="黑体" panose="02010609060101010101" pitchFamily="49" charset="-122"/>
              </a:rPr>
              <a:t>寄存器的时钟节点作为</a:t>
            </a:r>
            <a:r>
              <a:rPr lang="zh-CN" altLang="en-US" sz="2000" kern="100" dirty="0">
                <a:solidFill>
                  <a:srgbClr val="C00000"/>
                </a:solidFill>
                <a:latin typeface="黑体" panose="02010609060101010101" pitchFamily="49" charset="-122"/>
                <a:ea typeface="黑体" panose="02010609060101010101" pitchFamily="49" charset="-122"/>
              </a:rPr>
              <a:t>起点节点</a:t>
            </a:r>
            <a:r>
              <a:rPr lang="zh-CN" altLang="en-US" sz="2000" kern="100" dirty="0">
                <a:latin typeface="黑体" panose="02010609060101010101" pitchFamily="49" charset="-122"/>
                <a:ea typeface="黑体" panose="02010609060101010101" pitchFamily="49" charset="-122"/>
              </a:rPr>
              <a:t>（Start Vertex）；</a:t>
            </a:r>
            <a:endParaRPr lang="en-US" altLang="zh-CN" sz="2000" kern="100" dirty="0">
              <a:latin typeface="黑体" panose="02010609060101010101" pitchFamily="49" charset="-122"/>
              <a:ea typeface="黑体" panose="02010609060101010101" pitchFamily="49" charset="-122"/>
            </a:endParaRPr>
          </a:p>
          <a:p>
            <a:pPr marL="342900" indent="-342900" eaLnBrk="0" fontAlgn="base" hangingPunct="0">
              <a:spcBef>
                <a:spcPct val="0"/>
              </a:spcBef>
              <a:spcAft>
                <a:spcPct val="0"/>
              </a:spcAft>
              <a:buFont typeface="+mj-lt"/>
              <a:buAutoNum type="arabicPeriod"/>
            </a:pPr>
            <a:r>
              <a:rPr lang="zh-CN" altLang="en-US" sz="2000" kern="100" dirty="0">
                <a:latin typeface="黑体" panose="02010609060101010101" pitchFamily="49" charset="-122"/>
                <a:ea typeface="黑体" panose="02010609060101010101" pitchFamily="49" charset="-122"/>
              </a:rPr>
              <a:t>每个节点使用</a:t>
            </a:r>
            <a:r>
              <a:rPr lang="zh-CN" altLang="en-US" sz="2000" kern="100" dirty="0">
                <a:solidFill>
                  <a:srgbClr val="C00000"/>
                </a:solidFill>
                <a:latin typeface="黑体" panose="02010609060101010101" pitchFamily="49" charset="-122"/>
                <a:ea typeface="黑体" panose="02010609060101010101" pitchFamily="49" charset="-122"/>
              </a:rPr>
              <a:t>B树实现</a:t>
            </a:r>
            <a:r>
              <a:rPr lang="zh-CN" altLang="en-US" sz="2000" kern="100" dirty="0">
                <a:latin typeface="黑体" panose="02010609060101010101" pitchFamily="49" charset="-122"/>
                <a:ea typeface="黑体" panose="02010609060101010101" pitchFamily="49" charset="-122"/>
              </a:rPr>
              <a:t>的Set作为</a:t>
            </a:r>
            <a:r>
              <a:rPr lang="zh-CN" altLang="en-US" sz="2000" kern="100" dirty="0">
                <a:solidFill>
                  <a:srgbClr val="C00000"/>
                </a:solidFill>
                <a:latin typeface="黑体" panose="02010609060101010101" pitchFamily="49" charset="-122"/>
                <a:ea typeface="黑体" panose="02010609060101010101" pitchFamily="49" charset="-122"/>
              </a:rPr>
              <a:t>并查集</a:t>
            </a:r>
            <a:r>
              <a:rPr lang="zh-CN" altLang="en-US" sz="2000" kern="100" dirty="0">
                <a:latin typeface="黑体" panose="02010609060101010101" pitchFamily="49" charset="-122"/>
                <a:ea typeface="黑体" panose="02010609060101010101" pitchFamily="49" charset="-122"/>
              </a:rPr>
              <a:t>来存储和查询；</a:t>
            </a:r>
            <a:endParaRPr lang="en-US" altLang="zh-CN" sz="2000" kern="100" dirty="0">
              <a:latin typeface="黑体" panose="02010609060101010101" pitchFamily="49" charset="-122"/>
              <a:ea typeface="黑体" panose="02010609060101010101" pitchFamily="49" charset="-122"/>
            </a:endParaRPr>
          </a:p>
          <a:p>
            <a:pPr marL="342900" indent="-342900" eaLnBrk="0" fontAlgn="base" hangingPunct="0">
              <a:spcBef>
                <a:spcPct val="0"/>
              </a:spcBef>
              <a:spcAft>
                <a:spcPct val="0"/>
              </a:spcAft>
              <a:buFont typeface="+mj-lt"/>
              <a:buAutoNum type="arabicPeriod"/>
            </a:pPr>
            <a:r>
              <a:rPr lang="zh-CN" altLang="en-US" sz="2000" kern="100" dirty="0">
                <a:latin typeface="黑体" panose="02010609060101010101" pitchFamily="49" charset="-122"/>
                <a:ea typeface="黑体" panose="02010609060101010101" pitchFamily="49" charset="-122"/>
              </a:rPr>
              <a:t>直到遇到下一个寄存器数据输入节点（End Vertex）则传播</a:t>
            </a:r>
            <a:r>
              <a:rPr lang="zh-CN" altLang="en-US" sz="2000" kern="100" dirty="0">
                <a:solidFill>
                  <a:srgbClr val="C00000"/>
                </a:solidFill>
                <a:latin typeface="黑体" panose="02010609060101010101" pitchFamily="49" charset="-122"/>
                <a:ea typeface="黑体" panose="02010609060101010101" pitchFamily="49" charset="-122"/>
              </a:rPr>
              <a:t>路径结束</a:t>
            </a:r>
            <a:r>
              <a:rPr lang="zh-CN" altLang="en-US" sz="2000" kern="100" dirty="0">
                <a:latin typeface="黑体" panose="02010609060101010101" pitchFamily="49" charset="-122"/>
                <a:ea typeface="黑体" panose="02010609060101010101" pitchFamily="49" charset="-122"/>
              </a:rPr>
              <a:t>；</a:t>
            </a:r>
            <a:endParaRPr lang="en-US" altLang="zh-CN" sz="2000" kern="1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F534F686-EE15-7C60-5962-2F30D5A465AD}"/>
              </a:ext>
            </a:extLst>
          </p:cNvPr>
          <p:cNvSpPr txBox="1"/>
          <p:nvPr/>
        </p:nvSpPr>
        <p:spPr>
          <a:xfrm>
            <a:off x="7602844" y="4676820"/>
            <a:ext cx="3747752" cy="1200329"/>
          </a:xfrm>
          <a:prstGeom prst="rect">
            <a:avLst/>
          </a:prstGeom>
          <a:noFill/>
        </p:spPr>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zh-CN" altLang="en-US" sz="2400" kern="100" dirty="0">
                <a:latin typeface="黑体" panose="02010609060101010101" pitchFamily="49" charset="-122"/>
                <a:ea typeface="黑体" panose="02010609060101010101" pitchFamily="49" charset="-122"/>
              </a:rPr>
              <a:t>充分利用</a:t>
            </a:r>
            <a:r>
              <a:rPr lang="zh-CN" altLang="en-US" sz="2400" kern="100" dirty="0">
                <a:solidFill>
                  <a:srgbClr val="C00000"/>
                </a:solidFill>
                <a:latin typeface="黑体" panose="02010609060101010101" pitchFamily="49" charset="-122"/>
                <a:ea typeface="黑体" panose="02010609060101010101" pitchFamily="49" charset="-122"/>
              </a:rPr>
              <a:t>多线程</a:t>
            </a:r>
            <a:r>
              <a:rPr lang="zh-CN" altLang="en-US" sz="2400" kern="100" dirty="0">
                <a:latin typeface="黑体" panose="02010609060101010101" pitchFamily="49" charset="-122"/>
                <a:ea typeface="黑体" panose="02010609060101010101" pitchFamily="49" charset="-122"/>
              </a:rPr>
              <a:t>的优势</a:t>
            </a:r>
            <a:endParaRPr lang="en-US" altLang="zh-CN" sz="2400" kern="100" dirty="0">
              <a:latin typeface="黑体" panose="02010609060101010101" pitchFamily="49" charset="-122"/>
              <a:ea typeface="黑体" panose="02010609060101010101" pitchFamily="49" charset="-122"/>
            </a:endParaRPr>
          </a:p>
          <a:p>
            <a:pPr marL="285750" indent="-285750" eaLnBrk="0" fontAlgn="base" hangingPunct="0">
              <a:spcBef>
                <a:spcPct val="0"/>
              </a:spcBef>
              <a:spcAft>
                <a:spcPct val="0"/>
              </a:spcAft>
              <a:buFont typeface="Arial" panose="020B0604020202020204" pitchFamily="34" charset="0"/>
              <a:buChar char="•"/>
            </a:pPr>
            <a:r>
              <a:rPr lang="zh-CN" altLang="en-US" sz="2400" kern="100" dirty="0">
                <a:latin typeface="黑体" panose="02010609060101010101" pitchFamily="49" charset="-122"/>
                <a:ea typeface="黑体" panose="02010609060101010101" pitchFamily="49" charset="-122"/>
              </a:rPr>
              <a:t>时间复杂度最优；</a:t>
            </a:r>
            <a:endParaRPr lang="en-US" altLang="zh-CN" sz="2400" kern="100" dirty="0">
              <a:latin typeface="黑体" panose="02010609060101010101" pitchFamily="49" charset="-122"/>
              <a:ea typeface="黑体" panose="02010609060101010101" pitchFamily="49" charset="-122"/>
            </a:endParaRPr>
          </a:p>
          <a:p>
            <a:pPr marL="285750" indent="-285750" eaLnBrk="0" fontAlgn="base" hangingPunct="0">
              <a:spcBef>
                <a:spcPct val="0"/>
              </a:spcBef>
              <a:spcAft>
                <a:spcPct val="0"/>
              </a:spcAft>
              <a:buFont typeface="Arial" panose="020B0604020202020204" pitchFamily="34" charset="0"/>
              <a:buChar char="•"/>
            </a:pPr>
            <a:r>
              <a:rPr lang="zh-CN" altLang="en-US" sz="2400" kern="100" dirty="0">
                <a:latin typeface="黑体" panose="02010609060101010101" pitchFamily="49" charset="-122"/>
                <a:ea typeface="黑体" panose="02010609060101010101" pitchFamily="49" charset="-122"/>
              </a:rPr>
              <a:t>用于Set使用</a:t>
            </a:r>
            <a:r>
              <a:rPr lang="zh-CN" altLang="en-US" sz="2400" kern="100" dirty="0">
                <a:solidFill>
                  <a:srgbClr val="C00000"/>
                </a:solidFill>
                <a:latin typeface="黑体" panose="02010609060101010101" pitchFamily="49" charset="-122"/>
                <a:ea typeface="黑体" panose="02010609060101010101" pitchFamily="49" charset="-122"/>
              </a:rPr>
              <a:t>B树</a:t>
            </a:r>
            <a:r>
              <a:rPr lang="zh-CN" altLang="en-US" sz="2400" kern="100" dirty="0">
                <a:latin typeface="黑体" panose="02010609060101010101" pitchFamily="49" charset="-122"/>
                <a:ea typeface="黑体" panose="02010609060101010101" pitchFamily="49" charset="-122"/>
              </a:rPr>
              <a:t>实现。</a:t>
            </a:r>
          </a:p>
        </p:txBody>
      </p:sp>
      <p:sp>
        <p:nvSpPr>
          <p:cNvPr id="10" name="文本框 9">
            <a:extLst>
              <a:ext uri="{FF2B5EF4-FFF2-40B4-BE49-F238E27FC236}">
                <a16:creationId xmlns:a16="http://schemas.microsoft.com/office/drawing/2014/main" id="{CA1F5059-9883-632D-28FC-0E067490D5D0}"/>
              </a:ext>
            </a:extLst>
          </p:cNvPr>
          <p:cNvSpPr txBox="1"/>
          <p:nvPr/>
        </p:nvSpPr>
        <p:spPr>
          <a:xfrm>
            <a:off x="7602844" y="4159994"/>
            <a:ext cx="970209" cy="523220"/>
          </a:xfrm>
          <a:prstGeom prst="rect">
            <a:avLst/>
          </a:prstGeom>
          <a:noFill/>
        </p:spPr>
        <p:txBody>
          <a:bodyPr wrap="square">
            <a:spAutoFit/>
          </a:bodyPr>
          <a:lstStyle/>
          <a:p>
            <a:r>
              <a:rPr lang="zh-CN" altLang="en-US" sz="2800" b="1" dirty="0">
                <a:solidFill>
                  <a:srgbClr val="404040"/>
                </a:solidFill>
              </a:rPr>
              <a:t>优势</a:t>
            </a:r>
            <a:endParaRPr lang="zh-CN" altLang="en-US" sz="2800" dirty="0"/>
          </a:p>
        </p:txBody>
      </p:sp>
      <p:sp>
        <p:nvSpPr>
          <p:cNvPr id="12" name="Rectangle 5">
            <a:extLst>
              <a:ext uri="{FF2B5EF4-FFF2-40B4-BE49-F238E27FC236}">
                <a16:creationId xmlns:a16="http://schemas.microsoft.com/office/drawing/2014/main" id="{DA3130E1-534E-0DED-FF12-43D17547C876}"/>
              </a:ext>
            </a:extLst>
          </p:cNvPr>
          <p:cNvSpPr>
            <a:spLocks noChangeArrowheads="1"/>
          </p:cNvSpPr>
          <p:nvPr/>
        </p:nvSpPr>
        <p:spPr bwMode="auto">
          <a:xfrm>
            <a:off x="230469" y="1383629"/>
            <a:ext cx="74913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defRPr/>
            </a:pPr>
            <a:r>
              <a:rPr kumimoji="0" lang="zh-CN" altLang="en-US" b="0" i="0" u="none" strike="noStrike" kern="1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问题描述</a:t>
            </a:r>
            <a:r>
              <a:rPr kumimoji="0" lang="zh-CN" altLang="en-US"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：寄存器之间可达路径数量的问题（时序路径搜索）</a:t>
            </a:r>
            <a:endParaRPr kumimoji="0" lang="en-US" altLang="zh-CN"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R="0" lvl="0" algn="l" defTabSz="914400" rtl="0" eaLnBrk="0" fontAlgn="base" latinLnBrk="0" hangingPunct="0">
              <a:lnSpc>
                <a:spcPct val="150000"/>
              </a:lnSpc>
              <a:spcBef>
                <a:spcPct val="0"/>
              </a:spcBef>
              <a:spcAft>
                <a:spcPct val="0"/>
              </a:spcAft>
              <a:buClrTx/>
              <a:buSzTx/>
              <a:tabLst/>
              <a:defRPr/>
            </a:pPr>
            <a:r>
              <a:rPr kumimoji="0" lang="zh-CN" altLang="en-US" b="0" i="0" u="none" strike="noStrike" kern="1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问题难点</a:t>
            </a:r>
            <a:r>
              <a:rPr kumimoji="0" lang="zh-CN" altLang="en-US"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：图规模大，分叉路径多</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
        <p:nvSpPr>
          <p:cNvPr id="3" name="Rectangle 2">
            <a:extLst>
              <a:ext uri="{FF2B5EF4-FFF2-40B4-BE49-F238E27FC236}">
                <a16:creationId xmlns:a16="http://schemas.microsoft.com/office/drawing/2014/main" id="{5BAF5564-51C5-1046-9B0E-5CA3E16F7C37}"/>
              </a:ext>
            </a:extLst>
          </p:cNvPr>
          <p:cNvSpPr>
            <a:spLocks noChangeArrowheads="1"/>
          </p:cNvSpPr>
          <p:nvPr/>
        </p:nvSpPr>
        <p:spPr bwMode="auto">
          <a:xfrm>
            <a:off x="-137573" y="2474653"/>
            <a:ext cx="1185879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17500" algn="l" defTabSz="914400" rtl="0" eaLnBrk="0" fontAlgn="base" latinLnBrk="0" hangingPunct="0">
              <a:lnSpc>
                <a:spcPct val="100000"/>
              </a:lnSpc>
              <a:spcBef>
                <a:spcPct val="0"/>
              </a:spcBef>
              <a:spcAft>
                <a:spcPct val="0"/>
              </a:spcAft>
              <a:buClrTx/>
              <a:buSzTx/>
              <a:buFontTx/>
              <a:buNone/>
              <a:tabLst/>
            </a:pPr>
            <a:r>
              <a:rPr lang="zh-CN" altLang="zh-CN" sz="2000" kern="100" dirty="0">
                <a:latin typeface="黑体" panose="02010609060101010101" pitchFamily="49" charset="-122"/>
                <a:ea typeface="黑体" panose="02010609060101010101" pitchFamily="49" charset="-122"/>
              </a:rPr>
              <a:t>寄存器fanout遍历新方法，即</a:t>
            </a:r>
            <a:r>
              <a:rPr lang="zh-CN" altLang="zh-CN" sz="2000" kern="100" dirty="0">
                <a:solidFill>
                  <a:srgbClr val="C00000"/>
                </a:solidFill>
                <a:latin typeface="黑体" panose="02010609060101010101" pitchFamily="49" charset="-122"/>
                <a:ea typeface="黑体" panose="02010609060101010101" pitchFamily="49" charset="-122"/>
              </a:rPr>
              <a:t>LTD算法</a:t>
            </a:r>
            <a:r>
              <a:rPr lang="zh-CN" altLang="zh-CN" sz="1400" kern="100" dirty="0">
                <a:latin typeface="黑体" panose="02010609060101010101" pitchFamily="49" charset="-122"/>
                <a:ea typeface="黑体" panose="02010609060101010101" pitchFamily="49" charset="-122"/>
              </a:rPr>
              <a:t>(</a:t>
            </a:r>
            <a:r>
              <a:rPr lang="zh-CN" altLang="zh-CN" sz="1600" b="1" kern="100" dirty="0">
                <a:latin typeface="黑体" panose="02010609060101010101" pitchFamily="49" charset="-122"/>
                <a:ea typeface="黑体" panose="02010609060101010101" pitchFamily="49" charset="-122"/>
              </a:rPr>
              <a:t>L</a:t>
            </a:r>
            <a:r>
              <a:rPr lang="zh-CN" altLang="zh-CN" sz="1400" kern="100" dirty="0">
                <a:latin typeface="黑体" panose="02010609060101010101" pitchFamily="49" charset="-122"/>
                <a:ea typeface="黑体" panose="02010609060101010101" pitchFamily="49" charset="-122"/>
              </a:rPr>
              <a:t>atch based on ordered </a:t>
            </a:r>
            <a:r>
              <a:rPr lang="zh-CN" altLang="zh-CN" sz="1600" b="1" kern="100" dirty="0">
                <a:latin typeface="黑体" panose="02010609060101010101" pitchFamily="49" charset="-122"/>
                <a:ea typeface="黑体" panose="02010609060101010101" pitchFamily="49" charset="-122"/>
              </a:rPr>
              <a:t>T</a:t>
            </a:r>
            <a:r>
              <a:rPr lang="zh-CN" altLang="zh-CN" sz="1400" kern="100" dirty="0">
                <a:latin typeface="黑体" panose="02010609060101010101" pitchFamily="49" charset="-122"/>
                <a:ea typeface="黑体" panose="02010609060101010101" pitchFamily="49" charset="-122"/>
              </a:rPr>
              <a:t>ask thread pool </a:t>
            </a:r>
            <a:r>
              <a:rPr lang="zh-CN" altLang="zh-CN" sz="1600" kern="100" dirty="0">
                <a:latin typeface="黑体" panose="02010609060101010101" pitchFamily="49" charset="-122"/>
                <a:ea typeface="黑体" panose="02010609060101010101" pitchFamily="49" charset="-122"/>
              </a:rPr>
              <a:t>D</a:t>
            </a:r>
            <a:r>
              <a:rPr lang="zh-CN" altLang="zh-CN" sz="1400" kern="100" dirty="0">
                <a:latin typeface="黑体" panose="02010609060101010101" pitchFamily="49" charset="-122"/>
                <a:ea typeface="黑体" panose="02010609060101010101" pitchFamily="49" charset="-122"/>
              </a:rPr>
              <a:t>FS algorithm )</a:t>
            </a:r>
            <a:endParaRPr lang="en-US" altLang="zh-CN" sz="2000" kern="100" dirty="0">
              <a:latin typeface="黑体" panose="02010609060101010101" pitchFamily="49" charset="-122"/>
              <a:ea typeface="黑体" panose="02010609060101010101" pitchFamily="49" charset="-122"/>
            </a:endParaRPr>
          </a:p>
          <a:p>
            <a:pPr marL="0" marR="0" lvl="0" indent="317500" algn="l" defTabSz="914400" rtl="0" eaLnBrk="0" fontAlgn="base" latinLnBrk="0" hangingPunct="0">
              <a:lnSpc>
                <a:spcPct val="100000"/>
              </a:lnSpc>
              <a:spcBef>
                <a:spcPct val="0"/>
              </a:spcBef>
              <a:spcAft>
                <a:spcPct val="0"/>
              </a:spcAft>
              <a:buClrTx/>
              <a:buSzTx/>
              <a:buFontTx/>
              <a:buNone/>
              <a:tabLst/>
            </a:pPr>
            <a:r>
              <a:rPr lang="zh-CN" altLang="zh-CN" sz="2000" kern="100" dirty="0">
                <a:latin typeface="黑体" panose="02010609060101010101" pitchFamily="49" charset="-122"/>
                <a:ea typeface="黑体" panose="02010609060101010101" pitchFamily="49" charset="-122"/>
              </a:rPr>
              <a:t>LTD算法在时间与空间上具有综合优势</a:t>
            </a:r>
          </a:p>
        </p:txBody>
      </p:sp>
    </p:spTree>
    <p:extLst>
      <p:ext uri="{BB962C8B-B14F-4D97-AF65-F5344CB8AC3E}">
        <p14:creationId xmlns:p14="http://schemas.microsoft.com/office/powerpoint/2010/main" val="692237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en-US" altLang="zh-CN" dirty="0"/>
              <a:t>LTD</a:t>
            </a:r>
            <a:r>
              <a:rPr kumimoji="1" lang="zh-CN" altLang="en-US" dirty="0"/>
              <a:t>图遍历算法</a:t>
            </a:r>
          </a:p>
        </p:txBody>
      </p:sp>
      <p:pic>
        <p:nvPicPr>
          <p:cNvPr id="11" name="Picture 2">
            <a:extLst>
              <a:ext uri="{FF2B5EF4-FFF2-40B4-BE49-F238E27FC236}">
                <a16:creationId xmlns:a16="http://schemas.microsoft.com/office/drawing/2014/main" id="{3E0080DD-BAE8-5971-8B16-D2A1DF219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523" y="1014248"/>
            <a:ext cx="7580971" cy="59523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7ED8EAE-6C4A-8A89-CF88-0E2CEAE69AF5}"/>
              </a:ext>
            </a:extLst>
          </p:cNvPr>
          <p:cNvSpPr txBox="1"/>
          <p:nvPr/>
        </p:nvSpPr>
        <p:spPr>
          <a:xfrm>
            <a:off x="304175" y="2020483"/>
            <a:ext cx="4588820" cy="923330"/>
          </a:xfrm>
          <a:prstGeom prst="rect">
            <a:avLst/>
          </a:prstGeom>
          <a:noFill/>
        </p:spPr>
        <p:txBody>
          <a:bodyPr wrap="square" rtlCol="0">
            <a:spAutoFit/>
          </a:bodyPr>
          <a:lstStyle/>
          <a:p>
            <a:r>
              <a:rPr lang="en-US" altLang="zh-CN" kern="100" dirty="0">
                <a:latin typeface="黑体" panose="02010609060101010101" pitchFamily="49" charset="-122"/>
                <a:ea typeface="黑体" panose="02010609060101010101" pitchFamily="49" charset="-122"/>
              </a:rPr>
              <a:t>1.</a:t>
            </a:r>
            <a:r>
              <a:rPr lang="zh-CN" altLang="en-US" kern="100" dirty="0">
                <a:solidFill>
                  <a:srgbClr val="C00000"/>
                </a:solidFill>
                <a:latin typeface="黑体" panose="02010609060101010101" pitchFamily="49" charset="-122"/>
                <a:ea typeface="黑体" panose="02010609060101010101" pitchFamily="49" charset="-122"/>
              </a:rPr>
              <a:t>分配任务</a:t>
            </a:r>
            <a:endParaRPr lang="en-US" altLang="zh-CN" kern="100" dirty="0">
              <a:solidFill>
                <a:srgbClr val="C00000"/>
              </a:solidFill>
              <a:latin typeface="黑体" panose="02010609060101010101" pitchFamily="49" charset="-122"/>
              <a:ea typeface="黑体" panose="02010609060101010101" pitchFamily="49" charset="-122"/>
            </a:endParaRPr>
          </a:p>
          <a:p>
            <a:pPr marL="800100" lvl="1" indent="-342900">
              <a:buFont typeface="+mj-lt"/>
              <a:buAutoNum type="arabicPeriod"/>
            </a:pPr>
            <a:r>
              <a:rPr lang="zh-CN" altLang="en-US" kern="100" dirty="0">
                <a:solidFill>
                  <a:schemeClr val="accent1"/>
                </a:solidFill>
                <a:latin typeface="黑体" panose="02010609060101010101" pitchFamily="49" charset="-122"/>
                <a:ea typeface="黑体" panose="02010609060101010101" pitchFamily="49" charset="-122"/>
              </a:rPr>
              <a:t>初始化</a:t>
            </a:r>
            <a:r>
              <a:rPr lang="en-US" altLang="zh-CN" kern="100" dirty="0">
                <a:latin typeface="黑体" panose="02010609060101010101" pitchFamily="49" charset="-122"/>
                <a:ea typeface="黑体" panose="02010609060101010101" pitchFamily="49" charset="-122"/>
              </a:rPr>
              <a:t>latch pool</a:t>
            </a:r>
          </a:p>
          <a:p>
            <a:pPr marL="800100" lvl="1" indent="-342900">
              <a:buFont typeface="+mj-lt"/>
              <a:buAutoNum type="arabicPeriod"/>
            </a:pPr>
            <a:r>
              <a:rPr lang="zh-CN" altLang="en-US" kern="100" dirty="0">
                <a:latin typeface="黑体" panose="02010609060101010101" pitchFamily="49" charset="-122"/>
                <a:ea typeface="黑体" panose="02010609060101010101" pitchFamily="49" charset="-122"/>
              </a:rPr>
              <a:t>为所有</a:t>
            </a:r>
            <a:r>
              <a:rPr lang="en-US" altLang="zh-CN" kern="100" dirty="0">
                <a:latin typeface="黑体" panose="02010609060101010101" pitchFamily="49" charset="-122"/>
                <a:ea typeface="黑体" panose="02010609060101010101" pitchFamily="49" charset="-122"/>
              </a:rPr>
              <a:t>vertex</a:t>
            </a:r>
            <a:r>
              <a:rPr lang="zh-CN" altLang="en-US" kern="100" dirty="0">
                <a:solidFill>
                  <a:schemeClr val="accent1"/>
                </a:solidFill>
                <a:latin typeface="黑体" panose="02010609060101010101" pitchFamily="49" charset="-122"/>
                <a:ea typeface="黑体" panose="02010609060101010101" pitchFamily="49" charset="-122"/>
              </a:rPr>
              <a:t>分配</a:t>
            </a:r>
            <a:r>
              <a:rPr lang="en-US" altLang="zh-CN" kern="100" dirty="0">
                <a:latin typeface="黑体" panose="02010609060101010101" pitchFamily="49" charset="-122"/>
                <a:ea typeface="黑体" panose="02010609060101010101" pitchFamily="49" charset="-122"/>
              </a:rPr>
              <a:t>latch</a:t>
            </a:r>
          </a:p>
        </p:txBody>
      </p:sp>
      <p:sp>
        <p:nvSpPr>
          <p:cNvPr id="13" name="文本框 12">
            <a:extLst>
              <a:ext uri="{FF2B5EF4-FFF2-40B4-BE49-F238E27FC236}">
                <a16:creationId xmlns:a16="http://schemas.microsoft.com/office/drawing/2014/main" id="{AD72B168-28FB-8780-F2F0-9084DEF32F43}"/>
              </a:ext>
            </a:extLst>
          </p:cNvPr>
          <p:cNvSpPr txBox="1"/>
          <p:nvPr/>
        </p:nvSpPr>
        <p:spPr>
          <a:xfrm>
            <a:off x="276703" y="4321805"/>
            <a:ext cx="4588820" cy="2308324"/>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rPr>
              <a:t>3.</a:t>
            </a:r>
            <a:r>
              <a:rPr lang="zh-CN" altLang="en-US" kern="100" dirty="0">
                <a:solidFill>
                  <a:srgbClr val="C00000"/>
                </a:solidFill>
                <a:latin typeface="黑体" panose="02010609060101010101" pitchFamily="49" charset="-122"/>
                <a:ea typeface="黑体" panose="02010609060101010101" pitchFamily="49" charset="-122"/>
              </a:rPr>
              <a:t>执行任务</a:t>
            </a:r>
            <a:endParaRPr lang="en-US" altLang="zh-CN" kern="100" dirty="0">
              <a:solidFill>
                <a:srgbClr val="C00000"/>
              </a:solidFill>
              <a:latin typeface="黑体" panose="02010609060101010101" pitchFamily="49" charset="-122"/>
              <a:ea typeface="黑体" panose="02010609060101010101" pitchFamily="49" charset="-122"/>
            </a:endParaRPr>
          </a:p>
          <a:p>
            <a:pPr marL="800100" lvl="1" indent="-342900">
              <a:buFont typeface="+mj-lt"/>
              <a:buAutoNum type="arabicPeriod"/>
            </a:pPr>
            <a:r>
              <a:rPr lang="en-US" altLang="zh-CN" kern="100" dirty="0">
                <a:solidFill>
                  <a:schemeClr val="accent1"/>
                </a:solidFill>
                <a:latin typeface="黑体" panose="02010609060101010101" pitchFamily="49" charset="-122"/>
                <a:ea typeface="黑体" panose="02010609060101010101" pitchFamily="49" charset="-122"/>
              </a:rPr>
              <a:t>latch</a:t>
            </a:r>
            <a:r>
              <a:rPr lang="zh-CN" altLang="en-US" kern="100" dirty="0">
                <a:solidFill>
                  <a:schemeClr val="accent1"/>
                </a:solidFill>
                <a:latin typeface="黑体" panose="02010609060101010101" pitchFamily="49" charset="-122"/>
                <a:ea typeface="黑体" panose="02010609060101010101" pitchFamily="49" charset="-122"/>
              </a:rPr>
              <a:t>为</a:t>
            </a:r>
            <a:r>
              <a:rPr lang="en-US" altLang="zh-CN" kern="100" dirty="0">
                <a:solidFill>
                  <a:schemeClr val="accent1"/>
                </a:solidFill>
                <a:latin typeface="黑体" panose="02010609060101010101" pitchFamily="49" charset="-122"/>
                <a:ea typeface="黑体" panose="02010609060101010101" pitchFamily="49" charset="-122"/>
              </a:rPr>
              <a:t>0</a:t>
            </a:r>
            <a:r>
              <a:rPr lang="zh-CN" altLang="en-US" kern="100" dirty="0">
                <a:latin typeface="黑体" panose="02010609060101010101" pitchFamily="49" charset="-122"/>
                <a:ea typeface="黑体" panose="02010609060101010101" pitchFamily="49" charset="-122"/>
              </a:rPr>
              <a:t>的起始节点的线程先执行</a:t>
            </a:r>
            <a:endParaRPr lang="en-US" altLang="zh-CN" kern="100" dirty="0">
              <a:latin typeface="黑体" panose="02010609060101010101" pitchFamily="49" charset="-122"/>
              <a:ea typeface="黑体" panose="02010609060101010101" pitchFamily="49" charset="-122"/>
            </a:endParaRPr>
          </a:p>
          <a:p>
            <a:pPr marL="800100" lvl="1" indent="-342900">
              <a:buFont typeface="+mj-lt"/>
              <a:buAutoNum type="arabicPeriod"/>
            </a:pPr>
            <a:r>
              <a:rPr lang="zh-CN" altLang="en-US" kern="100" dirty="0">
                <a:latin typeface="黑体" panose="02010609060101010101" pitchFamily="49" charset="-122"/>
                <a:ea typeface="黑体" panose="02010609060101010101" pitchFamily="49" charset="-122"/>
              </a:rPr>
              <a:t>往后传播时，把传播到本节点的起始节点放入后继节点</a:t>
            </a:r>
            <a:r>
              <a:rPr lang="zh-CN" altLang="en-US" kern="100" dirty="0">
                <a:solidFill>
                  <a:schemeClr val="accent1"/>
                </a:solidFill>
                <a:latin typeface="黑体" panose="02010609060101010101" pitchFamily="49" charset="-122"/>
                <a:ea typeface="黑体" panose="02010609060101010101" pitchFamily="49" charset="-122"/>
              </a:rPr>
              <a:t>并查集</a:t>
            </a:r>
            <a:r>
              <a:rPr lang="en-US" altLang="zh-CN" kern="100" dirty="0">
                <a:solidFill>
                  <a:schemeClr val="accent1"/>
                </a:solidFill>
                <a:latin typeface="黑体" panose="02010609060101010101" pitchFamily="49" charset="-122"/>
                <a:ea typeface="黑体" panose="02010609060101010101" pitchFamily="49" charset="-122"/>
              </a:rPr>
              <a:t>B</a:t>
            </a:r>
            <a:r>
              <a:rPr lang="zh-CN" altLang="en-US" kern="100" dirty="0">
                <a:solidFill>
                  <a:schemeClr val="accent1"/>
                </a:solidFill>
                <a:latin typeface="黑体" panose="02010609060101010101" pitchFamily="49" charset="-122"/>
                <a:ea typeface="黑体" panose="02010609060101010101" pitchFamily="49" charset="-122"/>
              </a:rPr>
              <a:t>树</a:t>
            </a:r>
            <a:r>
              <a:rPr lang="zh-CN" altLang="en-US" kern="100" dirty="0">
                <a:latin typeface="黑体" panose="02010609060101010101" pitchFamily="49" charset="-122"/>
                <a:ea typeface="黑体" panose="02010609060101010101" pitchFamily="49" charset="-122"/>
              </a:rPr>
              <a:t>中，后继节点</a:t>
            </a:r>
            <a:r>
              <a:rPr lang="en-US" altLang="zh-CN" kern="100" dirty="0">
                <a:latin typeface="黑体" panose="02010609060101010101" pitchFamily="49" charset="-122"/>
                <a:ea typeface="黑体" panose="02010609060101010101" pitchFamily="49" charset="-122"/>
              </a:rPr>
              <a:t>latch</a:t>
            </a:r>
            <a:r>
              <a:rPr lang="zh-CN" altLang="en-US" kern="100" dirty="0">
                <a:latin typeface="黑体" panose="02010609060101010101" pitchFamily="49" charset="-122"/>
                <a:ea typeface="黑体" panose="02010609060101010101" pitchFamily="49" charset="-122"/>
              </a:rPr>
              <a:t>减</a:t>
            </a:r>
            <a:r>
              <a:rPr lang="en-US" altLang="zh-CN" kern="100" dirty="0">
                <a:latin typeface="黑体" panose="02010609060101010101" pitchFamily="49" charset="-122"/>
                <a:ea typeface="黑体" panose="02010609060101010101" pitchFamily="49" charset="-122"/>
              </a:rPr>
              <a:t>1</a:t>
            </a:r>
          </a:p>
          <a:p>
            <a:pPr marL="800100" lvl="1" indent="-342900">
              <a:buFont typeface="+mj-lt"/>
              <a:buAutoNum type="arabicPeriod"/>
            </a:pPr>
            <a:r>
              <a:rPr lang="en-US" altLang="zh-CN" kern="100" dirty="0">
                <a:latin typeface="黑体" panose="02010609060101010101" pitchFamily="49" charset="-122"/>
                <a:ea typeface="黑体" panose="02010609060101010101" pitchFamily="49" charset="-122"/>
              </a:rPr>
              <a:t>latch</a:t>
            </a:r>
            <a:r>
              <a:rPr lang="zh-CN" altLang="en-US" kern="100" dirty="0">
                <a:latin typeface="黑体" panose="02010609060101010101" pitchFamily="49" charset="-122"/>
                <a:ea typeface="黑体" panose="02010609060101010101" pitchFamily="49" charset="-122"/>
              </a:rPr>
              <a:t>减为</a:t>
            </a:r>
            <a:r>
              <a:rPr lang="en-US" altLang="zh-CN" kern="100" dirty="0">
                <a:latin typeface="黑体" panose="02010609060101010101" pitchFamily="49" charset="-122"/>
                <a:ea typeface="黑体" panose="02010609060101010101" pitchFamily="49" charset="-122"/>
              </a:rPr>
              <a:t>0</a:t>
            </a:r>
            <a:r>
              <a:rPr lang="zh-CN" altLang="en-US" kern="100" dirty="0">
                <a:latin typeface="黑体" panose="02010609060101010101" pitchFamily="49" charset="-122"/>
                <a:ea typeface="黑体" panose="02010609060101010101" pitchFamily="49" charset="-122"/>
              </a:rPr>
              <a:t>时，该节点对应的线程任务</a:t>
            </a:r>
            <a:r>
              <a:rPr lang="zh-CN" altLang="en-US" kern="100" dirty="0">
                <a:solidFill>
                  <a:schemeClr val="accent1"/>
                </a:solidFill>
                <a:latin typeface="黑体" panose="02010609060101010101" pitchFamily="49" charset="-122"/>
                <a:ea typeface="黑体" panose="02010609060101010101" pitchFamily="49" charset="-122"/>
              </a:rPr>
              <a:t>开始</a:t>
            </a:r>
            <a:r>
              <a:rPr lang="zh-CN" altLang="en-US" kern="100" dirty="0">
                <a:latin typeface="黑体" panose="02010609060101010101" pitchFamily="49" charset="-122"/>
                <a:ea typeface="黑体" panose="02010609060101010101" pitchFamily="49" charset="-122"/>
              </a:rPr>
              <a:t>执行</a:t>
            </a:r>
            <a:endParaRPr lang="en-US" altLang="zh-CN" kern="100" dirty="0">
              <a:latin typeface="黑体" panose="02010609060101010101" pitchFamily="49" charset="-122"/>
              <a:ea typeface="黑体" panose="02010609060101010101" pitchFamily="49" charset="-122"/>
            </a:endParaRPr>
          </a:p>
          <a:p>
            <a:pPr marL="800100" lvl="1" indent="-342900">
              <a:buFont typeface="+mj-lt"/>
              <a:buAutoNum type="arabicPeriod"/>
            </a:pPr>
            <a:r>
              <a:rPr lang="zh-CN" altLang="en-US" kern="100" dirty="0">
                <a:latin typeface="黑体" panose="02010609060101010101" pitchFamily="49" charset="-122"/>
                <a:ea typeface="黑体" panose="02010609060101010101" pitchFamily="49" charset="-122"/>
              </a:rPr>
              <a:t>最终传播到</a:t>
            </a:r>
            <a:r>
              <a:rPr lang="en-US" altLang="zh-CN" kern="100" dirty="0">
                <a:latin typeface="黑体" panose="02010609060101010101" pitchFamily="49" charset="-122"/>
                <a:ea typeface="黑体" panose="02010609060101010101" pitchFamily="49" charset="-122"/>
              </a:rPr>
              <a:t>end vertex</a:t>
            </a:r>
            <a:endParaRPr lang="zh-CN" altLang="en-US" kern="100" dirty="0">
              <a:solidFill>
                <a:schemeClr val="accent1"/>
              </a:solidFill>
              <a:latin typeface="黑体" panose="02010609060101010101" pitchFamily="49" charset="-122"/>
              <a:ea typeface="黑体" panose="02010609060101010101" pitchFamily="49" charset="-122"/>
            </a:endParaRPr>
          </a:p>
        </p:txBody>
      </p:sp>
      <p:cxnSp>
        <p:nvCxnSpPr>
          <p:cNvPr id="14" name="直接连接符 22">
            <a:extLst>
              <a:ext uri="{FF2B5EF4-FFF2-40B4-BE49-F238E27FC236}">
                <a16:creationId xmlns:a16="http://schemas.microsoft.com/office/drawing/2014/main" id="{B5E69DCD-2E9B-1786-2E22-A62F51A545D2}"/>
              </a:ext>
            </a:extLst>
          </p:cNvPr>
          <p:cNvCxnSpPr>
            <a:cxnSpLocks noChangeShapeType="1"/>
          </p:cNvCxnSpPr>
          <p:nvPr/>
        </p:nvCxnSpPr>
        <p:spPr bwMode="auto">
          <a:xfrm flipH="1">
            <a:off x="710504" y="1382033"/>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5" name="圆角矩形 26">
            <a:extLst>
              <a:ext uri="{FF2B5EF4-FFF2-40B4-BE49-F238E27FC236}">
                <a16:creationId xmlns:a16="http://schemas.microsoft.com/office/drawing/2014/main" id="{D956C987-C586-D221-E22C-5166D2F95A29}"/>
              </a:ext>
            </a:extLst>
          </p:cNvPr>
          <p:cNvSpPr>
            <a:spLocks noChangeArrowheads="1"/>
          </p:cNvSpPr>
          <p:nvPr/>
        </p:nvSpPr>
        <p:spPr bwMode="auto">
          <a:xfrm>
            <a:off x="276703" y="1177271"/>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2</a:t>
            </a:r>
            <a:endParaRPr lang="zh-CN" altLang="en-US" dirty="0">
              <a:solidFill>
                <a:srgbClr val="FFFFFF"/>
              </a:solidFill>
              <a:sym typeface="+mn-lt"/>
            </a:endParaRPr>
          </a:p>
        </p:txBody>
      </p:sp>
      <p:sp>
        <p:nvSpPr>
          <p:cNvPr id="16" name="文本框 15">
            <a:extLst>
              <a:ext uri="{FF2B5EF4-FFF2-40B4-BE49-F238E27FC236}">
                <a16:creationId xmlns:a16="http://schemas.microsoft.com/office/drawing/2014/main" id="{93B75EB6-D4D3-425B-72EC-F815347C9FA5}"/>
              </a:ext>
            </a:extLst>
          </p:cNvPr>
          <p:cNvSpPr txBox="1"/>
          <p:nvPr/>
        </p:nvSpPr>
        <p:spPr>
          <a:xfrm>
            <a:off x="1216994" y="1172564"/>
            <a:ext cx="6752940" cy="409524"/>
          </a:xfrm>
          <a:prstGeom prst="rect">
            <a:avLst/>
          </a:prstGeom>
          <a:noFill/>
        </p:spPr>
        <p:txBody>
          <a:bodyPr wrap="square">
            <a:spAutoFit/>
          </a:bodyPr>
          <a:lstStyle/>
          <a:p>
            <a:r>
              <a:rPr lang="zh-CN" altLang="en-US" sz="2000" b="1" dirty="0">
                <a:solidFill>
                  <a:srgbClr val="404040"/>
                </a:solidFill>
              </a:rPr>
              <a:t>使用基于</a:t>
            </a:r>
            <a:r>
              <a:rPr lang="en-US" altLang="zh-CN" sz="2000" b="1" dirty="0" err="1">
                <a:solidFill>
                  <a:srgbClr val="404040"/>
                </a:solidFill>
              </a:rPr>
              <a:t>c++</a:t>
            </a:r>
            <a:r>
              <a:rPr lang="en-US" altLang="zh-CN" sz="2000" b="1" dirty="0">
                <a:solidFill>
                  <a:srgbClr val="404040"/>
                </a:solidFill>
              </a:rPr>
              <a:t>20</a:t>
            </a:r>
            <a:r>
              <a:rPr lang="zh-CN" altLang="en-US" sz="2000" b="1" dirty="0">
                <a:solidFill>
                  <a:srgbClr val="404040"/>
                </a:solidFill>
              </a:rPr>
              <a:t>特性的</a:t>
            </a:r>
            <a:r>
              <a:rPr lang="en-US" altLang="zh-CN" sz="2000" b="1" dirty="0">
                <a:solidFill>
                  <a:srgbClr val="404040"/>
                </a:solidFill>
              </a:rPr>
              <a:t>std::latch</a:t>
            </a:r>
            <a:r>
              <a:rPr lang="zh-CN" altLang="en-US" sz="2000" b="1" dirty="0">
                <a:solidFill>
                  <a:srgbClr val="404040"/>
                </a:solidFill>
              </a:rPr>
              <a:t>的高度并行执行</a:t>
            </a:r>
            <a:r>
              <a:rPr lang="en-US" altLang="zh-CN" sz="2000" b="1" dirty="0">
                <a:solidFill>
                  <a:srgbClr val="404040"/>
                </a:solidFill>
              </a:rPr>
              <a:t>DFS</a:t>
            </a:r>
            <a:r>
              <a:rPr lang="zh-CN" altLang="en-US" sz="2000" b="1" dirty="0">
                <a:solidFill>
                  <a:srgbClr val="404040"/>
                </a:solidFill>
              </a:rPr>
              <a:t>任务</a:t>
            </a:r>
          </a:p>
        </p:txBody>
      </p:sp>
      <p:sp>
        <p:nvSpPr>
          <p:cNvPr id="3" name="文本框 2">
            <a:extLst>
              <a:ext uri="{FF2B5EF4-FFF2-40B4-BE49-F238E27FC236}">
                <a16:creationId xmlns:a16="http://schemas.microsoft.com/office/drawing/2014/main" id="{48E831EC-CF85-979B-F290-208088E116BA}"/>
              </a:ext>
            </a:extLst>
          </p:cNvPr>
          <p:cNvSpPr txBox="1"/>
          <p:nvPr/>
        </p:nvSpPr>
        <p:spPr>
          <a:xfrm>
            <a:off x="276703" y="3194410"/>
            <a:ext cx="4588820" cy="1200329"/>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rPr>
              <a:t>2.</a:t>
            </a:r>
            <a:r>
              <a:rPr lang="zh-CN" altLang="en-US" kern="100" dirty="0">
                <a:solidFill>
                  <a:srgbClr val="C00000"/>
                </a:solidFill>
                <a:latin typeface="黑体" panose="02010609060101010101" pitchFamily="49" charset="-122"/>
                <a:ea typeface="黑体" panose="02010609060101010101" pitchFamily="49" charset="-122"/>
              </a:rPr>
              <a:t>排序任务</a:t>
            </a:r>
            <a:endParaRPr lang="en-US" altLang="zh-CN" kern="100" dirty="0">
              <a:solidFill>
                <a:srgbClr val="C00000"/>
              </a:solidFill>
              <a:latin typeface="黑体" panose="02010609060101010101" pitchFamily="49" charset="-122"/>
              <a:ea typeface="黑体" panose="02010609060101010101" pitchFamily="49" charset="-122"/>
            </a:endParaRPr>
          </a:p>
          <a:p>
            <a:pPr lvl="1"/>
            <a:r>
              <a:rPr lang="zh-CN" altLang="en-US" kern="100" dirty="0">
                <a:latin typeface="黑体" panose="02010609060101010101" pitchFamily="49" charset="-122"/>
                <a:ea typeface="黑体" panose="02010609060101010101" pitchFamily="49" charset="-122"/>
              </a:rPr>
              <a:t>按序放入</a:t>
            </a:r>
            <a:r>
              <a:rPr lang="zh-CN" altLang="en-US" kern="100" dirty="0">
                <a:solidFill>
                  <a:schemeClr val="accent1"/>
                </a:solidFill>
                <a:latin typeface="黑体" panose="02010609060101010101" pitchFamily="49" charset="-122"/>
                <a:ea typeface="黑体" panose="02010609060101010101" pitchFamily="49" charset="-122"/>
              </a:rPr>
              <a:t>线程池，</a:t>
            </a:r>
            <a:r>
              <a:rPr lang="zh-CN" altLang="en-US" kern="100" dirty="0">
                <a:latin typeface="黑体" panose="02010609060101010101" pitchFamily="49" charset="-122"/>
                <a:ea typeface="黑体" panose="02010609060101010101" pitchFamily="49" charset="-122"/>
              </a:rPr>
              <a:t>保证顺序较优，减少后续任务等待</a:t>
            </a:r>
            <a:endParaRPr lang="en-US" altLang="zh-CN" kern="100" dirty="0">
              <a:latin typeface="黑体" panose="02010609060101010101" pitchFamily="49" charset="-122"/>
              <a:ea typeface="黑体" panose="02010609060101010101" pitchFamily="49" charset="-122"/>
            </a:endParaRPr>
          </a:p>
          <a:p>
            <a:endParaRPr lang="en-US" altLang="zh-CN" kern="100"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28994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en-US" altLang="zh-CN" dirty="0"/>
              <a:t>LTD</a:t>
            </a:r>
            <a:r>
              <a:rPr kumimoji="1" lang="zh-CN" altLang="en-US" dirty="0"/>
              <a:t>图遍历算法</a:t>
            </a:r>
          </a:p>
        </p:txBody>
      </p:sp>
      <p:cxnSp>
        <p:nvCxnSpPr>
          <p:cNvPr id="3" name="直接连接符 22">
            <a:extLst>
              <a:ext uri="{FF2B5EF4-FFF2-40B4-BE49-F238E27FC236}">
                <a16:creationId xmlns:a16="http://schemas.microsoft.com/office/drawing/2014/main" id="{20CFCA2F-5FD9-03DE-2DAB-34E10FCDF498}"/>
              </a:ext>
            </a:extLst>
          </p:cNvPr>
          <p:cNvCxnSpPr>
            <a:cxnSpLocks noChangeShapeType="1"/>
          </p:cNvCxnSpPr>
          <p:nvPr/>
        </p:nvCxnSpPr>
        <p:spPr bwMode="auto">
          <a:xfrm flipH="1">
            <a:off x="612849" y="1333079"/>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4" name="圆角矩形 26">
            <a:extLst>
              <a:ext uri="{FF2B5EF4-FFF2-40B4-BE49-F238E27FC236}">
                <a16:creationId xmlns:a16="http://schemas.microsoft.com/office/drawing/2014/main" id="{4BAE4D5A-DB3B-BC15-392A-D86FA3BCAB6C}"/>
              </a:ext>
            </a:extLst>
          </p:cNvPr>
          <p:cNvSpPr>
            <a:spLocks noChangeArrowheads="1"/>
          </p:cNvSpPr>
          <p:nvPr/>
        </p:nvSpPr>
        <p:spPr bwMode="auto">
          <a:xfrm>
            <a:off x="179048" y="1128317"/>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3</a:t>
            </a:r>
            <a:endParaRPr lang="zh-CN" altLang="en-US" dirty="0">
              <a:solidFill>
                <a:srgbClr val="FFFFFF"/>
              </a:solidFill>
              <a:sym typeface="+mn-lt"/>
            </a:endParaRPr>
          </a:p>
        </p:txBody>
      </p:sp>
      <p:sp>
        <p:nvSpPr>
          <p:cNvPr id="5" name="文本框 4">
            <a:extLst>
              <a:ext uri="{FF2B5EF4-FFF2-40B4-BE49-F238E27FC236}">
                <a16:creationId xmlns:a16="http://schemas.microsoft.com/office/drawing/2014/main" id="{72DDA51E-FD0B-0764-B603-1B8D4D794A72}"/>
              </a:ext>
            </a:extLst>
          </p:cNvPr>
          <p:cNvSpPr txBox="1"/>
          <p:nvPr/>
        </p:nvSpPr>
        <p:spPr>
          <a:xfrm>
            <a:off x="1119339" y="1123610"/>
            <a:ext cx="1854680" cy="400110"/>
          </a:xfrm>
          <a:prstGeom prst="rect">
            <a:avLst/>
          </a:prstGeom>
          <a:noFill/>
        </p:spPr>
        <p:txBody>
          <a:bodyPr wrap="square">
            <a:spAutoFit/>
          </a:bodyPr>
          <a:lstStyle/>
          <a:p>
            <a:r>
              <a:rPr lang="zh-CN" altLang="en-US" sz="2000" b="1" dirty="0">
                <a:solidFill>
                  <a:srgbClr val="404040"/>
                </a:solidFill>
                <a:latin typeface="黑体" panose="02010609060101010101" pitchFamily="49" charset="-122"/>
                <a:ea typeface="黑体" panose="02010609060101010101" pitchFamily="49" charset="-122"/>
              </a:rPr>
              <a:t>后续优化设想</a:t>
            </a:r>
          </a:p>
        </p:txBody>
      </p:sp>
      <p:sp>
        <p:nvSpPr>
          <p:cNvPr id="8" name="文本框 7">
            <a:extLst>
              <a:ext uri="{FF2B5EF4-FFF2-40B4-BE49-F238E27FC236}">
                <a16:creationId xmlns:a16="http://schemas.microsoft.com/office/drawing/2014/main" id="{04B4A31B-6EC7-88D1-6D4D-751A585E71F7}"/>
              </a:ext>
            </a:extLst>
          </p:cNvPr>
          <p:cNvSpPr txBox="1"/>
          <p:nvPr/>
        </p:nvSpPr>
        <p:spPr>
          <a:xfrm>
            <a:off x="6353453" y="1537842"/>
            <a:ext cx="4698175" cy="400110"/>
          </a:xfrm>
          <a:prstGeom prst="rect">
            <a:avLst/>
          </a:prstGeom>
          <a:noFill/>
        </p:spPr>
        <p:txBody>
          <a:bodyPr wrap="square">
            <a:spAutoFit/>
          </a:bodyPr>
          <a:lstStyle/>
          <a:p>
            <a:r>
              <a:rPr lang="en-US" altLang="zh-CN" sz="2000" b="1" dirty="0">
                <a:solidFill>
                  <a:srgbClr val="404040"/>
                </a:solidFill>
              </a:rPr>
              <a:t>2. </a:t>
            </a:r>
            <a:r>
              <a:rPr lang="zh-CN" altLang="en-US" sz="2000" b="1" dirty="0">
                <a:solidFill>
                  <a:srgbClr val="404040"/>
                </a:solidFill>
              </a:rPr>
              <a:t>使用机器学习</a:t>
            </a:r>
            <a:r>
              <a:rPr lang="zh-CN" altLang="en-US" sz="2000" b="1" dirty="0">
                <a:solidFill>
                  <a:schemeClr val="accent1"/>
                </a:solidFill>
              </a:rPr>
              <a:t>提前预测功耗所需数据</a:t>
            </a:r>
            <a:endParaRPr lang="zh-CN" altLang="en-US" sz="2000" b="1" dirty="0">
              <a:solidFill>
                <a:srgbClr val="404040"/>
              </a:solidFill>
            </a:endParaRPr>
          </a:p>
        </p:txBody>
      </p:sp>
      <p:sp>
        <p:nvSpPr>
          <p:cNvPr id="9" name="文本框 8">
            <a:extLst>
              <a:ext uri="{FF2B5EF4-FFF2-40B4-BE49-F238E27FC236}">
                <a16:creationId xmlns:a16="http://schemas.microsoft.com/office/drawing/2014/main" id="{23E36AAF-7C63-78BA-DA59-9E1C67B1F2DA}"/>
              </a:ext>
            </a:extLst>
          </p:cNvPr>
          <p:cNvSpPr txBox="1"/>
          <p:nvPr/>
        </p:nvSpPr>
        <p:spPr>
          <a:xfrm>
            <a:off x="6432295" y="2864228"/>
            <a:ext cx="5321306" cy="1631216"/>
          </a:xfrm>
          <a:prstGeom prst="rect">
            <a:avLst/>
          </a:prstGeom>
          <a:noFill/>
        </p:spPr>
        <p:txBody>
          <a:bodyPr wrap="square">
            <a:spAutoFit/>
          </a:bodyPr>
          <a:lstStyle/>
          <a:p>
            <a:pPr marL="285750" indent="-285750">
              <a:buFont typeface="Arial" panose="020B0604020202020204" pitchFamily="34" charset="0"/>
              <a:buChar char="•"/>
            </a:pPr>
            <a:r>
              <a:rPr lang="zh-CN" altLang="en-US" sz="2000" kern="100" dirty="0">
                <a:latin typeface="黑体" panose="02010609060101010101" pitchFamily="49" charset="-122"/>
                <a:ea typeface="黑体" panose="02010609060101010101" pitchFamily="49" charset="-122"/>
              </a:rPr>
              <a:t>使用精确算法结果作为标签</a:t>
            </a:r>
            <a:endParaRPr lang="en-US" altLang="zh-CN" sz="2000" kern="1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sz="2000" kern="1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kern="100" dirty="0">
                <a:latin typeface="黑体" panose="02010609060101010101" pitchFamily="49" charset="-122"/>
                <a:ea typeface="黑体" panose="02010609060101010101" pitchFamily="49" charset="-122"/>
              </a:rPr>
              <a:t>特征：根据DFS遍历到已有的</a:t>
            </a:r>
            <a:r>
              <a:rPr lang="zh-CN" altLang="en-US" sz="2000" kern="100" dirty="0">
                <a:solidFill>
                  <a:srgbClr val="C00000"/>
                </a:solidFill>
                <a:latin typeface="黑体" panose="02010609060101010101" pitchFamily="49" charset="-122"/>
                <a:ea typeface="黑体" panose="02010609060101010101" pitchFamily="49" charset="-122"/>
              </a:rPr>
              <a:t>组合逻辑单元类型</a:t>
            </a:r>
            <a:r>
              <a:rPr lang="zh-CN" altLang="en-US" sz="2000" kern="100" dirty="0">
                <a:latin typeface="黑体" panose="02010609060101010101" pitchFamily="49" charset="-122"/>
                <a:ea typeface="黑体" panose="02010609060101010101" pitchFamily="49" charset="-122"/>
              </a:rPr>
              <a:t>和其</a:t>
            </a:r>
            <a:r>
              <a:rPr lang="zh-CN" altLang="en-US" sz="2000" kern="100" dirty="0">
                <a:solidFill>
                  <a:srgbClr val="C00000"/>
                </a:solidFill>
                <a:latin typeface="黑体" panose="02010609060101010101" pitchFamily="49" charset="-122"/>
                <a:ea typeface="黑体" panose="02010609060101010101" pitchFamily="49" charset="-122"/>
              </a:rPr>
              <a:t>后继节点数量</a:t>
            </a:r>
            <a:r>
              <a:rPr lang="zh-CN" altLang="en-US" sz="2000" kern="100" dirty="0">
                <a:latin typeface="黑体" panose="02010609060101010101" pitchFamily="49" charset="-122"/>
                <a:ea typeface="黑体" panose="02010609060101010101" pitchFamily="49" charset="-122"/>
              </a:rPr>
              <a:t>等</a:t>
            </a:r>
            <a:endParaRPr lang="en-US" altLang="zh-CN" sz="2000" kern="1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en-US" altLang="zh-CN" sz="2000" kern="100"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25FB248F-DFEB-EED0-DE45-31E27487093B}"/>
              </a:ext>
            </a:extLst>
          </p:cNvPr>
          <p:cNvSpPr txBox="1"/>
          <p:nvPr/>
        </p:nvSpPr>
        <p:spPr>
          <a:xfrm>
            <a:off x="563577" y="1597178"/>
            <a:ext cx="4157710" cy="400110"/>
          </a:xfrm>
          <a:prstGeom prst="rect">
            <a:avLst/>
          </a:prstGeom>
          <a:noFill/>
        </p:spPr>
        <p:txBody>
          <a:bodyPr wrap="square">
            <a:spAutoFit/>
          </a:bodyPr>
          <a:lstStyle/>
          <a:p>
            <a:r>
              <a:rPr lang="en-US" altLang="zh-CN" sz="2000" b="1" dirty="0">
                <a:solidFill>
                  <a:srgbClr val="404040"/>
                </a:solidFill>
              </a:rPr>
              <a:t>1. </a:t>
            </a:r>
            <a:r>
              <a:rPr lang="zh-CN" altLang="en-US" sz="2000" b="1" dirty="0">
                <a:solidFill>
                  <a:srgbClr val="404040"/>
                </a:solidFill>
              </a:rPr>
              <a:t>使用机器学习</a:t>
            </a:r>
            <a:r>
              <a:rPr lang="zh-CN" altLang="en-US" sz="2000" b="1" dirty="0">
                <a:solidFill>
                  <a:schemeClr val="accent1"/>
                </a:solidFill>
              </a:rPr>
              <a:t>对线程池</a:t>
            </a:r>
            <a:r>
              <a:rPr lang="en-US" altLang="zh-CN" sz="2000" b="1" dirty="0">
                <a:solidFill>
                  <a:schemeClr val="accent1"/>
                </a:solidFill>
              </a:rPr>
              <a:t>Task</a:t>
            </a:r>
            <a:r>
              <a:rPr lang="zh-CN" altLang="en-US" sz="2000" b="1" dirty="0">
                <a:solidFill>
                  <a:schemeClr val="accent1"/>
                </a:solidFill>
              </a:rPr>
              <a:t>排序</a:t>
            </a:r>
            <a:endParaRPr lang="zh-CN" altLang="en-US" sz="2000" b="1" dirty="0">
              <a:solidFill>
                <a:srgbClr val="404040"/>
              </a:solidFill>
            </a:endParaRPr>
          </a:p>
        </p:txBody>
      </p:sp>
      <p:sp>
        <p:nvSpPr>
          <p:cNvPr id="14" name="文本框 13">
            <a:extLst>
              <a:ext uri="{FF2B5EF4-FFF2-40B4-BE49-F238E27FC236}">
                <a16:creationId xmlns:a16="http://schemas.microsoft.com/office/drawing/2014/main" id="{C4446FC8-33B6-E562-FB3C-4B1642DB4986}"/>
              </a:ext>
            </a:extLst>
          </p:cNvPr>
          <p:cNvSpPr txBox="1"/>
          <p:nvPr/>
        </p:nvSpPr>
        <p:spPr>
          <a:xfrm>
            <a:off x="670067" y="2500021"/>
            <a:ext cx="5032421" cy="3385542"/>
          </a:xfrm>
          <a:prstGeom prst="rect">
            <a:avLst/>
          </a:prstGeom>
          <a:noFill/>
        </p:spPr>
        <p:txBody>
          <a:bodyPr wrap="square">
            <a:spAutoFit/>
          </a:bodyPr>
          <a:lstStyle/>
          <a:p>
            <a:r>
              <a:rPr lang="zh-CN" altLang="en-US" sz="2400" kern="100" dirty="0">
                <a:solidFill>
                  <a:schemeClr val="accent1"/>
                </a:solidFill>
                <a:latin typeface="黑体" panose="02010609060101010101" pitchFamily="49" charset="-122"/>
                <a:ea typeface="黑体" panose="02010609060101010101" pitchFamily="49" charset="-122"/>
              </a:rPr>
              <a:t>特点</a:t>
            </a:r>
            <a:r>
              <a:rPr lang="zh-CN" altLang="en-US" kern="100" dirty="0">
                <a:latin typeface="黑体" panose="02010609060101010101" pitchFamily="49" charset="-122"/>
                <a:ea typeface="黑体" panose="02010609060101010101" pitchFamily="49" charset="-122"/>
              </a:rPr>
              <a:t>：</a:t>
            </a:r>
            <a:endParaRPr lang="en-US" altLang="zh-CN" kern="100" dirty="0">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kern="100" dirty="0">
                <a:latin typeface="黑体" panose="02010609060101010101" pitchFamily="49" charset="-122"/>
                <a:ea typeface="黑体" panose="02010609060101010101" pitchFamily="49" charset="-122"/>
              </a:rPr>
              <a:t>每个节点的传播视为一个task</a:t>
            </a:r>
            <a:endParaRPr lang="en-US" altLang="zh-CN" kern="100" dirty="0">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kern="100" dirty="0">
                <a:latin typeface="黑体" panose="02010609060101010101" pitchFamily="49" charset="-122"/>
                <a:ea typeface="黑体" panose="02010609060101010101" pitchFamily="49" charset="-122"/>
              </a:rPr>
              <a:t>每个task的执行时间</a:t>
            </a:r>
            <a:r>
              <a:rPr lang="zh-CN" altLang="en-US" kern="100" dirty="0">
                <a:solidFill>
                  <a:srgbClr val="C00000"/>
                </a:solidFill>
                <a:latin typeface="黑体" panose="02010609060101010101" pitchFamily="49" charset="-122"/>
                <a:ea typeface="黑体" panose="02010609060101010101" pitchFamily="49" charset="-122"/>
              </a:rPr>
              <a:t>基本一致</a:t>
            </a:r>
            <a:endParaRPr lang="en-US" altLang="zh-CN" kern="100" dirty="0">
              <a:solidFill>
                <a:srgbClr val="C00000"/>
              </a:solidFill>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kern="100" dirty="0">
                <a:latin typeface="黑体" panose="02010609060101010101" pitchFamily="49" charset="-122"/>
                <a:ea typeface="黑体" panose="02010609060101010101" pitchFamily="49" charset="-122"/>
              </a:rPr>
              <a:t>节点之间存在依赖关系</a:t>
            </a:r>
            <a:endParaRPr lang="en-US" altLang="zh-CN" kern="100" dirty="0">
              <a:latin typeface="黑体" panose="02010609060101010101" pitchFamily="49" charset="-122"/>
              <a:ea typeface="黑体" panose="02010609060101010101" pitchFamily="49" charset="-122"/>
            </a:endParaRPr>
          </a:p>
          <a:p>
            <a:pPr marL="742950" lvl="1" indent="-285750">
              <a:lnSpc>
                <a:spcPct val="150000"/>
              </a:lnSpc>
              <a:buFont typeface="Arial" panose="020B0604020202020204" pitchFamily="34" charset="0"/>
              <a:buChar char="•"/>
            </a:pPr>
            <a:r>
              <a:rPr lang="zh-CN" altLang="en-US" kern="100" dirty="0">
                <a:latin typeface="黑体" panose="02010609060101010101" pitchFamily="49" charset="-122"/>
                <a:ea typeface="黑体" panose="02010609060101010101" pitchFamily="49" charset="-122"/>
              </a:rPr>
              <a:t>后继节点线程</a:t>
            </a:r>
            <a:r>
              <a:rPr lang="zh-CN" altLang="en-US" kern="100" dirty="0">
                <a:solidFill>
                  <a:srgbClr val="C00000"/>
                </a:solidFill>
                <a:latin typeface="黑体" panose="02010609060101010101" pitchFamily="49" charset="-122"/>
                <a:ea typeface="黑体" panose="02010609060101010101" pitchFamily="49" charset="-122"/>
              </a:rPr>
              <a:t>阻塞时间尽可能减少</a:t>
            </a:r>
            <a:endParaRPr lang="en-US" altLang="zh-CN" kern="100" dirty="0">
              <a:solidFill>
                <a:srgbClr val="C00000"/>
              </a:solidFill>
              <a:latin typeface="黑体" panose="02010609060101010101" pitchFamily="49" charset="-122"/>
              <a:ea typeface="黑体" panose="02010609060101010101" pitchFamily="49" charset="-122"/>
            </a:endParaRPr>
          </a:p>
          <a:p>
            <a:pPr marL="742950" lvl="1" indent="-285750">
              <a:buFont typeface="Arial" panose="020B0604020202020204" pitchFamily="34" charset="0"/>
              <a:buChar char="•"/>
            </a:pPr>
            <a:endParaRPr lang="en-US" altLang="zh-CN" kern="100" dirty="0">
              <a:solidFill>
                <a:srgbClr val="C00000"/>
              </a:solidFill>
              <a:latin typeface="黑体" panose="02010609060101010101" pitchFamily="49" charset="-122"/>
              <a:ea typeface="黑体" panose="02010609060101010101" pitchFamily="49" charset="-122"/>
            </a:endParaRPr>
          </a:p>
          <a:p>
            <a:pPr marL="742950" lvl="1" indent="-285750">
              <a:buFont typeface="Arial" panose="020B0604020202020204" pitchFamily="34" charset="0"/>
              <a:buChar char="•"/>
            </a:pPr>
            <a:endParaRPr lang="en-US" altLang="zh-CN" kern="1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endParaRPr lang="zh-CN" altLang="en-US" kern="100" dirty="0">
              <a:latin typeface="黑体" panose="02010609060101010101" pitchFamily="49" charset="-122"/>
              <a:ea typeface="黑体" panose="02010609060101010101" pitchFamily="49" charset="-122"/>
            </a:endParaRPr>
          </a:p>
          <a:p>
            <a:r>
              <a:rPr lang="zh-CN" altLang="en-US" kern="100" dirty="0">
                <a:latin typeface="黑体" panose="02010609060101010101" pitchFamily="49" charset="-122"/>
                <a:ea typeface="黑体" panose="02010609060101010101" pitchFamily="49" charset="-122"/>
              </a:rPr>
              <a:t>排出最优序列             </a:t>
            </a:r>
            <a:r>
              <a:rPr lang="zh-CN" altLang="en-US" sz="2400" kern="100" dirty="0">
                <a:solidFill>
                  <a:schemeClr val="accent2">
                    <a:lumMod val="75000"/>
                  </a:schemeClr>
                </a:solidFill>
                <a:latin typeface="黑体" panose="02010609060101010101" pitchFamily="49" charset="-122"/>
                <a:ea typeface="黑体" panose="02010609060101010101" pitchFamily="49" charset="-122"/>
              </a:rPr>
              <a:t>无锁运行 </a:t>
            </a:r>
            <a:endParaRPr lang="zh-CN" altLang="en-US" kern="100" dirty="0">
              <a:solidFill>
                <a:schemeClr val="accent2">
                  <a:lumMod val="75000"/>
                </a:schemeClr>
              </a:solidFill>
              <a:latin typeface="黑体" panose="02010609060101010101" pitchFamily="49" charset="-122"/>
              <a:ea typeface="黑体" panose="02010609060101010101" pitchFamily="49" charset="-122"/>
            </a:endParaRPr>
          </a:p>
        </p:txBody>
      </p:sp>
      <p:cxnSp>
        <p:nvCxnSpPr>
          <p:cNvPr id="15" name="直接连接符 14">
            <a:extLst>
              <a:ext uri="{FF2B5EF4-FFF2-40B4-BE49-F238E27FC236}">
                <a16:creationId xmlns:a16="http://schemas.microsoft.com/office/drawing/2014/main" id="{744C22AE-0D87-178A-7300-01F5E22533A1}"/>
              </a:ext>
            </a:extLst>
          </p:cNvPr>
          <p:cNvCxnSpPr>
            <a:cxnSpLocks/>
          </p:cNvCxnSpPr>
          <p:nvPr/>
        </p:nvCxnSpPr>
        <p:spPr bwMode="auto">
          <a:xfrm>
            <a:off x="5759706" y="1523720"/>
            <a:ext cx="0" cy="5267697"/>
          </a:xfrm>
          <a:prstGeom prst="line">
            <a:avLst/>
          </a:prstGeom>
          <a:solidFill>
            <a:schemeClr val="accent1"/>
          </a:solidFill>
          <a:ln w="28575" cap="flat" cmpd="sng" algn="ctr">
            <a:solidFill>
              <a:schemeClr val="accent5">
                <a:lumMod val="50000"/>
              </a:schemeClr>
            </a:solidFill>
            <a:prstDash val="solid"/>
            <a:round/>
            <a:headEnd type="none" w="med" len="med"/>
            <a:tailEnd type="none" w="med" len="med"/>
          </a:ln>
        </p:spPr>
      </p:cxnSp>
      <p:sp>
        <p:nvSpPr>
          <p:cNvPr id="6" name="箭头: 右 5">
            <a:extLst>
              <a:ext uri="{FF2B5EF4-FFF2-40B4-BE49-F238E27FC236}">
                <a16:creationId xmlns:a16="http://schemas.microsoft.com/office/drawing/2014/main" id="{C41230AC-BD1B-7D90-D760-398137861EEC}"/>
              </a:ext>
            </a:extLst>
          </p:cNvPr>
          <p:cNvSpPr/>
          <p:nvPr/>
        </p:nvSpPr>
        <p:spPr bwMode="auto">
          <a:xfrm>
            <a:off x="2460214" y="5337869"/>
            <a:ext cx="894259"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989247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en-US" altLang="zh-CN" dirty="0"/>
              <a:t>LTD</a:t>
            </a:r>
            <a:r>
              <a:rPr kumimoji="1" lang="zh-CN" altLang="en-US" dirty="0"/>
              <a:t>图遍历算法</a:t>
            </a:r>
          </a:p>
        </p:txBody>
      </p:sp>
      <p:cxnSp>
        <p:nvCxnSpPr>
          <p:cNvPr id="3" name="直接连接符 22">
            <a:extLst>
              <a:ext uri="{FF2B5EF4-FFF2-40B4-BE49-F238E27FC236}">
                <a16:creationId xmlns:a16="http://schemas.microsoft.com/office/drawing/2014/main" id="{65E4F402-CC5C-ACFE-D54A-1FD59E141A57}"/>
              </a:ext>
            </a:extLst>
          </p:cNvPr>
          <p:cNvCxnSpPr>
            <a:cxnSpLocks noChangeShapeType="1"/>
          </p:cNvCxnSpPr>
          <p:nvPr/>
        </p:nvCxnSpPr>
        <p:spPr bwMode="auto">
          <a:xfrm flipH="1">
            <a:off x="612849" y="1333079"/>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4" name="圆角矩形 26">
            <a:extLst>
              <a:ext uri="{FF2B5EF4-FFF2-40B4-BE49-F238E27FC236}">
                <a16:creationId xmlns:a16="http://schemas.microsoft.com/office/drawing/2014/main" id="{26434634-D8B6-945C-88CB-EA67979818E5}"/>
              </a:ext>
            </a:extLst>
          </p:cNvPr>
          <p:cNvSpPr>
            <a:spLocks noChangeArrowheads="1"/>
          </p:cNvSpPr>
          <p:nvPr/>
        </p:nvSpPr>
        <p:spPr bwMode="auto">
          <a:xfrm>
            <a:off x="179048" y="1128317"/>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4</a:t>
            </a:r>
            <a:endParaRPr lang="zh-CN" altLang="en-US" dirty="0">
              <a:solidFill>
                <a:srgbClr val="FFFFFF"/>
              </a:solidFill>
              <a:sym typeface="+mn-lt"/>
            </a:endParaRPr>
          </a:p>
        </p:txBody>
      </p:sp>
      <p:sp>
        <p:nvSpPr>
          <p:cNvPr id="5" name="文本框 4">
            <a:extLst>
              <a:ext uri="{FF2B5EF4-FFF2-40B4-BE49-F238E27FC236}">
                <a16:creationId xmlns:a16="http://schemas.microsoft.com/office/drawing/2014/main" id="{C8FD395F-DE24-7DCE-20B0-8E11DFF1BE79}"/>
              </a:ext>
            </a:extLst>
          </p:cNvPr>
          <p:cNvSpPr txBox="1"/>
          <p:nvPr/>
        </p:nvSpPr>
        <p:spPr>
          <a:xfrm>
            <a:off x="1119339" y="1123610"/>
            <a:ext cx="1259877" cy="400110"/>
          </a:xfrm>
          <a:prstGeom prst="rect">
            <a:avLst/>
          </a:prstGeom>
          <a:noFill/>
        </p:spPr>
        <p:txBody>
          <a:bodyPr wrap="square">
            <a:spAutoFit/>
          </a:bodyPr>
          <a:lstStyle/>
          <a:p>
            <a:r>
              <a:rPr lang="zh-CN" altLang="en-US" sz="2000" b="1" dirty="0">
                <a:solidFill>
                  <a:srgbClr val="404040"/>
                </a:solidFill>
                <a:latin typeface="黑体" panose="02010609060101010101" pitchFamily="49" charset="-122"/>
                <a:ea typeface="黑体" panose="02010609060101010101" pitchFamily="49" charset="-122"/>
              </a:rPr>
              <a:t>性能测试</a:t>
            </a:r>
          </a:p>
        </p:txBody>
      </p:sp>
      <p:sp>
        <p:nvSpPr>
          <p:cNvPr id="6" name="文本框 5">
            <a:extLst>
              <a:ext uri="{FF2B5EF4-FFF2-40B4-BE49-F238E27FC236}">
                <a16:creationId xmlns:a16="http://schemas.microsoft.com/office/drawing/2014/main" id="{A451A33C-DB58-2D7F-7612-84AC1AD84BD4}"/>
              </a:ext>
            </a:extLst>
          </p:cNvPr>
          <p:cNvSpPr txBox="1"/>
          <p:nvPr/>
        </p:nvSpPr>
        <p:spPr>
          <a:xfrm>
            <a:off x="1031761" y="1714500"/>
            <a:ext cx="9044394" cy="400110"/>
          </a:xfrm>
          <a:prstGeom prst="rect">
            <a:avLst/>
          </a:prstGeom>
          <a:noFill/>
        </p:spPr>
        <p:txBody>
          <a:bodyPr wrap="square" rtlCol="0">
            <a:spAutoFit/>
          </a:bodyPr>
          <a:lstStyle/>
          <a:p>
            <a:r>
              <a:rPr lang="zh-CN" altLang="en-US" sz="2000" kern="100" dirty="0">
                <a:latin typeface="黑体" panose="02010609060101010101" pitchFamily="49" charset="-122"/>
                <a:ea typeface="黑体" panose="02010609060101010101" pitchFamily="49" charset="-122"/>
              </a:rPr>
              <a:t>基于台积电</a:t>
            </a:r>
            <a:r>
              <a:rPr lang="en-US" altLang="zh-CN" sz="2000" kern="100" dirty="0">
                <a:latin typeface="黑体" panose="02010609060101010101" pitchFamily="49" charset="-122"/>
                <a:ea typeface="黑体" panose="02010609060101010101" pitchFamily="49" charset="-122"/>
              </a:rPr>
              <a:t>28nm</a:t>
            </a:r>
            <a:r>
              <a:rPr lang="zh-CN" altLang="en-US" sz="2000" kern="100" dirty="0">
                <a:latin typeface="黑体" panose="02010609060101010101" pitchFamily="49" charset="-122"/>
                <a:ea typeface="黑体" panose="02010609060101010101" pitchFamily="49" charset="-122"/>
              </a:rPr>
              <a:t>工艺的一生一芯</a:t>
            </a:r>
            <a:r>
              <a:rPr lang="en-US" altLang="zh-CN" sz="2000" kern="100" dirty="0">
                <a:latin typeface="黑体" panose="02010609060101010101" pitchFamily="49" charset="-122"/>
                <a:ea typeface="黑体" panose="02010609060101010101" pitchFamily="49" charset="-122"/>
              </a:rPr>
              <a:t>RISC-V</a:t>
            </a:r>
            <a:r>
              <a:rPr lang="zh-CN" altLang="en-US" sz="2000" kern="100" dirty="0">
                <a:latin typeface="黑体" panose="02010609060101010101" pitchFamily="49" charset="-122"/>
                <a:ea typeface="黑体" panose="02010609060101010101" pitchFamily="49" charset="-122"/>
              </a:rPr>
              <a:t>芯片作为测试例子，芯片规模</a:t>
            </a:r>
            <a:r>
              <a:rPr lang="en-US" altLang="zh-CN" sz="2000" kern="100" dirty="0">
                <a:latin typeface="黑体" panose="02010609060101010101" pitchFamily="49" charset="-122"/>
                <a:ea typeface="黑体" panose="02010609060101010101" pitchFamily="49" charset="-122"/>
              </a:rPr>
              <a:t>150</a:t>
            </a:r>
            <a:r>
              <a:rPr lang="zh-CN" altLang="en-US" sz="2000" kern="100" dirty="0">
                <a:latin typeface="黑体" panose="02010609060101010101" pitchFamily="49" charset="-122"/>
                <a:ea typeface="黑体" panose="02010609060101010101" pitchFamily="49" charset="-122"/>
              </a:rPr>
              <a:t>万门。</a:t>
            </a:r>
          </a:p>
        </p:txBody>
      </p:sp>
      <p:graphicFrame>
        <p:nvGraphicFramePr>
          <p:cNvPr id="7" name="图表 6">
            <a:extLst>
              <a:ext uri="{FF2B5EF4-FFF2-40B4-BE49-F238E27FC236}">
                <a16:creationId xmlns:a16="http://schemas.microsoft.com/office/drawing/2014/main" id="{4BD9F734-6548-64F1-7682-E000FD365715}"/>
              </a:ext>
            </a:extLst>
          </p:cNvPr>
          <p:cNvGraphicFramePr>
            <a:graphicFrameLocks/>
          </p:cNvGraphicFramePr>
          <p:nvPr/>
        </p:nvGraphicFramePr>
        <p:xfrm>
          <a:off x="342219" y="2461924"/>
          <a:ext cx="5491225" cy="3419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a:extLst>
              <a:ext uri="{FF2B5EF4-FFF2-40B4-BE49-F238E27FC236}">
                <a16:creationId xmlns:a16="http://schemas.microsoft.com/office/drawing/2014/main" id="{D08F4E73-34E5-5C81-45C2-37912DB8F8CA}"/>
              </a:ext>
            </a:extLst>
          </p:cNvPr>
          <p:cNvGraphicFramePr>
            <a:graphicFrameLocks/>
          </p:cNvGraphicFramePr>
          <p:nvPr/>
        </p:nvGraphicFramePr>
        <p:xfrm>
          <a:off x="5956058" y="2461924"/>
          <a:ext cx="5893723" cy="34195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222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AA4D2-7B95-1DD9-9561-15A252608291}"/>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静态时序分析</a:t>
            </a:r>
            <a:endParaRPr lang="zh-CN" altLang="en-US" dirty="0"/>
          </a:p>
        </p:txBody>
      </p:sp>
      <p:grpSp>
        <p:nvGrpSpPr>
          <p:cNvPr id="102" name="组合 101">
            <a:extLst>
              <a:ext uri="{FF2B5EF4-FFF2-40B4-BE49-F238E27FC236}">
                <a16:creationId xmlns:a16="http://schemas.microsoft.com/office/drawing/2014/main" id="{6B66FBF1-4D3F-DED6-8D49-4ABE92D0414E}"/>
              </a:ext>
            </a:extLst>
          </p:cNvPr>
          <p:cNvGrpSpPr/>
          <p:nvPr/>
        </p:nvGrpSpPr>
        <p:grpSpPr>
          <a:xfrm>
            <a:off x="6540271" y="3784922"/>
            <a:ext cx="5684980" cy="2800801"/>
            <a:chOff x="4857023" y="1591469"/>
            <a:chExt cx="6898508" cy="4165071"/>
          </a:xfrm>
        </p:grpSpPr>
        <p:sp>
          <p:nvSpPr>
            <p:cNvPr id="53" name="Text Box 2">
              <a:extLst>
                <a:ext uri="{FF2B5EF4-FFF2-40B4-BE49-F238E27FC236}">
                  <a16:creationId xmlns:a16="http://schemas.microsoft.com/office/drawing/2014/main" id="{36CE095B-882F-5812-AF74-E18175DD7797}"/>
                </a:ext>
              </a:extLst>
            </p:cNvPr>
            <p:cNvSpPr txBox="1">
              <a:spLocks noChangeArrowheads="1"/>
            </p:cNvSpPr>
            <p:nvPr/>
          </p:nvSpPr>
          <p:spPr bwMode="auto">
            <a:xfrm>
              <a:off x="6743180" y="5327408"/>
              <a:ext cx="3597307" cy="42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200" dirty="0">
                  <a:ea typeface="宋体" panose="02010600030101010101" pitchFamily="2" charset="-122"/>
                </a:rPr>
                <a:t>Data should change only within this window</a:t>
              </a:r>
              <a:endParaRPr lang="en-US" altLang="zh-CN" sz="1200" b="1" dirty="0">
                <a:ea typeface="宋体" panose="02010600030101010101" pitchFamily="2" charset="-122"/>
              </a:endParaRPr>
            </a:p>
          </p:txBody>
        </p:sp>
        <p:sp>
          <p:nvSpPr>
            <p:cNvPr id="54" name="Rectangle 3">
              <a:extLst>
                <a:ext uri="{FF2B5EF4-FFF2-40B4-BE49-F238E27FC236}">
                  <a16:creationId xmlns:a16="http://schemas.microsoft.com/office/drawing/2014/main" id="{3D9748EC-B63D-049B-ED23-6CF4A468B958}"/>
                </a:ext>
              </a:extLst>
            </p:cNvPr>
            <p:cNvSpPr>
              <a:spLocks noChangeArrowheads="1"/>
            </p:cNvSpPr>
            <p:nvPr/>
          </p:nvSpPr>
          <p:spPr bwMode="auto">
            <a:xfrm>
              <a:off x="5659533" y="1591469"/>
              <a:ext cx="152400" cy="304800"/>
            </a:xfrm>
            <a:prstGeom prst="rect">
              <a:avLst/>
            </a:prstGeom>
            <a:solidFill>
              <a:srgbClr val="9966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Text Box 4">
              <a:extLst>
                <a:ext uri="{FF2B5EF4-FFF2-40B4-BE49-F238E27FC236}">
                  <a16:creationId xmlns:a16="http://schemas.microsoft.com/office/drawing/2014/main" id="{F8778393-C5A4-76F9-7198-3E6FFA92E3EE}"/>
                </a:ext>
              </a:extLst>
            </p:cNvPr>
            <p:cNvSpPr txBox="1">
              <a:spLocks noChangeArrowheads="1"/>
            </p:cNvSpPr>
            <p:nvPr/>
          </p:nvSpPr>
          <p:spPr bwMode="auto">
            <a:xfrm>
              <a:off x="5811933" y="1591469"/>
              <a:ext cx="2238746" cy="34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dirty="0">
                  <a:ea typeface="宋体" panose="02010600030101010101" pitchFamily="2" charset="-122"/>
                </a:rPr>
                <a:t>Setup</a:t>
              </a:r>
              <a:r>
                <a:rPr lang="en-US" altLang="zh-CN" sz="1400" b="1" dirty="0">
                  <a:ea typeface="宋体" panose="02010600030101010101" pitchFamily="2" charset="-122"/>
                </a:rPr>
                <a:t> </a:t>
              </a:r>
              <a:r>
                <a:rPr lang="en-US" altLang="zh-CN" sz="1400" dirty="0">
                  <a:ea typeface="宋体" panose="02010600030101010101" pitchFamily="2" charset="-122"/>
                </a:rPr>
                <a:t>Requirement</a:t>
              </a:r>
              <a:endParaRPr lang="en-US" altLang="zh-CN" sz="1400" b="1" dirty="0">
                <a:ea typeface="宋体" panose="02010600030101010101" pitchFamily="2" charset="-122"/>
              </a:endParaRPr>
            </a:p>
          </p:txBody>
        </p:sp>
        <p:sp>
          <p:nvSpPr>
            <p:cNvPr id="56" name="Rectangle 5">
              <a:extLst>
                <a:ext uri="{FF2B5EF4-FFF2-40B4-BE49-F238E27FC236}">
                  <a16:creationId xmlns:a16="http://schemas.microsoft.com/office/drawing/2014/main" id="{440E60E0-DB51-99D6-CFDA-306B7DFEBC61}"/>
                </a:ext>
              </a:extLst>
            </p:cNvPr>
            <p:cNvSpPr>
              <a:spLocks noChangeArrowheads="1"/>
            </p:cNvSpPr>
            <p:nvPr/>
          </p:nvSpPr>
          <p:spPr bwMode="auto">
            <a:xfrm>
              <a:off x="8267796" y="1591469"/>
              <a:ext cx="76200" cy="304800"/>
            </a:xfrm>
            <a:prstGeom prst="rect">
              <a:avLst/>
            </a:prstGeom>
            <a:solidFill>
              <a:srgbClr val="FFFF99"/>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57" name="Text Box 6">
              <a:extLst>
                <a:ext uri="{FF2B5EF4-FFF2-40B4-BE49-F238E27FC236}">
                  <a16:creationId xmlns:a16="http://schemas.microsoft.com/office/drawing/2014/main" id="{0A7BC042-A716-23B5-D9F3-E4416B02E870}"/>
                </a:ext>
              </a:extLst>
            </p:cNvPr>
            <p:cNvSpPr txBox="1">
              <a:spLocks noChangeArrowheads="1"/>
            </p:cNvSpPr>
            <p:nvPr/>
          </p:nvSpPr>
          <p:spPr bwMode="auto">
            <a:xfrm>
              <a:off x="8420196" y="1591469"/>
              <a:ext cx="2109892" cy="34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dirty="0">
                  <a:ea typeface="宋体" panose="02010600030101010101" pitchFamily="2" charset="-122"/>
                </a:rPr>
                <a:t>Hold Requirement</a:t>
              </a:r>
            </a:p>
          </p:txBody>
        </p:sp>
        <p:grpSp>
          <p:nvGrpSpPr>
            <p:cNvPr id="58" name="Group 7">
              <a:extLst>
                <a:ext uri="{FF2B5EF4-FFF2-40B4-BE49-F238E27FC236}">
                  <a16:creationId xmlns:a16="http://schemas.microsoft.com/office/drawing/2014/main" id="{A1C658C2-6D00-73AD-5DF7-4BE2BB63F0A5}"/>
                </a:ext>
              </a:extLst>
            </p:cNvPr>
            <p:cNvGrpSpPr>
              <a:grpSpLocks/>
            </p:cNvGrpSpPr>
            <p:nvPr/>
          </p:nvGrpSpPr>
          <p:grpSpPr bwMode="auto">
            <a:xfrm>
              <a:off x="4857023" y="2415379"/>
              <a:ext cx="6898508" cy="2953025"/>
              <a:chOff x="1613" y="1872"/>
              <a:chExt cx="2851" cy="1337"/>
            </a:xfrm>
          </p:grpSpPr>
          <p:grpSp>
            <p:nvGrpSpPr>
              <p:cNvPr id="59" name="Group 8">
                <a:extLst>
                  <a:ext uri="{FF2B5EF4-FFF2-40B4-BE49-F238E27FC236}">
                    <a16:creationId xmlns:a16="http://schemas.microsoft.com/office/drawing/2014/main" id="{1A4E3925-9FD2-9E95-0951-0603D7D44E4F}"/>
                  </a:ext>
                </a:extLst>
              </p:cNvPr>
              <p:cNvGrpSpPr>
                <a:grpSpLocks/>
              </p:cNvGrpSpPr>
              <p:nvPr/>
            </p:nvGrpSpPr>
            <p:grpSpPr bwMode="auto">
              <a:xfrm>
                <a:off x="2112" y="1872"/>
                <a:ext cx="1272" cy="365"/>
                <a:chOff x="936" y="2640"/>
                <a:chExt cx="1272" cy="365"/>
              </a:xfrm>
            </p:grpSpPr>
            <p:sp>
              <p:nvSpPr>
                <p:cNvPr id="91" name="Rectangle 9">
                  <a:extLst>
                    <a:ext uri="{FF2B5EF4-FFF2-40B4-BE49-F238E27FC236}">
                      <a16:creationId xmlns:a16="http://schemas.microsoft.com/office/drawing/2014/main" id="{26884A59-BBF0-3381-7E1C-57C84EB60BD7}"/>
                    </a:ext>
                  </a:extLst>
                </p:cNvPr>
                <p:cNvSpPr>
                  <a:spLocks noChangeArrowheads="1"/>
                </p:cNvSpPr>
                <p:nvPr/>
              </p:nvSpPr>
              <p:spPr bwMode="auto">
                <a:xfrm>
                  <a:off x="2112" y="2640"/>
                  <a:ext cx="96" cy="192"/>
                </a:xfrm>
                <a:prstGeom prst="rect">
                  <a:avLst/>
                </a:prstGeom>
                <a:solidFill>
                  <a:srgbClr val="9966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92" name="Line 10">
                  <a:extLst>
                    <a:ext uri="{FF2B5EF4-FFF2-40B4-BE49-F238E27FC236}">
                      <a16:creationId xmlns:a16="http://schemas.microsoft.com/office/drawing/2014/main" id="{89840B30-DD13-63BE-770B-0A85E00B79B4}"/>
                    </a:ext>
                  </a:extLst>
                </p:cNvPr>
                <p:cNvSpPr>
                  <a:spLocks noChangeShapeType="1"/>
                </p:cNvSpPr>
                <p:nvPr/>
              </p:nvSpPr>
              <p:spPr bwMode="auto">
                <a:xfrm>
                  <a:off x="1920" y="28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93" name="Line 11">
                  <a:extLst>
                    <a:ext uri="{FF2B5EF4-FFF2-40B4-BE49-F238E27FC236}">
                      <a16:creationId xmlns:a16="http://schemas.microsoft.com/office/drawing/2014/main" id="{E127102D-AB7A-268A-DED5-19E844642C56}"/>
                    </a:ext>
                  </a:extLst>
                </p:cNvPr>
                <p:cNvSpPr>
                  <a:spLocks noChangeShapeType="1"/>
                </p:cNvSpPr>
                <p:nvPr/>
              </p:nvSpPr>
              <p:spPr bwMode="auto">
                <a:xfrm flipV="1">
                  <a:off x="2208" y="264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94" name="Text Box 12">
                  <a:extLst>
                    <a:ext uri="{FF2B5EF4-FFF2-40B4-BE49-F238E27FC236}">
                      <a16:creationId xmlns:a16="http://schemas.microsoft.com/office/drawing/2014/main" id="{C365DB3B-0020-9737-595C-DB42C6F80D8C}"/>
                    </a:ext>
                  </a:extLst>
                </p:cNvPr>
                <p:cNvSpPr txBox="1">
                  <a:spLocks noChangeArrowheads="1"/>
                </p:cNvSpPr>
                <p:nvPr/>
              </p:nvSpPr>
              <p:spPr bwMode="auto">
                <a:xfrm>
                  <a:off x="936" y="2738"/>
                  <a:ext cx="60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b="1" dirty="0" err="1">
                      <a:ea typeface="宋体" panose="02010600030101010101" pitchFamily="2" charset="-122"/>
                    </a:rPr>
                    <a:t>Clk</a:t>
                  </a:r>
                  <a:r>
                    <a:rPr lang="en-US" altLang="zh-CN" sz="1400" b="1" dirty="0">
                      <a:ea typeface="宋体" panose="02010600030101010101" pitchFamily="2" charset="-122"/>
                    </a:rPr>
                    <a:t> at FF2</a:t>
                  </a:r>
                </a:p>
              </p:txBody>
            </p:sp>
            <p:sp>
              <p:nvSpPr>
                <p:cNvPr id="95" name="Line 13">
                  <a:extLst>
                    <a:ext uri="{FF2B5EF4-FFF2-40B4-BE49-F238E27FC236}">
                      <a16:creationId xmlns:a16="http://schemas.microsoft.com/office/drawing/2014/main" id="{599DF3D4-6A52-7B46-C6A1-7B21F1E0E31A}"/>
                    </a:ext>
                  </a:extLst>
                </p:cNvPr>
                <p:cNvSpPr>
                  <a:spLocks noChangeShapeType="1"/>
                </p:cNvSpPr>
                <p:nvPr/>
              </p:nvSpPr>
              <p:spPr bwMode="auto">
                <a:xfrm flipV="1">
                  <a:off x="2208" y="2640"/>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96" name="Line 14">
                  <a:extLst>
                    <a:ext uri="{FF2B5EF4-FFF2-40B4-BE49-F238E27FC236}">
                      <a16:creationId xmlns:a16="http://schemas.microsoft.com/office/drawing/2014/main" id="{99FA0A09-2851-4A9D-A177-EB6417FD2069}"/>
                    </a:ext>
                  </a:extLst>
                </p:cNvPr>
                <p:cNvSpPr>
                  <a:spLocks noChangeShapeType="1"/>
                </p:cNvSpPr>
                <p:nvPr/>
              </p:nvSpPr>
              <p:spPr bwMode="auto">
                <a:xfrm>
                  <a:off x="1632" y="264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97" name="Line 15">
                  <a:extLst>
                    <a:ext uri="{FF2B5EF4-FFF2-40B4-BE49-F238E27FC236}">
                      <a16:creationId xmlns:a16="http://schemas.microsoft.com/office/drawing/2014/main" id="{0A2DA2AE-20AF-E563-A39D-27B4EE9DCAD0}"/>
                    </a:ext>
                  </a:extLst>
                </p:cNvPr>
                <p:cNvSpPr>
                  <a:spLocks noChangeShapeType="1"/>
                </p:cNvSpPr>
                <p:nvPr/>
              </p:nvSpPr>
              <p:spPr bwMode="auto">
                <a:xfrm flipV="1">
                  <a:off x="1920" y="264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98" name="Rectangle 16">
                  <a:extLst>
                    <a:ext uri="{FF2B5EF4-FFF2-40B4-BE49-F238E27FC236}">
                      <a16:creationId xmlns:a16="http://schemas.microsoft.com/office/drawing/2014/main" id="{A5C0F725-57D8-9DB0-5781-4088F50EDFB7}"/>
                    </a:ext>
                  </a:extLst>
                </p:cNvPr>
                <p:cNvSpPr>
                  <a:spLocks noChangeArrowheads="1"/>
                </p:cNvSpPr>
                <p:nvPr/>
              </p:nvSpPr>
              <p:spPr bwMode="auto">
                <a:xfrm>
                  <a:off x="1632" y="2640"/>
                  <a:ext cx="48" cy="192"/>
                </a:xfrm>
                <a:prstGeom prst="rect">
                  <a:avLst/>
                </a:prstGeom>
                <a:solidFill>
                  <a:srgbClr val="FFFF99"/>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99" name="Line 17">
                  <a:extLst>
                    <a:ext uri="{FF2B5EF4-FFF2-40B4-BE49-F238E27FC236}">
                      <a16:creationId xmlns:a16="http://schemas.microsoft.com/office/drawing/2014/main" id="{E7FEE48B-73DC-1E49-B6BD-260DACA77F87}"/>
                    </a:ext>
                  </a:extLst>
                </p:cNvPr>
                <p:cNvSpPr>
                  <a:spLocks noChangeShapeType="1"/>
                </p:cNvSpPr>
                <p:nvPr/>
              </p:nvSpPr>
              <p:spPr bwMode="auto">
                <a:xfrm flipV="1">
                  <a:off x="1632" y="2640"/>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100" name="Text Box 18">
                  <a:extLst>
                    <a:ext uri="{FF2B5EF4-FFF2-40B4-BE49-F238E27FC236}">
                      <a16:creationId xmlns:a16="http://schemas.microsoft.com/office/drawing/2014/main" id="{B64FA49C-0762-E9C3-9212-2CD0991BE5E1}"/>
                    </a:ext>
                  </a:extLst>
                </p:cNvPr>
                <p:cNvSpPr txBox="1">
                  <a:spLocks noChangeArrowheads="1"/>
                </p:cNvSpPr>
                <p:nvPr/>
              </p:nvSpPr>
              <p:spPr bwMode="auto">
                <a:xfrm>
                  <a:off x="2064" y="2880"/>
                  <a:ext cx="14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200" b="1" dirty="0">
                      <a:latin typeface="Times New Roman" panose="02020603050405020304" pitchFamily="18" charset="0"/>
                      <a:ea typeface="宋体" panose="02010600030101010101" pitchFamily="2" charset="-122"/>
                    </a:rPr>
                    <a:t>10</a:t>
                  </a:r>
                </a:p>
              </p:txBody>
            </p:sp>
            <p:sp>
              <p:nvSpPr>
                <p:cNvPr id="101" name="Text Box 19">
                  <a:extLst>
                    <a:ext uri="{FF2B5EF4-FFF2-40B4-BE49-F238E27FC236}">
                      <a16:creationId xmlns:a16="http://schemas.microsoft.com/office/drawing/2014/main" id="{43BB8699-E5D6-3DD6-DEC9-613D9005BFCA}"/>
                    </a:ext>
                  </a:extLst>
                </p:cNvPr>
                <p:cNvSpPr txBox="1">
                  <a:spLocks noChangeArrowheads="1"/>
                </p:cNvSpPr>
                <p:nvPr/>
              </p:nvSpPr>
              <p:spPr bwMode="auto">
                <a:xfrm>
                  <a:off x="1536" y="2880"/>
                  <a:ext cx="10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200" b="1">
                      <a:latin typeface="Times New Roman" panose="02020603050405020304" pitchFamily="18" charset="0"/>
                      <a:ea typeface="宋体" panose="02010600030101010101" pitchFamily="2" charset="-122"/>
                    </a:rPr>
                    <a:t>0</a:t>
                  </a:r>
                </a:p>
              </p:txBody>
            </p:sp>
          </p:grpSp>
          <p:grpSp>
            <p:nvGrpSpPr>
              <p:cNvPr id="60" name="Group 20">
                <a:extLst>
                  <a:ext uri="{FF2B5EF4-FFF2-40B4-BE49-F238E27FC236}">
                    <a16:creationId xmlns:a16="http://schemas.microsoft.com/office/drawing/2014/main" id="{D9B9FD22-8F1A-8908-C87D-50EC44772C11}"/>
                  </a:ext>
                </a:extLst>
              </p:cNvPr>
              <p:cNvGrpSpPr>
                <a:grpSpLocks/>
              </p:cNvGrpSpPr>
              <p:nvPr/>
            </p:nvGrpSpPr>
            <p:grpSpPr bwMode="auto">
              <a:xfrm>
                <a:off x="1613" y="2288"/>
                <a:ext cx="1819" cy="195"/>
                <a:chOff x="1253" y="3264"/>
                <a:chExt cx="1819" cy="195"/>
              </a:xfrm>
            </p:grpSpPr>
            <p:sp>
              <p:nvSpPr>
                <p:cNvPr id="69" name="Line 21">
                  <a:extLst>
                    <a:ext uri="{FF2B5EF4-FFF2-40B4-BE49-F238E27FC236}">
                      <a16:creationId xmlns:a16="http://schemas.microsoft.com/office/drawing/2014/main" id="{6E8BB07F-A1BA-C3D4-1F4D-27731AA5560D}"/>
                    </a:ext>
                  </a:extLst>
                </p:cNvPr>
                <p:cNvSpPr>
                  <a:spLocks noChangeShapeType="1"/>
                </p:cNvSpPr>
                <p:nvPr/>
              </p:nvSpPr>
              <p:spPr bwMode="auto">
                <a:xfrm flipV="1">
                  <a:off x="2352" y="326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0" name="Text Box 22">
                  <a:extLst>
                    <a:ext uri="{FF2B5EF4-FFF2-40B4-BE49-F238E27FC236}">
                      <a16:creationId xmlns:a16="http://schemas.microsoft.com/office/drawing/2014/main" id="{8C70E09F-D3E4-7A8A-9228-E08908F01C6F}"/>
                    </a:ext>
                  </a:extLst>
                </p:cNvPr>
                <p:cNvSpPr txBox="1">
                  <a:spLocks noChangeArrowheads="1"/>
                </p:cNvSpPr>
                <p:nvPr/>
              </p:nvSpPr>
              <p:spPr bwMode="auto">
                <a:xfrm>
                  <a:off x="1253" y="3302"/>
                  <a:ext cx="118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b="1" dirty="0">
                      <a:ea typeface="宋体" panose="02010600030101010101" pitchFamily="2" charset="-122"/>
                    </a:rPr>
                    <a:t>Data at D pin of FF2</a:t>
                  </a:r>
                </a:p>
              </p:txBody>
            </p:sp>
            <p:sp>
              <p:nvSpPr>
                <p:cNvPr id="71" name="Line 23">
                  <a:extLst>
                    <a:ext uri="{FF2B5EF4-FFF2-40B4-BE49-F238E27FC236}">
                      <a16:creationId xmlns:a16="http://schemas.microsoft.com/office/drawing/2014/main" id="{681456F5-F789-EF90-F4C0-02826AC6B718}"/>
                    </a:ext>
                  </a:extLst>
                </p:cNvPr>
                <p:cNvSpPr>
                  <a:spLocks noChangeShapeType="1"/>
                </p:cNvSpPr>
                <p:nvPr/>
              </p:nvSpPr>
              <p:spPr bwMode="auto">
                <a:xfrm flipV="1">
                  <a:off x="2352"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2" name="Line 24">
                  <a:extLst>
                    <a:ext uri="{FF2B5EF4-FFF2-40B4-BE49-F238E27FC236}">
                      <a16:creationId xmlns:a16="http://schemas.microsoft.com/office/drawing/2014/main" id="{9797CD40-288C-C9BE-CFC7-FD35850C1BBE}"/>
                    </a:ext>
                  </a:extLst>
                </p:cNvPr>
                <p:cNvSpPr>
                  <a:spLocks noChangeShapeType="1"/>
                </p:cNvSpPr>
                <p:nvPr/>
              </p:nvSpPr>
              <p:spPr bwMode="auto">
                <a:xfrm flipV="1">
                  <a:off x="2400"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3" name="Line 25">
                  <a:extLst>
                    <a:ext uri="{FF2B5EF4-FFF2-40B4-BE49-F238E27FC236}">
                      <a16:creationId xmlns:a16="http://schemas.microsoft.com/office/drawing/2014/main" id="{3A440A74-8116-EC9E-3AEF-9E6F8D24D50F}"/>
                    </a:ext>
                  </a:extLst>
                </p:cNvPr>
                <p:cNvSpPr>
                  <a:spLocks noChangeShapeType="1"/>
                </p:cNvSpPr>
                <p:nvPr/>
              </p:nvSpPr>
              <p:spPr bwMode="auto">
                <a:xfrm flipV="1">
                  <a:off x="2448"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4" name="Line 26">
                  <a:extLst>
                    <a:ext uri="{FF2B5EF4-FFF2-40B4-BE49-F238E27FC236}">
                      <a16:creationId xmlns:a16="http://schemas.microsoft.com/office/drawing/2014/main" id="{5305DD7F-6D4C-A7CD-A1C2-22B08076B446}"/>
                    </a:ext>
                  </a:extLst>
                </p:cNvPr>
                <p:cNvSpPr>
                  <a:spLocks noChangeShapeType="1"/>
                </p:cNvSpPr>
                <p:nvPr/>
              </p:nvSpPr>
              <p:spPr bwMode="auto">
                <a:xfrm flipV="1">
                  <a:off x="2496"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5" name="Line 27">
                  <a:extLst>
                    <a:ext uri="{FF2B5EF4-FFF2-40B4-BE49-F238E27FC236}">
                      <a16:creationId xmlns:a16="http://schemas.microsoft.com/office/drawing/2014/main" id="{78D12B59-4525-456A-38AC-48C06A470064}"/>
                    </a:ext>
                  </a:extLst>
                </p:cNvPr>
                <p:cNvSpPr>
                  <a:spLocks noChangeShapeType="1"/>
                </p:cNvSpPr>
                <p:nvPr/>
              </p:nvSpPr>
              <p:spPr bwMode="auto">
                <a:xfrm flipV="1">
                  <a:off x="2544"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6" name="Line 28">
                  <a:extLst>
                    <a:ext uri="{FF2B5EF4-FFF2-40B4-BE49-F238E27FC236}">
                      <a16:creationId xmlns:a16="http://schemas.microsoft.com/office/drawing/2014/main" id="{FA0B9017-A5C0-5834-B15D-C2CF2139A212}"/>
                    </a:ext>
                  </a:extLst>
                </p:cNvPr>
                <p:cNvSpPr>
                  <a:spLocks noChangeShapeType="1"/>
                </p:cNvSpPr>
                <p:nvPr/>
              </p:nvSpPr>
              <p:spPr bwMode="auto">
                <a:xfrm flipV="1">
                  <a:off x="2592"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7" name="Line 29">
                  <a:extLst>
                    <a:ext uri="{FF2B5EF4-FFF2-40B4-BE49-F238E27FC236}">
                      <a16:creationId xmlns:a16="http://schemas.microsoft.com/office/drawing/2014/main" id="{7F38EB4A-7EA9-15A1-03F0-51471246F4C2}"/>
                    </a:ext>
                  </a:extLst>
                </p:cNvPr>
                <p:cNvSpPr>
                  <a:spLocks noChangeShapeType="1"/>
                </p:cNvSpPr>
                <p:nvPr/>
              </p:nvSpPr>
              <p:spPr bwMode="auto">
                <a:xfrm flipV="1">
                  <a:off x="2640"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8" name="Line 30">
                  <a:extLst>
                    <a:ext uri="{FF2B5EF4-FFF2-40B4-BE49-F238E27FC236}">
                      <a16:creationId xmlns:a16="http://schemas.microsoft.com/office/drawing/2014/main" id="{647FDC99-9945-19F6-23C0-4DF063FF84CB}"/>
                    </a:ext>
                  </a:extLst>
                </p:cNvPr>
                <p:cNvSpPr>
                  <a:spLocks noChangeShapeType="1"/>
                </p:cNvSpPr>
                <p:nvPr/>
              </p:nvSpPr>
              <p:spPr bwMode="auto">
                <a:xfrm flipV="1">
                  <a:off x="2688"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79" name="Line 31">
                  <a:extLst>
                    <a:ext uri="{FF2B5EF4-FFF2-40B4-BE49-F238E27FC236}">
                      <a16:creationId xmlns:a16="http://schemas.microsoft.com/office/drawing/2014/main" id="{87367CAE-7968-68A5-5C49-337C3C23766C}"/>
                    </a:ext>
                  </a:extLst>
                </p:cNvPr>
                <p:cNvSpPr>
                  <a:spLocks noChangeShapeType="1"/>
                </p:cNvSpPr>
                <p:nvPr/>
              </p:nvSpPr>
              <p:spPr bwMode="auto">
                <a:xfrm flipV="1">
                  <a:off x="2736"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0" name="Line 32">
                  <a:extLst>
                    <a:ext uri="{FF2B5EF4-FFF2-40B4-BE49-F238E27FC236}">
                      <a16:creationId xmlns:a16="http://schemas.microsoft.com/office/drawing/2014/main" id="{FDF06809-E24F-C284-7F67-0ECFD468947A}"/>
                    </a:ext>
                  </a:extLst>
                </p:cNvPr>
                <p:cNvSpPr>
                  <a:spLocks noChangeShapeType="1"/>
                </p:cNvSpPr>
                <p:nvPr/>
              </p:nvSpPr>
              <p:spPr bwMode="auto">
                <a:xfrm flipV="1">
                  <a:off x="2784"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1" name="Line 33">
                  <a:extLst>
                    <a:ext uri="{FF2B5EF4-FFF2-40B4-BE49-F238E27FC236}">
                      <a16:creationId xmlns:a16="http://schemas.microsoft.com/office/drawing/2014/main" id="{E7F5B2A1-A75A-8F0A-4C2F-B1650F963000}"/>
                    </a:ext>
                  </a:extLst>
                </p:cNvPr>
                <p:cNvSpPr>
                  <a:spLocks noChangeShapeType="1"/>
                </p:cNvSpPr>
                <p:nvPr/>
              </p:nvSpPr>
              <p:spPr bwMode="auto">
                <a:xfrm flipV="1">
                  <a:off x="2832"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2" name="Line 34">
                  <a:extLst>
                    <a:ext uri="{FF2B5EF4-FFF2-40B4-BE49-F238E27FC236}">
                      <a16:creationId xmlns:a16="http://schemas.microsoft.com/office/drawing/2014/main" id="{8322BBA2-9AAD-F3EB-5B58-C9E7B5D3F9DE}"/>
                    </a:ext>
                  </a:extLst>
                </p:cNvPr>
                <p:cNvSpPr>
                  <a:spLocks noChangeShapeType="1"/>
                </p:cNvSpPr>
                <p:nvPr/>
              </p:nvSpPr>
              <p:spPr bwMode="auto">
                <a:xfrm flipV="1">
                  <a:off x="2880"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3" name="Line 35">
                  <a:extLst>
                    <a:ext uri="{FF2B5EF4-FFF2-40B4-BE49-F238E27FC236}">
                      <a16:creationId xmlns:a16="http://schemas.microsoft.com/office/drawing/2014/main" id="{D0398BBD-8188-E381-C736-66DC5779A5EC}"/>
                    </a:ext>
                  </a:extLst>
                </p:cNvPr>
                <p:cNvSpPr>
                  <a:spLocks noChangeShapeType="1"/>
                </p:cNvSpPr>
                <p:nvPr/>
              </p:nvSpPr>
              <p:spPr bwMode="auto">
                <a:xfrm flipV="1">
                  <a:off x="2928"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4" name="Line 36">
                  <a:extLst>
                    <a:ext uri="{FF2B5EF4-FFF2-40B4-BE49-F238E27FC236}">
                      <a16:creationId xmlns:a16="http://schemas.microsoft.com/office/drawing/2014/main" id="{CC7020B2-D89B-E114-B8D7-8CE8C3DC61E7}"/>
                    </a:ext>
                  </a:extLst>
                </p:cNvPr>
                <p:cNvSpPr>
                  <a:spLocks noChangeShapeType="1"/>
                </p:cNvSpPr>
                <p:nvPr/>
              </p:nvSpPr>
              <p:spPr bwMode="auto">
                <a:xfrm flipV="1">
                  <a:off x="2976" y="326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5" name="Rectangle 37">
                  <a:extLst>
                    <a:ext uri="{FF2B5EF4-FFF2-40B4-BE49-F238E27FC236}">
                      <a16:creationId xmlns:a16="http://schemas.microsoft.com/office/drawing/2014/main" id="{22671A64-4BBF-EAD3-C385-35560F0E4C8C}"/>
                    </a:ext>
                  </a:extLst>
                </p:cNvPr>
                <p:cNvSpPr>
                  <a:spLocks noChangeArrowheads="1"/>
                </p:cNvSpPr>
                <p:nvPr/>
              </p:nvSpPr>
              <p:spPr bwMode="auto">
                <a:xfrm>
                  <a:off x="2352" y="3264"/>
                  <a:ext cx="144" cy="192"/>
                </a:xfrm>
                <a:prstGeom prst="rect">
                  <a:avLst/>
                </a:prstGeom>
                <a:solidFill>
                  <a:schemeClr val="bg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86" name="Rectangle 38">
                  <a:extLst>
                    <a:ext uri="{FF2B5EF4-FFF2-40B4-BE49-F238E27FC236}">
                      <a16:creationId xmlns:a16="http://schemas.microsoft.com/office/drawing/2014/main" id="{ABF36280-C7EC-ADC7-EF2D-0382C67C9646}"/>
                    </a:ext>
                  </a:extLst>
                </p:cNvPr>
                <p:cNvSpPr>
                  <a:spLocks noChangeArrowheads="1"/>
                </p:cNvSpPr>
                <p:nvPr/>
              </p:nvSpPr>
              <p:spPr bwMode="auto">
                <a:xfrm>
                  <a:off x="2928" y="3264"/>
                  <a:ext cx="144" cy="192"/>
                </a:xfrm>
                <a:prstGeom prst="rect">
                  <a:avLst/>
                </a:prstGeom>
                <a:solidFill>
                  <a:schemeClr val="bg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87" name="Line 39">
                  <a:extLst>
                    <a:ext uri="{FF2B5EF4-FFF2-40B4-BE49-F238E27FC236}">
                      <a16:creationId xmlns:a16="http://schemas.microsoft.com/office/drawing/2014/main" id="{F3398205-7A2B-1256-D79A-EF9AF3A568E9}"/>
                    </a:ext>
                  </a:extLst>
                </p:cNvPr>
                <p:cNvSpPr>
                  <a:spLocks noChangeShapeType="1"/>
                </p:cNvSpPr>
                <p:nvPr/>
              </p:nvSpPr>
              <p:spPr bwMode="auto">
                <a:xfrm>
                  <a:off x="2448" y="3264"/>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8" name="Line 40">
                  <a:extLst>
                    <a:ext uri="{FF2B5EF4-FFF2-40B4-BE49-F238E27FC236}">
                      <a16:creationId xmlns:a16="http://schemas.microsoft.com/office/drawing/2014/main" id="{4B0487D8-D29B-8824-0CD7-68CA44281272}"/>
                    </a:ext>
                  </a:extLst>
                </p:cNvPr>
                <p:cNvSpPr>
                  <a:spLocks noChangeShapeType="1"/>
                </p:cNvSpPr>
                <p:nvPr/>
              </p:nvSpPr>
              <p:spPr bwMode="auto">
                <a:xfrm>
                  <a:off x="2448" y="3456"/>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89" name="Rectangle 41">
                  <a:extLst>
                    <a:ext uri="{FF2B5EF4-FFF2-40B4-BE49-F238E27FC236}">
                      <a16:creationId xmlns:a16="http://schemas.microsoft.com/office/drawing/2014/main" id="{D5CC240D-D144-8CD5-9ADE-E92361E7DAF5}"/>
                    </a:ext>
                  </a:extLst>
                </p:cNvPr>
                <p:cNvSpPr>
                  <a:spLocks noChangeArrowheads="1"/>
                </p:cNvSpPr>
                <p:nvPr/>
              </p:nvSpPr>
              <p:spPr bwMode="auto">
                <a:xfrm>
                  <a:off x="2352" y="3264"/>
                  <a:ext cx="96" cy="192"/>
                </a:xfrm>
                <a:prstGeom prst="rect">
                  <a:avLst/>
                </a:prstGeom>
                <a:solidFill>
                  <a:schemeClr val="bg1"/>
                </a:solidFill>
                <a:ln w="9525">
                  <a:solidFill>
                    <a:schemeClr val="bg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sp>
              <p:nvSpPr>
                <p:cNvPr id="90" name="Rectangle 42">
                  <a:extLst>
                    <a:ext uri="{FF2B5EF4-FFF2-40B4-BE49-F238E27FC236}">
                      <a16:creationId xmlns:a16="http://schemas.microsoft.com/office/drawing/2014/main" id="{5D34056B-D820-3D88-E24E-60522233FFFC}"/>
                    </a:ext>
                  </a:extLst>
                </p:cNvPr>
                <p:cNvSpPr>
                  <a:spLocks noChangeArrowheads="1"/>
                </p:cNvSpPr>
                <p:nvPr/>
              </p:nvSpPr>
              <p:spPr bwMode="auto">
                <a:xfrm>
                  <a:off x="3024" y="3264"/>
                  <a:ext cx="48" cy="192"/>
                </a:xfrm>
                <a:prstGeom prst="rect">
                  <a:avLst/>
                </a:prstGeom>
                <a:solidFill>
                  <a:schemeClr val="bg1"/>
                </a:solidFill>
                <a:ln w="9525">
                  <a:solidFill>
                    <a:schemeClr val="bg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61" name="Group 43">
                <a:extLst>
                  <a:ext uri="{FF2B5EF4-FFF2-40B4-BE49-F238E27FC236}">
                    <a16:creationId xmlns:a16="http://schemas.microsoft.com/office/drawing/2014/main" id="{0E149FC3-A850-B8FC-0898-57F5E4EEED6E}"/>
                  </a:ext>
                </a:extLst>
              </p:cNvPr>
              <p:cNvGrpSpPr>
                <a:grpSpLocks/>
              </p:cNvGrpSpPr>
              <p:nvPr/>
            </p:nvGrpSpPr>
            <p:grpSpPr bwMode="auto">
              <a:xfrm>
                <a:off x="1717" y="2527"/>
                <a:ext cx="1166" cy="235"/>
                <a:chOff x="2823" y="3710"/>
                <a:chExt cx="1166" cy="235"/>
              </a:xfrm>
            </p:grpSpPr>
            <p:sp>
              <p:nvSpPr>
                <p:cNvPr id="67" name="Text Box 44">
                  <a:extLst>
                    <a:ext uri="{FF2B5EF4-FFF2-40B4-BE49-F238E27FC236}">
                      <a16:creationId xmlns:a16="http://schemas.microsoft.com/office/drawing/2014/main" id="{603F9FDE-8532-67AC-6E7F-F2A8856BA4F4}"/>
                    </a:ext>
                  </a:extLst>
                </p:cNvPr>
                <p:cNvSpPr txBox="1">
                  <a:spLocks noChangeArrowheads="1"/>
                </p:cNvSpPr>
                <p:nvPr/>
              </p:nvSpPr>
              <p:spPr bwMode="auto">
                <a:xfrm>
                  <a:off x="2823" y="3788"/>
                  <a:ext cx="116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dirty="0">
                      <a:ea typeface="宋体" panose="02010600030101010101" pitchFamily="2" charset="-122"/>
                    </a:rPr>
                    <a:t>Early Required Time</a:t>
                  </a:r>
                  <a:endParaRPr lang="en-US" altLang="zh-CN" b="1" dirty="0">
                    <a:ea typeface="宋体" panose="02010600030101010101" pitchFamily="2" charset="-122"/>
                  </a:endParaRPr>
                </a:p>
              </p:txBody>
            </p:sp>
            <p:sp>
              <p:nvSpPr>
                <p:cNvPr id="68" name="Line 45">
                  <a:extLst>
                    <a:ext uri="{FF2B5EF4-FFF2-40B4-BE49-F238E27FC236}">
                      <a16:creationId xmlns:a16="http://schemas.microsoft.com/office/drawing/2014/main" id="{85A08692-C9AD-54A6-C41E-186F649419DE}"/>
                    </a:ext>
                  </a:extLst>
                </p:cNvPr>
                <p:cNvSpPr>
                  <a:spLocks noChangeShapeType="1"/>
                </p:cNvSpPr>
                <p:nvPr/>
              </p:nvSpPr>
              <p:spPr bwMode="auto">
                <a:xfrm flipV="1">
                  <a:off x="3848" y="3710"/>
                  <a:ext cx="129" cy="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nvGrpSpPr>
              <p:cNvPr id="62" name="Group 46">
                <a:extLst>
                  <a:ext uri="{FF2B5EF4-FFF2-40B4-BE49-F238E27FC236}">
                    <a16:creationId xmlns:a16="http://schemas.microsoft.com/office/drawing/2014/main" id="{51E6A2AF-3B82-6ABC-C759-42EFBC5797D8}"/>
                  </a:ext>
                </a:extLst>
              </p:cNvPr>
              <p:cNvGrpSpPr>
                <a:grpSpLocks/>
              </p:cNvGrpSpPr>
              <p:nvPr/>
            </p:nvGrpSpPr>
            <p:grpSpPr bwMode="auto">
              <a:xfrm>
                <a:off x="3281" y="2521"/>
                <a:ext cx="1183" cy="241"/>
                <a:chOff x="4341" y="3665"/>
                <a:chExt cx="1183" cy="241"/>
              </a:xfrm>
            </p:grpSpPr>
            <p:sp>
              <p:nvSpPr>
                <p:cNvPr id="65" name="Text Box 47">
                  <a:extLst>
                    <a:ext uri="{FF2B5EF4-FFF2-40B4-BE49-F238E27FC236}">
                      <a16:creationId xmlns:a16="http://schemas.microsoft.com/office/drawing/2014/main" id="{B5FDFB38-0D82-A400-07B2-CEA01088CCF1}"/>
                    </a:ext>
                  </a:extLst>
                </p:cNvPr>
                <p:cNvSpPr txBox="1">
                  <a:spLocks noChangeArrowheads="1"/>
                </p:cNvSpPr>
                <p:nvPr/>
              </p:nvSpPr>
              <p:spPr bwMode="auto">
                <a:xfrm>
                  <a:off x="4372" y="3749"/>
                  <a:ext cx="115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altLang="zh-CN" sz="1400" dirty="0">
                      <a:ea typeface="宋体" panose="02010600030101010101" pitchFamily="2" charset="-122"/>
                    </a:rPr>
                    <a:t>Late Required Time</a:t>
                  </a:r>
                  <a:endParaRPr lang="en-US" altLang="zh-CN" b="1" dirty="0">
                    <a:ea typeface="宋体" panose="02010600030101010101" pitchFamily="2" charset="-122"/>
                  </a:endParaRPr>
                </a:p>
              </p:txBody>
            </p:sp>
            <p:sp>
              <p:nvSpPr>
                <p:cNvPr id="66" name="Line 48">
                  <a:extLst>
                    <a:ext uri="{FF2B5EF4-FFF2-40B4-BE49-F238E27FC236}">
                      <a16:creationId xmlns:a16="http://schemas.microsoft.com/office/drawing/2014/main" id="{78615E34-45EB-0DD7-067E-CD20FDC614F6}"/>
                    </a:ext>
                  </a:extLst>
                </p:cNvPr>
                <p:cNvSpPr>
                  <a:spLocks noChangeShapeType="1"/>
                </p:cNvSpPr>
                <p:nvPr/>
              </p:nvSpPr>
              <p:spPr bwMode="auto">
                <a:xfrm flipH="1" flipV="1">
                  <a:off x="4341" y="3665"/>
                  <a:ext cx="105" cy="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sp>
            <p:nvSpPr>
              <p:cNvPr id="63" name="Line 49">
                <a:extLst>
                  <a:ext uri="{FF2B5EF4-FFF2-40B4-BE49-F238E27FC236}">
                    <a16:creationId xmlns:a16="http://schemas.microsoft.com/office/drawing/2014/main" id="{B1F6D715-C659-8D9D-6E53-DCE1C7CA3CCB}"/>
                  </a:ext>
                </a:extLst>
              </p:cNvPr>
              <p:cNvSpPr>
                <a:spLocks noChangeShapeType="1"/>
              </p:cNvSpPr>
              <p:nvPr/>
            </p:nvSpPr>
            <p:spPr bwMode="auto">
              <a:xfrm flipV="1">
                <a:off x="3072" y="2496"/>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sp>
            <p:nvSpPr>
              <p:cNvPr id="64" name="Line 50">
                <a:extLst>
                  <a:ext uri="{FF2B5EF4-FFF2-40B4-BE49-F238E27FC236}">
                    <a16:creationId xmlns:a16="http://schemas.microsoft.com/office/drawing/2014/main" id="{0C87BFC3-7126-3680-1A07-3FD2E58A453E}"/>
                  </a:ext>
                </a:extLst>
              </p:cNvPr>
              <p:cNvSpPr>
                <a:spLocks noChangeShapeType="1"/>
              </p:cNvSpPr>
              <p:nvPr/>
            </p:nvSpPr>
            <p:spPr bwMode="auto">
              <a:xfrm flipV="1">
                <a:off x="3072" y="2976"/>
                <a:ext cx="0" cy="2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endParaRPr lang="zh-CN" altLang="en-US"/>
              </a:p>
            </p:txBody>
          </p:sp>
        </p:grpSp>
      </p:grpSp>
      <p:sp>
        <p:nvSpPr>
          <p:cNvPr id="104" name="文本框 103">
            <a:extLst>
              <a:ext uri="{FF2B5EF4-FFF2-40B4-BE49-F238E27FC236}">
                <a16:creationId xmlns:a16="http://schemas.microsoft.com/office/drawing/2014/main" id="{F73354B4-A38D-F1ED-3ADA-5F0BD92C7FF8}"/>
              </a:ext>
            </a:extLst>
          </p:cNvPr>
          <p:cNvSpPr txBox="1"/>
          <p:nvPr/>
        </p:nvSpPr>
        <p:spPr>
          <a:xfrm>
            <a:off x="609601" y="1150731"/>
            <a:ext cx="11185915" cy="2846741"/>
          </a:xfrm>
          <a:prstGeom prst="rect">
            <a:avLst/>
          </a:prstGeom>
          <a:noFill/>
        </p:spPr>
        <p:txBody>
          <a:bodyPr wrap="square">
            <a:spAutoFit/>
          </a:bodyPr>
          <a:lstStyle/>
          <a:p>
            <a:pPr marL="342882" lvl="1" indent="-342882" eaLnBrk="0" fontAlgn="base" hangingPunct="0">
              <a:lnSpc>
                <a:spcPct val="114000"/>
              </a:lnSpc>
              <a:spcBef>
                <a:spcPct val="20000"/>
              </a:spcBef>
              <a:spcAft>
                <a:spcPct val="0"/>
              </a:spcAft>
              <a:buClr>
                <a:srgbClr val="FF0000"/>
              </a:buClr>
              <a:buSzPct val="70000"/>
              <a:buFont typeface="Wingdings" panose="05000000000000000000" pitchFamily="2" charset="2"/>
              <a:buChar char="l"/>
            </a:pPr>
            <a:r>
              <a:rPr lang="en-US" altLang="zh-CN" sz="2800" b="1" dirty="0" err="1">
                <a:solidFill>
                  <a:srgbClr val="404040"/>
                </a:solidFill>
                <a:latin typeface="Microsoft YaHei" panose="020B0503020204020204" pitchFamily="34" charset="-122"/>
                <a:ea typeface="Microsoft YaHei" panose="020B0503020204020204" pitchFamily="34" charset="-122"/>
              </a:rPr>
              <a:t>iSTA</a:t>
            </a:r>
            <a:r>
              <a:rPr lang="zh-CN" altLang="en-US" sz="2800" b="1" dirty="0">
                <a:solidFill>
                  <a:srgbClr val="404040"/>
                </a:solidFill>
                <a:latin typeface="Microsoft YaHei" panose="020B0503020204020204" pitchFamily="34" charset="-122"/>
                <a:ea typeface="Microsoft YaHei" panose="020B0503020204020204" pitchFamily="34" charset="-122"/>
              </a:rPr>
              <a:t>（静态时序分析工具）</a:t>
            </a:r>
            <a:endParaRPr lang="en-US" altLang="zh-CN" sz="2800" b="1" dirty="0">
              <a:solidFill>
                <a:srgbClr val="404040"/>
              </a:solidFill>
              <a:latin typeface="Microsoft YaHei" panose="020B0503020204020204" pitchFamily="34" charset="-122"/>
              <a:ea typeface="Microsoft YaHei" panose="020B0503020204020204" pitchFamily="34" charset="-122"/>
            </a:endParaRPr>
          </a:p>
          <a:p>
            <a:pPr marL="692115" lvl="1" indent="-347645" eaLnBrk="0" fontAlgn="base" hangingPunct="0">
              <a:lnSpc>
                <a:spcPct val="114000"/>
              </a:lnSpc>
              <a:spcBef>
                <a:spcPct val="20000"/>
              </a:spcBef>
              <a:spcAft>
                <a:spcPct val="0"/>
              </a:spcAft>
              <a:buClr>
                <a:schemeClr val="accent2"/>
              </a:buClr>
              <a:buSzPct val="70000"/>
              <a:buFont typeface="Wingdings" panose="05000000000000000000" pitchFamily="2" charset="2"/>
              <a:buChar char="l"/>
            </a:pPr>
            <a:r>
              <a:rPr kumimoji="1" lang="zh-CN" altLang="en-US" sz="2000" dirty="0">
                <a:solidFill>
                  <a:srgbClr val="002060"/>
                </a:solidFill>
                <a:latin typeface="Microsoft YaHei" panose="020B0503020204020204" pitchFamily="34" charset="-122"/>
                <a:ea typeface="Microsoft YaHei" panose="020B0503020204020204" pitchFamily="34" charset="-122"/>
              </a:rPr>
              <a:t>静态时序分析检查如图所示，捕获</a:t>
            </a:r>
            <a:r>
              <a:rPr kumimoji="1" lang="en-US" altLang="zh-CN" sz="2000" dirty="0">
                <a:solidFill>
                  <a:srgbClr val="002060"/>
                </a:solidFill>
                <a:latin typeface="Microsoft YaHei" panose="020B0503020204020204" pitchFamily="34" charset="-122"/>
                <a:ea typeface="Microsoft YaHei" panose="020B0503020204020204" pitchFamily="34" charset="-122"/>
              </a:rPr>
              <a:t>Flip-Flop</a:t>
            </a:r>
            <a:r>
              <a:rPr kumimoji="1" lang="zh-CN" altLang="en-US" sz="2000" dirty="0">
                <a:solidFill>
                  <a:srgbClr val="002060"/>
                </a:solidFill>
                <a:latin typeface="Microsoft YaHei" panose="020B0503020204020204" pitchFamily="34" charset="-122"/>
                <a:ea typeface="Microsoft YaHei" panose="020B0503020204020204" pitchFamily="34" charset="-122"/>
              </a:rPr>
              <a:t>接收数据需要满足</a:t>
            </a:r>
            <a:r>
              <a:rPr kumimoji="1" lang="en-US" altLang="zh-CN" sz="2000" dirty="0">
                <a:solidFill>
                  <a:srgbClr val="002060"/>
                </a:solidFill>
                <a:latin typeface="Microsoft YaHei" panose="020B0503020204020204" pitchFamily="34" charset="-122"/>
                <a:ea typeface="Microsoft YaHei" panose="020B0503020204020204" pitchFamily="34" charset="-122"/>
              </a:rPr>
              <a:t>Setup</a:t>
            </a:r>
            <a:r>
              <a:rPr kumimoji="1" lang="zh-CN" altLang="en-US" sz="2000" dirty="0">
                <a:solidFill>
                  <a:srgbClr val="002060"/>
                </a:solidFill>
                <a:latin typeface="Microsoft YaHei" panose="020B0503020204020204" pitchFamily="34" charset="-122"/>
                <a:ea typeface="Microsoft YaHei" panose="020B0503020204020204" pitchFamily="34" charset="-122"/>
              </a:rPr>
              <a:t>和</a:t>
            </a:r>
            <a:r>
              <a:rPr kumimoji="1" lang="en-US" altLang="zh-CN" sz="2000" dirty="0">
                <a:solidFill>
                  <a:srgbClr val="002060"/>
                </a:solidFill>
                <a:latin typeface="Microsoft YaHei" panose="020B0503020204020204" pitchFamily="34" charset="-122"/>
                <a:ea typeface="Microsoft YaHei" panose="020B0503020204020204" pitchFamily="34" charset="-122"/>
              </a:rPr>
              <a:t>Hold</a:t>
            </a:r>
            <a:r>
              <a:rPr kumimoji="1" lang="zh-CN" altLang="en-US" sz="2000" dirty="0">
                <a:solidFill>
                  <a:srgbClr val="002060"/>
                </a:solidFill>
                <a:latin typeface="Microsoft YaHei" panose="020B0503020204020204" pitchFamily="34" charset="-122"/>
                <a:ea typeface="Microsoft YaHei" panose="020B0503020204020204" pitchFamily="34" charset="-122"/>
              </a:rPr>
              <a:t>要求。</a:t>
            </a:r>
            <a:r>
              <a:rPr kumimoji="1" lang="en-US" altLang="zh-CN" sz="2000" dirty="0">
                <a:solidFill>
                  <a:srgbClr val="002060"/>
                </a:solidFill>
                <a:latin typeface="Microsoft YaHei" panose="020B0503020204020204" pitchFamily="34" charset="-122"/>
                <a:ea typeface="Microsoft YaHei" panose="020B0503020204020204" pitchFamily="34" charset="-122"/>
              </a:rPr>
              <a:t>Setup</a:t>
            </a:r>
            <a:r>
              <a:rPr kumimoji="1" lang="zh-CN" altLang="en-US" sz="2000" dirty="0">
                <a:solidFill>
                  <a:srgbClr val="002060"/>
                </a:solidFill>
                <a:latin typeface="Microsoft YaHei" panose="020B0503020204020204" pitchFamily="34" charset="-122"/>
                <a:ea typeface="Microsoft YaHei" panose="020B0503020204020204" pitchFamily="34" charset="-122"/>
              </a:rPr>
              <a:t>检查是在发射</a:t>
            </a:r>
            <a:r>
              <a:rPr kumimoji="1" lang="en-US" altLang="zh-CN" sz="2000" dirty="0">
                <a:solidFill>
                  <a:srgbClr val="002060"/>
                </a:solidFill>
                <a:latin typeface="Microsoft YaHei" panose="020B0503020204020204" pitchFamily="34" charset="-122"/>
                <a:ea typeface="Microsoft YaHei" panose="020B0503020204020204" pitchFamily="34" charset="-122"/>
              </a:rPr>
              <a:t>Flip-Flop</a:t>
            </a:r>
            <a:r>
              <a:rPr kumimoji="1" lang="zh-CN" altLang="en-US" sz="2000" dirty="0">
                <a:solidFill>
                  <a:srgbClr val="002060"/>
                </a:solidFill>
                <a:latin typeface="Microsoft YaHei" panose="020B0503020204020204" pitchFamily="34" charset="-122"/>
                <a:ea typeface="Microsoft YaHei" panose="020B0503020204020204" pitchFamily="34" charset="-122"/>
              </a:rPr>
              <a:t>发送数据后的下一个周期（图中周期</a:t>
            </a:r>
            <a:r>
              <a:rPr kumimoji="1" lang="en-US" altLang="zh-CN" sz="2000" dirty="0">
                <a:solidFill>
                  <a:srgbClr val="002060"/>
                </a:solidFill>
                <a:latin typeface="Microsoft YaHei" panose="020B0503020204020204" pitchFamily="34" charset="-122"/>
                <a:ea typeface="Microsoft YaHei" panose="020B0503020204020204" pitchFamily="34" charset="-122"/>
              </a:rPr>
              <a:t>10ns</a:t>
            </a:r>
            <a:r>
              <a:rPr kumimoji="1" lang="zh-CN" altLang="en-US" sz="2000" dirty="0">
                <a:solidFill>
                  <a:srgbClr val="002060"/>
                </a:solidFill>
                <a:latin typeface="Microsoft YaHei" panose="020B0503020204020204" pitchFamily="34" charset="-122"/>
                <a:ea typeface="Microsoft YaHei" panose="020B0503020204020204" pitchFamily="34" charset="-122"/>
              </a:rPr>
              <a:t>），数据需要在周期减去</a:t>
            </a:r>
            <a:r>
              <a:rPr kumimoji="1" lang="en-US" altLang="zh-CN" sz="2000" dirty="0">
                <a:solidFill>
                  <a:srgbClr val="002060"/>
                </a:solidFill>
                <a:latin typeface="Microsoft YaHei" panose="020B0503020204020204" pitchFamily="34" charset="-122"/>
                <a:ea typeface="Microsoft YaHei" panose="020B0503020204020204" pitchFamily="34" charset="-122"/>
              </a:rPr>
              <a:t>Setup</a:t>
            </a:r>
            <a:r>
              <a:rPr kumimoji="1" lang="zh-CN" altLang="en-US" sz="2000" dirty="0">
                <a:solidFill>
                  <a:srgbClr val="002060"/>
                </a:solidFill>
                <a:latin typeface="Microsoft YaHei" panose="020B0503020204020204" pitchFamily="34" charset="-122"/>
                <a:ea typeface="Microsoft YaHei" panose="020B0503020204020204" pitchFamily="34" charset="-122"/>
              </a:rPr>
              <a:t>时间前到达，需要满足如下公式，周期对应芯片的频率受到此公式的限制：</a:t>
            </a:r>
            <a:endParaRPr kumimoji="1" lang="en-US" altLang="zh-CN" sz="2000" dirty="0">
              <a:solidFill>
                <a:srgbClr val="002060"/>
              </a:solidFill>
              <a:latin typeface="Microsoft YaHei" panose="020B0503020204020204" pitchFamily="34" charset="-122"/>
              <a:ea typeface="Microsoft YaHei" panose="020B0503020204020204" pitchFamily="34" charset="-122"/>
            </a:endParaRPr>
          </a:p>
          <a:p>
            <a:pPr marL="692115" lvl="1" indent="-347645" eaLnBrk="0" fontAlgn="base" hangingPunct="0">
              <a:lnSpc>
                <a:spcPct val="114000"/>
              </a:lnSpc>
              <a:spcBef>
                <a:spcPct val="20000"/>
              </a:spcBef>
              <a:spcAft>
                <a:spcPct val="0"/>
              </a:spcAft>
              <a:buClr>
                <a:schemeClr val="accent2"/>
              </a:buClr>
              <a:buSzPct val="70000"/>
              <a:buFont typeface="Wingdings" panose="05000000000000000000" pitchFamily="2" charset="2"/>
              <a:buChar char="l"/>
            </a:pPr>
            <a:endParaRPr kumimoji="1" lang="en-US" altLang="zh-CN" sz="2000" dirty="0">
              <a:solidFill>
                <a:srgbClr val="002060"/>
              </a:solidFill>
              <a:latin typeface="Microsoft YaHei" panose="020B0503020204020204" pitchFamily="34" charset="-122"/>
              <a:ea typeface="Microsoft YaHei" panose="020B0503020204020204" pitchFamily="34" charset="-122"/>
            </a:endParaRPr>
          </a:p>
          <a:p>
            <a:pPr marL="692115" lvl="1" indent="-347645" eaLnBrk="0" fontAlgn="base" hangingPunct="0">
              <a:lnSpc>
                <a:spcPct val="114000"/>
              </a:lnSpc>
              <a:spcBef>
                <a:spcPct val="20000"/>
              </a:spcBef>
              <a:spcAft>
                <a:spcPct val="0"/>
              </a:spcAft>
              <a:buClr>
                <a:schemeClr val="accent2"/>
              </a:buClr>
              <a:buSzPct val="70000"/>
              <a:buFont typeface="Wingdings" panose="05000000000000000000" pitchFamily="2" charset="2"/>
              <a:buChar char="l"/>
            </a:pPr>
            <a:r>
              <a:rPr kumimoji="1" lang="en-US" altLang="zh-CN" sz="2000" dirty="0">
                <a:solidFill>
                  <a:srgbClr val="002060"/>
                </a:solidFill>
                <a:latin typeface="Microsoft YaHei" panose="020B0503020204020204" pitchFamily="34" charset="-122"/>
                <a:ea typeface="Microsoft YaHei" panose="020B0503020204020204" pitchFamily="34" charset="-122"/>
              </a:rPr>
              <a:t>Hold</a:t>
            </a:r>
            <a:r>
              <a:rPr kumimoji="1" lang="zh-CN" altLang="en-US" sz="2000" dirty="0">
                <a:solidFill>
                  <a:srgbClr val="002060"/>
                </a:solidFill>
                <a:latin typeface="Microsoft YaHei" panose="020B0503020204020204" pitchFamily="34" charset="-122"/>
                <a:ea typeface="Microsoft YaHei" panose="020B0503020204020204" pitchFamily="34" charset="-122"/>
              </a:rPr>
              <a:t>检查则是在发射</a:t>
            </a:r>
            <a:r>
              <a:rPr kumimoji="1" lang="en-US" altLang="zh-CN" sz="2000" dirty="0">
                <a:solidFill>
                  <a:srgbClr val="002060"/>
                </a:solidFill>
                <a:latin typeface="Microsoft YaHei" panose="020B0503020204020204" pitchFamily="34" charset="-122"/>
                <a:ea typeface="Microsoft YaHei" panose="020B0503020204020204" pitchFamily="34" charset="-122"/>
              </a:rPr>
              <a:t>Flip-Flop</a:t>
            </a:r>
            <a:r>
              <a:rPr kumimoji="1" lang="zh-CN" altLang="en-US" sz="2000" dirty="0">
                <a:solidFill>
                  <a:srgbClr val="002060"/>
                </a:solidFill>
                <a:latin typeface="Microsoft YaHei" panose="020B0503020204020204" pitchFamily="34" charset="-122"/>
                <a:ea typeface="Microsoft YaHei" panose="020B0503020204020204" pitchFamily="34" charset="-122"/>
              </a:rPr>
              <a:t>发送数据后的当前周期，确保数据的最早到达时间不能早于</a:t>
            </a:r>
            <a:r>
              <a:rPr kumimoji="1" lang="en-US" altLang="zh-CN" sz="2000" dirty="0">
                <a:solidFill>
                  <a:srgbClr val="002060"/>
                </a:solidFill>
                <a:latin typeface="Microsoft YaHei" panose="020B0503020204020204" pitchFamily="34" charset="-122"/>
                <a:ea typeface="Microsoft YaHei" panose="020B0503020204020204" pitchFamily="34" charset="-122"/>
              </a:rPr>
              <a:t>Hold</a:t>
            </a:r>
            <a:r>
              <a:rPr kumimoji="1" lang="zh-CN" altLang="en-US" sz="2000" dirty="0">
                <a:solidFill>
                  <a:srgbClr val="002060"/>
                </a:solidFill>
                <a:latin typeface="Microsoft YaHei" panose="020B0503020204020204" pitchFamily="34" charset="-122"/>
                <a:ea typeface="Microsoft YaHei" panose="020B0503020204020204" pitchFamily="34" charset="-122"/>
              </a:rPr>
              <a:t>时间，需要满足如下公式：</a:t>
            </a:r>
            <a:endParaRPr kumimoji="1" lang="en-US" altLang="zh-CN" sz="2000" dirty="0">
              <a:solidFill>
                <a:srgbClr val="002060"/>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29110191-1DE0-9F6A-0E42-AB998549DF5C}"/>
              </a:ext>
            </a:extLst>
          </p:cNvPr>
          <p:cNvSpPr txBox="1"/>
          <p:nvPr/>
        </p:nvSpPr>
        <p:spPr>
          <a:xfrm>
            <a:off x="1520160" y="2776108"/>
            <a:ext cx="6096000" cy="369332"/>
          </a:xfrm>
          <a:prstGeom prst="rect">
            <a:avLst/>
          </a:prstGeom>
          <a:noFill/>
        </p:spPr>
        <p:txBody>
          <a:bodyPr wrap="square">
            <a:spAutoFit/>
          </a:bodyPr>
          <a:lstStyle/>
          <a:p>
            <a:pPr marL="0" marR="0" algn="just">
              <a:spcBef>
                <a:spcPts val="0"/>
              </a:spcBef>
              <a:spcAft>
                <a:spcPts val="0"/>
              </a:spcAft>
            </a:pPr>
            <a:r>
              <a:rPr lang="en-US" altLang="zh-CN" i="1" dirty="0" err="1">
                <a:effectLst/>
              </a:rPr>
              <a:t>Tlaunch</a:t>
            </a:r>
            <a:r>
              <a:rPr lang="en-US" altLang="zh-CN" i="1" dirty="0">
                <a:effectLst/>
              </a:rPr>
              <a:t> </a:t>
            </a:r>
            <a:r>
              <a:rPr lang="en-US" altLang="zh-CN" dirty="0">
                <a:effectLst/>
              </a:rPr>
              <a:t>+ </a:t>
            </a:r>
            <a:r>
              <a:rPr lang="en-US" altLang="zh-CN" i="1" dirty="0">
                <a:effectLst/>
              </a:rPr>
              <a:t>Tck2q </a:t>
            </a:r>
            <a:r>
              <a:rPr lang="en-US" altLang="zh-CN" dirty="0">
                <a:effectLst/>
              </a:rPr>
              <a:t>+ </a:t>
            </a:r>
            <a:r>
              <a:rPr lang="en-US" altLang="zh-CN" i="1" dirty="0" err="1">
                <a:effectLst/>
              </a:rPr>
              <a:t>Tdp</a:t>
            </a:r>
            <a:r>
              <a:rPr lang="en-US" altLang="zh-CN" i="1" dirty="0">
                <a:effectLst/>
              </a:rPr>
              <a:t> </a:t>
            </a:r>
            <a:r>
              <a:rPr lang="en-US" altLang="zh-CN" dirty="0">
                <a:effectLst/>
              </a:rPr>
              <a:t>&lt; </a:t>
            </a:r>
            <a:r>
              <a:rPr lang="en-US" altLang="zh-CN" i="1" dirty="0" err="1">
                <a:effectLst/>
              </a:rPr>
              <a:t>Tcapture</a:t>
            </a:r>
            <a:r>
              <a:rPr lang="en-US" altLang="zh-CN" i="1" dirty="0">
                <a:effectLst/>
              </a:rPr>
              <a:t> </a:t>
            </a:r>
            <a:r>
              <a:rPr lang="en-US" altLang="zh-CN" dirty="0">
                <a:effectLst/>
              </a:rPr>
              <a:t>+ </a:t>
            </a:r>
            <a:r>
              <a:rPr lang="en-US" altLang="zh-CN" i="1" dirty="0" err="1">
                <a:effectLst/>
              </a:rPr>
              <a:t>Tcycle</a:t>
            </a:r>
            <a:r>
              <a:rPr lang="en-US" altLang="zh-CN" i="1" dirty="0">
                <a:effectLst/>
              </a:rPr>
              <a:t> </a:t>
            </a:r>
            <a:r>
              <a:rPr lang="en-US" altLang="zh-CN" dirty="0">
                <a:effectLst/>
              </a:rPr>
              <a:t>– </a:t>
            </a:r>
            <a:r>
              <a:rPr lang="en-US" altLang="zh-CN" i="1" dirty="0" err="1">
                <a:effectLst/>
              </a:rPr>
              <a:t>Tsetup</a:t>
            </a:r>
            <a:endParaRPr lang="en-US" altLang="zh-CN" dirty="0">
              <a:effectLst/>
            </a:endParaRPr>
          </a:p>
        </p:txBody>
      </p:sp>
      <p:sp>
        <p:nvSpPr>
          <p:cNvPr id="6" name="文本框 5">
            <a:extLst>
              <a:ext uri="{FF2B5EF4-FFF2-40B4-BE49-F238E27FC236}">
                <a16:creationId xmlns:a16="http://schemas.microsoft.com/office/drawing/2014/main" id="{0658E80D-34CC-4D99-F344-3A3591CE390B}"/>
              </a:ext>
            </a:extLst>
          </p:cNvPr>
          <p:cNvSpPr txBox="1"/>
          <p:nvPr/>
        </p:nvSpPr>
        <p:spPr>
          <a:xfrm>
            <a:off x="1405193" y="4013902"/>
            <a:ext cx="6096000" cy="369332"/>
          </a:xfrm>
          <a:prstGeom prst="rect">
            <a:avLst/>
          </a:prstGeom>
          <a:noFill/>
        </p:spPr>
        <p:txBody>
          <a:bodyPr wrap="square">
            <a:spAutoFit/>
          </a:bodyPr>
          <a:lstStyle/>
          <a:p>
            <a:pPr marL="0" marR="0" algn="just">
              <a:spcBef>
                <a:spcPts val="0"/>
              </a:spcBef>
              <a:spcAft>
                <a:spcPts val="0"/>
              </a:spcAft>
            </a:pPr>
            <a:r>
              <a:rPr lang="en-US" altLang="zh-CN" i="1" dirty="0" err="1">
                <a:effectLst/>
              </a:rPr>
              <a:t>Tlaunch</a:t>
            </a:r>
            <a:r>
              <a:rPr lang="en-US" altLang="zh-CN" i="1" dirty="0">
                <a:effectLst/>
              </a:rPr>
              <a:t> </a:t>
            </a:r>
            <a:r>
              <a:rPr lang="en-US" altLang="zh-CN" dirty="0">
                <a:effectLst/>
              </a:rPr>
              <a:t>+ </a:t>
            </a:r>
            <a:r>
              <a:rPr lang="en-US" altLang="zh-CN" i="1" dirty="0">
                <a:effectLst/>
              </a:rPr>
              <a:t>Tck2q </a:t>
            </a:r>
            <a:r>
              <a:rPr lang="en-US" altLang="zh-CN" dirty="0">
                <a:effectLst/>
              </a:rPr>
              <a:t>+ </a:t>
            </a:r>
            <a:r>
              <a:rPr lang="en-US" altLang="zh-CN" i="1" dirty="0" err="1">
                <a:effectLst/>
              </a:rPr>
              <a:t>Tdp</a:t>
            </a:r>
            <a:r>
              <a:rPr lang="en-US" altLang="zh-CN" i="1" dirty="0">
                <a:effectLst/>
              </a:rPr>
              <a:t> </a:t>
            </a:r>
            <a:r>
              <a:rPr lang="en-US" altLang="zh-CN" dirty="0">
                <a:effectLst/>
              </a:rPr>
              <a:t>&gt; </a:t>
            </a:r>
            <a:r>
              <a:rPr lang="en-US" altLang="zh-CN" i="1" dirty="0" err="1">
                <a:effectLst/>
              </a:rPr>
              <a:t>Tcapture</a:t>
            </a:r>
            <a:r>
              <a:rPr lang="en-US" altLang="zh-CN" i="1" dirty="0">
                <a:effectLst/>
              </a:rPr>
              <a:t> </a:t>
            </a:r>
            <a:r>
              <a:rPr lang="en-US" altLang="zh-CN" dirty="0">
                <a:effectLst/>
              </a:rPr>
              <a:t>+ </a:t>
            </a:r>
            <a:r>
              <a:rPr lang="en-US" altLang="zh-CN" i="1" dirty="0" err="1">
                <a:effectLst/>
              </a:rPr>
              <a:t>Thold</a:t>
            </a:r>
            <a:endParaRPr lang="en-US" altLang="zh-CN" dirty="0">
              <a:effectLst/>
            </a:endParaRPr>
          </a:p>
        </p:txBody>
      </p:sp>
      <p:pic>
        <p:nvPicPr>
          <p:cNvPr id="3" name="图片 2">
            <a:extLst>
              <a:ext uri="{FF2B5EF4-FFF2-40B4-BE49-F238E27FC236}">
                <a16:creationId xmlns:a16="http://schemas.microsoft.com/office/drawing/2014/main" id="{42930101-75C9-2778-943F-3B87E3896A2E}"/>
              </a:ext>
            </a:extLst>
          </p:cNvPr>
          <p:cNvPicPr>
            <a:picLocks noChangeAspect="1"/>
          </p:cNvPicPr>
          <p:nvPr/>
        </p:nvPicPr>
        <p:blipFill>
          <a:blip r:embed="rId2"/>
          <a:stretch>
            <a:fillRect/>
          </a:stretch>
        </p:blipFill>
        <p:spPr>
          <a:xfrm>
            <a:off x="691322" y="4617033"/>
            <a:ext cx="5721178" cy="1804329"/>
          </a:xfrm>
          <a:prstGeom prst="rect">
            <a:avLst/>
          </a:prstGeom>
        </p:spPr>
      </p:pic>
    </p:spTree>
    <p:extLst>
      <p:ext uri="{BB962C8B-B14F-4D97-AF65-F5344CB8AC3E}">
        <p14:creationId xmlns:p14="http://schemas.microsoft.com/office/powerpoint/2010/main" val="27499092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87741" y="1328434"/>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软件架构</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81049" y="2202157"/>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关键特性</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88609" y="307588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使用指南</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4077104" y="1197575"/>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
        <p:nvSpPr>
          <p:cNvPr id="10" name="菱形 9">
            <a:extLst>
              <a:ext uri="{FF2B5EF4-FFF2-40B4-BE49-F238E27FC236}">
                <a16:creationId xmlns:a16="http://schemas.microsoft.com/office/drawing/2014/main" id="{ED2711A1-7EF3-FE20-F0CD-5F9909DA3C90}"/>
              </a:ext>
            </a:extLst>
          </p:cNvPr>
          <p:cNvSpPr/>
          <p:nvPr/>
        </p:nvSpPr>
        <p:spPr>
          <a:xfrm>
            <a:off x="4098835" y="4728243"/>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F036AFF-2262-8745-1CEE-646B939BC927}"/>
              </a:ext>
            </a:extLst>
          </p:cNvPr>
          <p:cNvSpPr txBox="1"/>
          <p:nvPr/>
        </p:nvSpPr>
        <p:spPr>
          <a:xfrm>
            <a:off x="4098835" y="4845521"/>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05</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171020-A697-41A5-39F3-E995ED29BD50}"/>
              </a:ext>
            </a:extLst>
          </p:cNvPr>
          <p:cNvSpPr txBox="1"/>
          <p:nvPr/>
        </p:nvSpPr>
        <p:spPr>
          <a:xfrm>
            <a:off x="5088609" y="4783966"/>
            <a:ext cx="2705985"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未来研究计划</a:t>
            </a:r>
          </a:p>
        </p:txBody>
      </p:sp>
      <p:sp>
        <p:nvSpPr>
          <p:cNvPr id="2" name="菱形 1">
            <a:extLst>
              <a:ext uri="{FF2B5EF4-FFF2-40B4-BE49-F238E27FC236}">
                <a16:creationId xmlns:a16="http://schemas.microsoft.com/office/drawing/2014/main" id="{673AEE0E-03E7-0606-EF02-DA4240C55558}"/>
              </a:ext>
            </a:extLst>
          </p:cNvPr>
          <p:cNvSpPr/>
          <p:nvPr/>
        </p:nvSpPr>
        <p:spPr>
          <a:xfrm>
            <a:off x="4098835" y="3824324"/>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9ECAA4EA-276B-F836-B461-CA1C2DBBBB3E}"/>
              </a:ext>
            </a:extLst>
          </p:cNvPr>
          <p:cNvSpPr txBox="1"/>
          <p:nvPr/>
        </p:nvSpPr>
        <p:spPr>
          <a:xfrm>
            <a:off x="4098835" y="3940337"/>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04</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FEEB724-17F2-5C3A-0D91-E31D88FC3E05}"/>
              </a:ext>
            </a:extLst>
          </p:cNvPr>
          <p:cNvSpPr txBox="1"/>
          <p:nvPr/>
        </p:nvSpPr>
        <p:spPr>
          <a:xfrm>
            <a:off x="5088610" y="3909559"/>
            <a:ext cx="1942506"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研究进展</a:t>
            </a:r>
          </a:p>
        </p:txBody>
      </p:sp>
    </p:spTree>
    <p:extLst>
      <p:ext uri="{BB962C8B-B14F-4D97-AF65-F5344CB8AC3E}">
        <p14:creationId xmlns:p14="http://schemas.microsoft.com/office/powerpoint/2010/main" val="2073270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Glitch </a:t>
            </a:r>
            <a:r>
              <a:rPr kumimoji="1" lang="zh-CN" altLang="en-US" dirty="0"/>
              <a:t>分析</a:t>
            </a:r>
          </a:p>
        </p:txBody>
      </p:sp>
      <p:cxnSp>
        <p:nvCxnSpPr>
          <p:cNvPr id="24" name="直接连接符 23">
            <a:extLst>
              <a:ext uri="{FF2B5EF4-FFF2-40B4-BE49-F238E27FC236}">
                <a16:creationId xmlns:a16="http://schemas.microsoft.com/office/drawing/2014/main" id="{2D0EC9DC-70C0-52E7-C7A4-F740716A0CA8}"/>
              </a:ext>
            </a:extLst>
          </p:cNvPr>
          <p:cNvCxnSpPr/>
          <p:nvPr/>
        </p:nvCxnSpPr>
        <p:spPr bwMode="auto">
          <a:xfrm>
            <a:off x="3384963" y="3469181"/>
            <a:ext cx="41515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6A7F64CA-2AB7-3F7A-D39D-2223BA596B42}"/>
              </a:ext>
            </a:extLst>
          </p:cNvPr>
          <p:cNvCxnSpPr/>
          <p:nvPr/>
        </p:nvCxnSpPr>
        <p:spPr bwMode="auto">
          <a:xfrm flipV="1">
            <a:off x="3800121" y="3153871"/>
            <a:ext cx="0" cy="3153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6E1C9E1D-6278-AF51-A502-BE3DD58460D5}"/>
              </a:ext>
            </a:extLst>
          </p:cNvPr>
          <p:cNvCxnSpPr/>
          <p:nvPr/>
        </p:nvCxnSpPr>
        <p:spPr bwMode="auto">
          <a:xfrm>
            <a:off x="3800121" y="3153871"/>
            <a:ext cx="65689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EA1A1756-4977-55CE-3810-5A4EF86403AE}"/>
              </a:ext>
            </a:extLst>
          </p:cNvPr>
          <p:cNvCxnSpPr/>
          <p:nvPr/>
        </p:nvCxnSpPr>
        <p:spPr bwMode="auto">
          <a:xfrm>
            <a:off x="3384963" y="4688381"/>
            <a:ext cx="62011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a:extLst>
              <a:ext uri="{FF2B5EF4-FFF2-40B4-BE49-F238E27FC236}">
                <a16:creationId xmlns:a16="http://schemas.microsoft.com/office/drawing/2014/main" id="{DD83B498-3BBB-15BD-5AAE-0A5A53D140FC}"/>
              </a:ext>
            </a:extLst>
          </p:cNvPr>
          <p:cNvCxnSpPr/>
          <p:nvPr/>
        </p:nvCxnSpPr>
        <p:spPr bwMode="auto">
          <a:xfrm flipV="1">
            <a:off x="4005073" y="4310009"/>
            <a:ext cx="0" cy="37837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a:extLst>
              <a:ext uri="{FF2B5EF4-FFF2-40B4-BE49-F238E27FC236}">
                <a16:creationId xmlns:a16="http://schemas.microsoft.com/office/drawing/2014/main" id="{A76398D8-AFF6-EC25-CD21-D1D4B8EEDB7C}"/>
              </a:ext>
            </a:extLst>
          </p:cNvPr>
          <p:cNvCxnSpPr/>
          <p:nvPr/>
        </p:nvCxnSpPr>
        <p:spPr bwMode="auto">
          <a:xfrm>
            <a:off x="4005073" y="4310009"/>
            <a:ext cx="64113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a:extLst>
              <a:ext uri="{FF2B5EF4-FFF2-40B4-BE49-F238E27FC236}">
                <a16:creationId xmlns:a16="http://schemas.microsoft.com/office/drawing/2014/main" id="{5F7B81FA-61ED-0942-8282-0095D6D33D1E}"/>
              </a:ext>
            </a:extLst>
          </p:cNvPr>
          <p:cNvCxnSpPr/>
          <p:nvPr/>
        </p:nvCxnSpPr>
        <p:spPr bwMode="auto">
          <a:xfrm>
            <a:off x="6081757" y="3888924"/>
            <a:ext cx="36588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接连接符 37">
            <a:extLst>
              <a:ext uri="{FF2B5EF4-FFF2-40B4-BE49-F238E27FC236}">
                <a16:creationId xmlns:a16="http://schemas.microsoft.com/office/drawing/2014/main" id="{39D97264-5F0B-9149-C0E3-C9BE045A76C4}"/>
              </a:ext>
            </a:extLst>
          </p:cNvPr>
          <p:cNvCxnSpPr/>
          <p:nvPr/>
        </p:nvCxnSpPr>
        <p:spPr bwMode="auto">
          <a:xfrm flipV="1">
            <a:off x="6447645" y="3394937"/>
            <a:ext cx="0" cy="4939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接连接符 39">
            <a:extLst>
              <a:ext uri="{FF2B5EF4-FFF2-40B4-BE49-F238E27FC236}">
                <a16:creationId xmlns:a16="http://schemas.microsoft.com/office/drawing/2014/main" id="{2BC5CF54-EE94-4E18-473C-BEAFE6B6AF14}"/>
              </a:ext>
            </a:extLst>
          </p:cNvPr>
          <p:cNvCxnSpPr/>
          <p:nvPr/>
        </p:nvCxnSpPr>
        <p:spPr bwMode="auto">
          <a:xfrm>
            <a:off x="6447645" y="3394937"/>
            <a:ext cx="1734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接连接符 41">
            <a:extLst>
              <a:ext uri="{FF2B5EF4-FFF2-40B4-BE49-F238E27FC236}">
                <a16:creationId xmlns:a16="http://schemas.microsoft.com/office/drawing/2014/main" id="{F4CAEBE1-73B4-EBA9-E00D-4B8220232C71}"/>
              </a:ext>
            </a:extLst>
          </p:cNvPr>
          <p:cNvCxnSpPr>
            <a:cxnSpLocks/>
          </p:cNvCxnSpPr>
          <p:nvPr/>
        </p:nvCxnSpPr>
        <p:spPr bwMode="auto">
          <a:xfrm>
            <a:off x="6621065" y="3394937"/>
            <a:ext cx="0" cy="4939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直接连接符 44">
            <a:extLst>
              <a:ext uri="{FF2B5EF4-FFF2-40B4-BE49-F238E27FC236}">
                <a16:creationId xmlns:a16="http://schemas.microsoft.com/office/drawing/2014/main" id="{1FD55797-38D2-8AC8-88F6-07099214E335}"/>
              </a:ext>
            </a:extLst>
          </p:cNvPr>
          <p:cNvCxnSpPr/>
          <p:nvPr/>
        </p:nvCxnSpPr>
        <p:spPr bwMode="auto">
          <a:xfrm>
            <a:off x="6621065" y="3888924"/>
            <a:ext cx="2627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8" name="文本框 47">
            <a:extLst>
              <a:ext uri="{FF2B5EF4-FFF2-40B4-BE49-F238E27FC236}">
                <a16:creationId xmlns:a16="http://schemas.microsoft.com/office/drawing/2014/main" id="{98987227-B138-A55E-71A7-54255C662133}"/>
              </a:ext>
            </a:extLst>
          </p:cNvPr>
          <p:cNvSpPr txBox="1"/>
          <p:nvPr/>
        </p:nvSpPr>
        <p:spPr>
          <a:xfrm>
            <a:off x="6081757" y="3951251"/>
            <a:ext cx="751488" cy="369332"/>
          </a:xfrm>
          <a:prstGeom prst="rect">
            <a:avLst/>
          </a:prstGeom>
          <a:noFill/>
        </p:spPr>
        <p:txBody>
          <a:bodyPr wrap="square" rtlCol="0">
            <a:spAutoFit/>
          </a:bodyPr>
          <a:lstStyle/>
          <a:p>
            <a:r>
              <a:rPr lang="en-US" altLang="zh-CN" dirty="0"/>
              <a:t>glitch</a:t>
            </a:r>
            <a:endParaRPr lang="zh-CN" altLang="en-US" dirty="0"/>
          </a:p>
        </p:txBody>
      </p:sp>
      <p:cxnSp>
        <p:nvCxnSpPr>
          <p:cNvPr id="50" name="直接连接符 49">
            <a:extLst>
              <a:ext uri="{FF2B5EF4-FFF2-40B4-BE49-F238E27FC236}">
                <a16:creationId xmlns:a16="http://schemas.microsoft.com/office/drawing/2014/main" id="{7D9F4A1A-E11B-81FB-CDBA-EE840528CC9E}"/>
              </a:ext>
            </a:extLst>
          </p:cNvPr>
          <p:cNvCxnSpPr/>
          <p:nvPr/>
        </p:nvCxnSpPr>
        <p:spPr bwMode="auto">
          <a:xfrm>
            <a:off x="8557597" y="3937757"/>
            <a:ext cx="4256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直接连接符 55">
            <a:extLst>
              <a:ext uri="{FF2B5EF4-FFF2-40B4-BE49-F238E27FC236}">
                <a16:creationId xmlns:a16="http://schemas.microsoft.com/office/drawing/2014/main" id="{C16FE011-B4EE-92A4-0518-BE44B3B1C165}"/>
              </a:ext>
            </a:extLst>
          </p:cNvPr>
          <p:cNvCxnSpPr/>
          <p:nvPr/>
        </p:nvCxnSpPr>
        <p:spPr bwMode="auto">
          <a:xfrm flipV="1">
            <a:off x="8983266" y="3664488"/>
            <a:ext cx="0" cy="273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直接连接符 57">
            <a:extLst>
              <a:ext uri="{FF2B5EF4-FFF2-40B4-BE49-F238E27FC236}">
                <a16:creationId xmlns:a16="http://schemas.microsoft.com/office/drawing/2014/main" id="{00FE76B1-12FA-6C39-F724-9D18B19D5256}"/>
              </a:ext>
            </a:extLst>
          </p:cNvPr>
          <p:cNvCxnSpPr/>
          <p:nvPr/>
        </p:nvCxnSpPr>
        <p:spPr bwMode="auto">
          <a:xfrm>
            <a:off x="8983266" y="3664488"/>
            <a:ext cx="11035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直接连接符 59">
            <a:extLst>
              <a:ext uri="{FF2B5EF4-FFF2-40B4-BE49-F238E27FC236}">
                <a16:creationId xmlns:a16="http://schemas.microsoft.com/office/drawing/2014/main" id="{053E2972-3814-8C07-192E-60D5A2071EAF}"/>
              </a:ext>
            </a:extLst>
          </p:cNvPr>
          <p:cNvCxnSpPr/>
          <p:nvPr/>
        </p:nvCxnSpPr>
        <p:spPr bwMode="auto">
          <a:xfrm>
            <a:off x="9093625" y="3664488"/>
            <a:ext cx="0" cy="273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直接连接符 61">
            <a:extLst>
              <a:ext uri="{FF2B5EF4-FFF2-40B4-BE49-F238E27FC236}">
                <a16:creationId xmlns:a16="http://schemas.microsoft.com/office/drawing/2014/main" id="{0891CBEF-5E2F-699F-122F-E6F0E737C6B8}"/>
              </a:ext>
            </a:extLst>
          </p:cNvPr>
          <p:cNvCxnSpPr/>
          <p:nvPr/>
        </p:nvCxnSpPr>
        <p:spPr bwMode="auto">
          <a:xfrm>
            <a:off x="9093625" y="3937757"/>
            <a:ext cx="5307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直接连接符 66">
            <a:extLst>
              <a:ext uri="{FF2B5EF4-FFF2-40B4-BE49-F238E27FC236}">
                <a16:creationId xmlns:a16="http://schemas.microsoft.com/office/drawing/2014/main" id="{6B5CAA72-7918-C15E-8A95-9BE3352A13EA}"/>
              </a:ext>
            </a:extLst>
          </p:cNvPr>
          <p:cNvCxnSpPr>
            <a:cxnSpLocks/>
          </p:cNvCxnSpPr>
          <p:nvPr/>
        </p:nvCxnSpPr>
        <p:spPr bwMode="auto">
          <a:xfrm flipV="1">
            <a:off x="9613888" y="3470782"/>
            <a:ext cx="0" cy="4669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a:extLst>
              <a:ext uri="{FF2B5EF4-FFF2-40B4-BE49-F238E27FC236}">
                <a16:creationId xmlns:a16="http://schemas.microsoft.com/office/drawing/2014/main" id="{1D6CAB9A-3665-757D-C0F0-A62DCF39C8D6}"/>
              </a:ext>
            </a:extLst>
          </p:cNvPr>
          <p:cNvCxnSpPr/>
          <p:nvPr/>
        </p:nvCxnSpPr>
        <p:spPr bwMode="auto">
          <a:xfrm flipV="1">
            <a:off x="9613888" y="3464056"/>
            <a:ext cx="801414" cy="3363"/>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26" name="Picture 2">
            <a:extLst>
              <a:ext uri="{FF2B5EF4-FFF2-40B4-BE49-F238E27FC236}">
                <a16:creationId xmlns:a16="http://schemas.microsoft.com/office/drawing/2014/main" id="{7A27DED4-2213-F324-283A-3AEB7ACA1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586" y="3505870"/>
            <a:ext cx="1238946" cy="61947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E57C936-8756-886F-EC33-1D8C5B7D85C9}"/>
              </a:ext>
            </a:extLst>
          </p:cNvPr>
          <p:cNvSpPr txBox="1"/>
          <p:nvPr/>
        </p:nvSpPr>
        <p:spPr>
          <a:xfrm>
            <a:off x="4588013" y="3677106"/>
            <a:ext cx="518091" cy="276999"/>
          </a:xfrm>
          <a:prstGeom prst="rect">
            <a:avLst/>
          </a:prstGeom>
          <a:noFill/>
        </p:spPr>
        <p:txBody>
          <a:bodyPr wrap="none" rtlCol="0">
            <a:spAutoFit/>
          </a:bodyPr>
          <a:lstStyle/>
          <a:p>
            <a:r>
              <a:rPr lang="en-US" altLang="zh-CN" sz="1200" dirty="0"/>
              <a:t>XOR</a:t>
            </a:r>
            <a:endParaRPr lang="zh-CN" altLang="en-US" sz="1200" dirty="0"/>
          </a:p>
        </p:txBody>
      </p:sp>
      <p:graphicFrame>
        <p:nvGraphicFramePr>
          <p:cNvPr id="9" name="表格 8">
            <a:extLst>
              <a:ext uri="{FF2B5EF4-FFF2-40B4-BE49-F238E27FC236}">
                <a16:creationId xmlns:a16="http://schemas.microsoft.com/office/drawing/2014/main" id="{80BE7FEB-F494-D27E-95AE-808649B41DEB}"/>
              </a:ext>
            </a:extLst>
          </p:cNvPr>
          <p:cNvGraphicFramePr>
            <a:graphicFrameLocks noGrp="1"/>
          </p:cNvGraphicFramePr>
          <p:nvPr/>
        </p:nvGraphicFramePr>
        <p:xfrm>
          <a:off x="902203" y="3185070"/>
          <a:ext cx="2039007" cy="1578906"/>
        </p:xfrm>
        <a:graphic>
          <a:graphicData uri="http://schemas.openxmlformats.org/drawingml/2006/table">
            <a:tbl>
              <a:tblPr/>
              <a:tblGrid>
                <a:gridCol w="679669">
                  <a:extLst>
                    <a:ext uri="{9D8B030D-6E8A-4147-A177-3AD203B41FA5}">
                      <a16:colId xmlns:a16="http://schemas.microsoft.com/office/drawing/2014/main" val="560859221"/>
                    </a:ext>
                  </a:extLst>
                </a:gridCol>
                <a:gridCol w="679669">
                  <a:extLst>
                    <a:ext uri="{9D8B030D-6E8A-4147-A177-3AD203B41FA5}">
                      <a16:colId xmlns:a16="http://schemas.microsoft.com/office/drawing/2014/main" val="3589143927"/>
                    </a:ext>
                  </a:extLst>
                </a:gridCol>
                <a:gridCol w="679669">
                  <a:extLst>
                    <a:ext uri="{9D8B030D-6E8A-4147-A177-3AD203B41FA5}">
                      <a16:colId xmlns:a16="http://schemas.microsoft.com/office/drawing/2014/main" val="27798246"/>
                    </a:ext>
                  </a:extLst>
                </a:gridCol>
              </a:tblGrid>
              <a:tr h="230381">
                <a:tc gridSpan="2">
                  <a:txBody>
                    <a:bodyPr/>
                    <a:lstStyle/>
                    <a:p>
                      <a:pPr algn="ctr"/>
                      <a:r>
                        <a:rPr lang="en-US" sz="1100" b="1" dirty="0">
                          <a:effectLst/>
                        </a:rPr>
                        <a:t>Input</a:t>
                      </a:r>
                      <a:endParaRPr lang="en-US" sz="11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DEEFF"/>
                    </a:solidFill>
                  </a:tcPr>
                </a:tc>
                <a:tc hMerge="1">
                  <a:txBody>
                    <a:bodyPr/>
                    <a:lstStyle/>
                    <a:p>
                      <a:endParaRPr lang="zh-CN" altLang="en-US"/>
                    </a:p>
                  </a:txBody>
                  <a:tcPr/>
                </a:tc>
                <a:tc>
                  <a:txBody>
                    <a:bodyPr/>
                    <a:lstStyle/>
                    <a:p>
                      <a:pPr algn="ctr"/>
                      <a:r>
                        <a:rPr lang="en-US" sz="1100" b="1" dirty="0">
                          <a:effectLst/>
                        </a:rPr>
                        <a:t>Output</a:t>
                      </a:r>
                      <a:endParaRPr lang="en-US" sz="11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233994860"/>
                  </a:ext>
                </a:extLst>
              </a:tr>
              <a:tr h="283506">
                <a:tc>
                  <a:txBody>
                    <a:bodyPr/>
                    <a:lstStyle/>
                    <a:p>
                      <a:pPr algn="ctr"/>
                      <a:r>
                        <a:rPr lang="en-US" sz="1100">
                          <a:effectLst/>
                        </a:rPr>
                        <a:t>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DEEFF"/>
                    </a:solidFill>
                  </a:tcPr>
                </a:tc>
                <a:tc>
                  <a:txBody>
                    <a:bodyPr/>
                    <a:lstStyle/>
                    <a:p>
                      <a:pPr algn="ctr"/>
                      <a:r>
                        <a:rPr lang="en-US" sz="1100" dirty="0">
                          <a:effectLst/>
                        </a:rPr>
                        <a:t>B</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DEEFF"/>
                    </a:solidFill>
                  </a:tcPr>
                </a:tc>
                <a:tc>
                  <a:txBody>
                    <a:bodyPr/>
                    <a:lstStyle/>
                    <a:p>
                      <a:pPr algn="ctr"/>
                      <a:r>
                        <a:rPr lang="en-US" sz="1100" dirty="0">
                          <a:effectLst/>
                        </a:rPr>
                        <a:t>XOR </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4051750874"/>
                  </a:ext>
                </a:extLst>
              </a:tr>
              <a:tr h="230381">
                <a:tc>
                  <a:txBody>
                    <a:bodyPr/>
                    <a:lstStyle/>
                    <a:p>
                      <a:pPr algn="ctr" fontAlgn="ctr"/>
                      <a:r>
                        <a:rPr lang="en-US" altLang="zh-CN" sz="110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tc>
                  <a:txBody>
                    <a:bodyPr/>
                    <a:lstStyle/>
                    <a:p>
                      <a:pPr algn="ctr" fontAlgn="ctr"/>
                      <a:r>
                        <a:rPr lang="en-US" altLang="zh-CN" sz="1100" dirty="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tc>
                  <a:txBody>
                    <a:bodyPr/>
                    <a:lstStyle/>
                    <a:p>
                      <a:pPr algn="ctr" fontAlgn="ctr"/>
                      <a:r>
                        <a:rPr lang="en-US" altLang="zh-CN" sz="1100" dirty="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extLst>
                  <a:ext uri="{0D108BD9-81ED-4DB2-BD59-A6C34878D82A}">
                    <a16:rowId xmlns:a16="http://schemas.microsoft.com/office/drawing/2014/main" val="3892925593"/>
                  </a:ext>
                </a:extLst>
              </a:tr>
              <a:tr h="230381">
                <a:tc>
                  <a:txBody>
                    <a:bodyPr/>
                    <a:lstStyle/>
                    <a:p>
                      <a:pPr algn="ctr" fontAlgn="ctr"/>
                      <a:r>
                        <a:rPr lang="en-US" altLang="zh-CN" sz="110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tc>
                  <a:txBody>
                    <a:bodyPr/>
                    <a:lstStyle/>
                    <a:p>
                      <a:pPr algn="ctr" fontAlgn="ctr"/>
                      <a:r>
                        <a:rPr lang="en-US" altLang="zh-CN" sz="110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tc>
                  <a:txBody>
                    <a:bodyPr/>
                    <a:lstStyle/>
                    <a:p>
                      <a:pPr algn="ctr" fontAlgn="ctr"/>
                      <a:r>
                        <a:rPr lang="en-US" altLang="zh-CN" sz="110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extLst>
                  <a:ext uri="{0D108BD9-81ED-4DB2-BD59-A6C34878D82A}">
                    <a16:rowId xmlns:a16="http://schemas.microsoft.com/office/drawing/2014/main" val="1013057827"/>
                  </a:ext>
                </a:extLst>
              </a:tr>
              <a:tr h="230381">
                <a:tc>
                  <a:txBody>
                    <a:bodyPr/>
                    <a:lstStyle/>
                    <a:p>
                      <a:pPr algn="ctr" fontAlgn="ctr"/>
                      <a:r>
                        <a:rPr lang="en-US" altLang="zh-CN" sz="110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tc>
                  <a:txBody>
                    <a:bodyPr/>
                    <a:lstStyle/>
                    <a:p>
                      <a:pPr algn="ctr" fontAlgn="ctr"/>
                      <a:r>
                        <a:rPr lang="en-US" altLang="zh-CN" sz="110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tc>
                  <a:txBody>
                    <a:bodyPr/>
                    <a:lstStyle/>
                    <a:p>
                      <a:pPr algn="ctr" fontAlgn="ctr"/>
                      <a:r>
                        <a:rPr lang="en-US" altLang="zh-CN" sz="1100" dirty="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extLst>
                  <a:ext uri="{0D108BD9-81ED-4DB2-BD59-A6C34878D82A}">
                    <a16:rowId xmlns:a16="http://schemas.microsoft.com/office/drawing/2014/main" val="2946942640"/>
                  </a:ext>
                </a:extLst>
              </a:tr>
              <a:tr h="230381">
                <a:tc>
                  <a:txBody>
                    <a:bodyPr/>
                    <a:lstStyle/>
                    <a:p>
                      <a:pPr algn="ctr" fontAlgn="ctr"/>
                      <a:r>
                        <a:rPr lang="en-US" altLang="zh-CN" sz="110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tc>
                  <a:txBody>
                    <a:bodyPr/>
                    <a:lstStyle/>
                    <a:p>
                      <a:pPr algn="ctr" fontAlgn="ctr"/>
                      <a:r>
                        <a:rPr lang="en-US" altLang="zh-CN" sz="1100" dirty="0">
                          <a:solidFill>
                            <a:srgbClr val="000000"/>
                          </a:solidFill>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BBFFDD"/>
                    </a:solidFill>
                  </a:tcPr>
                </a:tc>
                <a:tc>
                  <a:txBody>
                    <a:bodyPr/>
                    <a:lstStyle/>
                    <a:p>
                      <a:pPr algn="ctr" fontAlgn="ctr"/>
                      <a:r>
                        <a:rPr lang="en-US" altLang="zh-CN" sz="1100" dirty="0">
                          <a:solidFill>
                            <a:srgbClr val="000000"/>
                          </a:solidFill>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E3E3"/>
                    </a:solidFill>
                  </a:tcPr>
                </a:tc>
                <a:extLst>
                  <a:ext uri="{0D108BD9-81ED-4DB2-BD59-A6C34878D82A}">
                    <a16:rowId xmlns:a16="http://schemas.microsoft.com/office/drawing/2014/main" val="3118769316"/>
                  </a:ext>
                </a:extLst>
              </a:tr>
            </a:tbl>
          </a:graphicData>
        </a:graphic>
      </p:graphicFrame>
      <p:cxnSp>
        <p:nvCxnSpPr>
          <p:cNvPr id="10" name="直接连接符 22">
            <a:extLst>
              <a:ext uri="{FF2B5EF4-FFF2-40B4-BE49-F238E27FC236}">
                <a16:creationId xmlns:a16="http://schemas.microsoft.com/office/drawing/2014/main" id="{C8078811-58E4-BFB9-4BA0-28F0C74289AD}"/>
              </a:ext>
            </a:extLst>
          </p:cNvPr>
          <p:cNvCxnSpPr>
            <a:cxnSpLocks noChangeShapeType="1"/>
          </p:cNvCxnSpPr>
          <p:nvPr/>
        </p:nvCxnSpPr>
        <p:spPr bwMode="auto">
          <a:xfrm flipH="1">
            <a:off x="825701" y="1816777"/>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1" name="圆角矩形 26">
            <a:extLst>
              <a:ext uri="{FF2B5EF4-FFF2-40B4-BE49-F238E27FC236}">
                <a16:creationId xmlns:a16="http://schemas.microsoft.com/office/drawing/2014/main" id="{24F6F13A-3292-698A-ED3A-AEEC7B8DF03E}"/>
              </a:ext>
            </a:extLst>
          </p:cNvPr>
          <p:cNvSpPr>
            <a:spLocks noChangeArrowheads="1"/>
          </p:cNvSpPr>
          <p:nvPr/>
        </p:nvSpPr>
        <p:spPr bwMode="auto">
          <a:xfrm>
            <a:off x="391900" y="1612015"/>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1</a:t>
            </a:r>
            <a:endParaRPr lang="zh-CN" altLang="en-US" dirty="0">
              <a:solidFill>
                <a:srgbClr val="FFFFFF"/>
              </a:solidFill>
              <a:sym typeface="+mn-lt"/>
            </a:endParaRPr>
          </a:p>
        </p:txBody>
      </p:sp>
      <p:sp>
        <p:nvSpPr>
          <p:cNvPr id="12" name="文本框 11">
            <a:extLst>
              <a:ext uri="{FF2B5EF4-FFF2-40B4-BE49-F238E27FC236}">
                <a16:creationId xmlns:a16="http://schemas.microsoft.com/office/drawing/2014/main" id="{CFF1D003-A0C7-94B4-6D14-9060B7D33CE5}"/>
              </a:ext>
            </a:extLst>
          </p:cNvPr>
          <p:cNvSpPr txBox="1"/>
          <p:nvPr/>
        </p:nvSpPr>
        <p:spPr>
          <a:xfrm>
            <a:off x="1503773" y="1616723"/>
            <a:ext cx="3383117" cy="400110"/>
          </a:xfrm>
          <a:prstGeom prst="rect">
            <a:avLst/>
          </a:prstGeom>
          <a:noFill/>
        </p:spPr>
        <p:txBody>
          <a:bodyPr wrap="square">
            <a:spAutoFit/>
          </a:bodyPr>
          <a:lstStyle/>
          <a:p>
            <a:r>
              <a:rPr lang="zh-CN" altLang="en-US" sz="2000" dirty="0">
                <a:solidFill>
                  <a:schemeClr val="accent1">
                    <a:lumMod val="50000"/>
                  </a:schemeClr>
                </a:solidFill>
                <a:latin typeface="黑体" panose="02010609060101010101" pitchFamily="49" charset="-122"/>
                <a:ea typeface="黑体" panose="02010609060101010101" pitchFamily="49" charset="-122"/>
              </a:rPr>
              <a:t>识别</a:t>
            </a:r>
            <a:r>
              <a:rPr lang="en-US" altLang="zh-CN" sz="2000" dirty="0">
                <a:solidFill>
                  <a:schemeClr val="accent1">
                    <a:lumMod val="50000"/>
                  </a:schemeClr>
                </a:solidFill>
                <a:latin typeface="黑体" panose="02010609060101010101" pitchFamily="49" charset="-122"/>
                <a:ea typeface="黑体" panose="02010609060101010101" pitchFamily="49" charset="-122"/>
              </a:rPr>
              <a:t>glitch</a:t>
            </a:r>
          </a:p>
        </p:txBody>
      </p:sp>
      <p:sp>
        <p:nvSpPr>
          <p:cNvPr id="14" name="文本框 13">
            <a:extLst>
              <a:ext uri="{FF2B5EF4-FFF2-40B4-BE49-F238E27FC236}">
                <a16:creationId xmlns:a16="http://schemas.microsoft.com/office/drawing/2014/main" id="{BDCF53FC-79B0-2C8E-4E67-12D775313A5F}"/>
              </a:ext>
            </a:extLst>
          </p:cNvPr>
          <p:cNvSpPr txBox="1"/>
          <p:nvPr/>
        </p:nvSpPr>
        <p:spPr>
          <a:xfrm>
            <a:off x="324022" y="1075742"/>
            <a:ext cx="2102069" cy="523220"/>
          </a:xfrm>
          <a:prstGeom prst="rect">
            <a:avLst/>
          </a:prstGeom>
          <a:noFill/>
        </p:spPr>
        <p:txBody>
          <a:bodyPr wrap="square">
            <a:spAutoFit/>
          </a:bodyPr>
          <a:lstStyle/>
          <a:p>
            <a:r>
              <a:rPr lang="zh-CN" altLang="en-US" sz="2000" dirty="0">
                <a:solidFill>
                  <a:schemeClr val="accent1">
                    <a:lumMod val="75000"/>
                  </a:schemeClr>
                </a:solidFill>
                <a:latin typeface="黑体" panose="02010609060101010101" pitchFamily="49" charset="-122"/>
                <a:ea typeface="黑体" panose="02010609060101010101" pitchFamily="49" charset="-122"/>
              </a:rPr>
              <a:t>分析步骤</a:t>
            </a:r>
            <a:r>
              <a:rPr lang="zh-CN" altLang="en-US" sz="2800" dirty="0"/>
              <a:t>：</a:t>
            </a:r>
            <a:endParaRPr lang="en-US" altLang="zh-CN" sz="2800" dirty="0"/>
          </a:p>
        </p:txBody>
      </p:sp>
      <p:sp>
        <p:nvSpPr>
          <p:cNvPr id="17" name="文本框 16">
            <a:extLst>
              <a:ext uri="{FF2B5EF4-FFF2-40B4-BE49-F238E27FC236}">
                <a16:creationId xmlns:a16="http://schemas.microsoft.com/office/drawing/2014/main" id="{D4FBB5F6-6268-6449-8D94-320933EF639E}"/>
              </a:ext>
            </a:extLst>
          </p:cNvPr>
          <p:cNvSpPr txBox="1"/>
          <p:nvPr/>
        </p:nvSpPr>
        <p:spPr>
          <a:xfrm>
            <a:off x="505672" y="2039753"/>
            <a:ext cx="11562379" cy="923330"/>
          </a:xfrm>
          <a:prstGeom prst="rect">
            <a:avLst/>
          </a:prstGeom>
          <a:noFill/>
        </p:spPr>
        <p:txBody>
          <a:bodyPr wrap="square">
            <a:spAutoFit/>
          </a:bodyPr>
          <a:lstStyle/>
          <a:p>
            <a:pPr marL="285750" indent="-285750">
              <a:buFont typeface="Arial" panose="020B0604020202020204" pitchFamily="34" charset="0"/>
              <a:buChar char="•"/>
            </a:pPr>
            <a:r>
              <a:rPr lang="en-US" altLang="zh-CN" b="1" i="0" dirty="0">
                <a:solidFill>
                  <a:schemeClr val="accent1"/>
                </a:solidFill>
                <a:effectLst/>
                <a:latin typeface="-apple-system"/>
              </a:rPr>
              <a:t>Transport Glitch </a:t>
            </a:r>
            <a:r>
              <a:rPr lang="zh-CN" altLang="en-US" b="1" i="0" dirty="0">
                <a:solidFill>
                  <a:srgbClr val="212529"/>
                </a:solidFill>
                <a:effectLst/>
                <a:latin typeface="-apple-system"/>
              </a:rPr>
              <a:t>： </a:t>
            </a:r>
            <a:r>
              <a:rPr lang="en-US" altLang="zh-CN" b="0" i="0" dirty="0">
                <a:solidFill>
                  <a:srgbClr val="212529"/>
                </a:solidFill>
                <a:effectLst/>
                <a:latin typeface="黑体" panose="02010609060101010101" pitchFamily="49" charset="-122"/>
                <a:ea typeface="黑体" panose="02010609060101010101" pitchFamily="49" charset="-122"/>
              </a:rPr>
              <a:t>cell</a:t>
            </a:r>
            <a:r>
              <a:rPr lang="zh-CN" altLang="en-US" b="0" i="0" dirty="0">
                <a:solidFill>
                  <a:srgbClr val="212529"/>
                </a:solidFill>
                <a:effectLst/>
                <a:latin typeface="黑体" panose="02010609060101010101" pitchFamily="49" charset="-122"/>
                <a:ea typeface="黑体" panose="02010609060101010101" pitchFamily="49" charset="-122"/>
              </a:rPr>
              <a:t>输出在到达稳定状态前的无效翻转</a:t>
            </a:r>
            <a:r>
              <a:rPr lang="en-US" altLang="zh-CN" b="0" i="0" dirty="0">
                <a:solidFill>
                  <a:srgbClr val="212529"/>
                </a:solidFill>
                <a:effectLst/>
                <a:latin typeface="黑体" panose="02010609060101010101" pitchFamily="49" charset="-122"/>
                <a:ea typeface="黑体" panose="02010609060101010101" pitchFamily="49" charset="-122"/>
              </a:rPr>
              <a:t>,</a:t>
            </a:r>
            <a:r>
              <a:rPr lang="zh-CN" altLang="en-US" b="0" i="0" dirty="0">
                <a:solidFill>
                  <a:srgbClr val="212529"/>
                </a:solidFill>
                <a:effectLst/>
                <a:latin typeface="黑体" panose="02010609060101010101" pitchFamily="49" charset="-122"/>
                <a:ea typeface="黑体" panose="02010609060101010101" pitchFamily="49" charset="-122"/>
              </a:rPr>
              <a:t>比如门电路输入延时不一致造成输出的</a:t>
            </a:r>
            <a:r>
              <a:rPr lang="en-US" altLang="zh-CN" b="0" i="0" dirty="0">
                <a:solidFill>
                  <a:srgbClr val="212529"/>
                </a:solidFill>
                <a:effectLst/>
                <a:latin typeface="黑体" panose="02010609060101010101" pitchFamily="49" charset="-122"/>
                <a:ea typeface="黑体" panose="02010609060101010101" pitchFamily="49" charset="-122"/>
              </a:rPr>
              <a:t>glitch</a:t>
            </a:r>
            <a:r>
              <a:rPr lang="zh-CN" altLang="en-US" b="0" i="0" dirty="0">
                <a:solidFill>
                  <a:srgbClr val="212529"/>
                </a:solidFill>
                <a:effectLst/>
                <a:latin typeface="黑体" panose="02010609060101010101" pitchFamily="49" charset="-122"/>
                <a:ea typeface="黑体" panose="02010609060101010101" pitchFamily="49" charset="-122"/>
              </a:rPr>
              <a:t>。</a:t>
            </a:r>
            <a:endParaRPr lang="en-US" altLang="zh-CN" b="0" i="0" dirty="0">
              <a:solidFill>
                <a:srgbClr val="212529"/>
              </a:solidFill>
              <a:effectLst/>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b="1" i="0" dirty="0">
                <a:solidFill>
                  <a:schemeClr val="accent1"/>
                </a:solidFill>
                <a:effectLst/>
                <a:latin typeface="-apple-system"/>
              </a:rPr>
              <a:t>Inertial Glitch </a:t>
            </a:r>
            <a:r>
              <a:rPr lang="zh-CN" altLang="en-US" b="1" i="0" dirty="0">
                <a:solidFill>
                  <a:schemeClr val="accent1"/>
                </a:solidFill>
                <a:effectLst/>
                <a:latin typeface="-apple-system"/>
              </a:rPr>
              <a:t>：</a:t>
            </a:r>
            <a:r>
              <a:rPr lang="en-US" altLang="zh-CN" dirty="0">
                <a:solidFill>
                  <a:srgbClr val="212529"/>
                </a:solidFill>
                <a:latin typeface="黑体" panose="02010609060101010101" pitchFamily="49" charset="-122"/>
                <a:ea typeface="黑体" panose="02010609060101010101" pitchFamily="49" charset="-122"/>
              </a:rPr>
              <a:t>cell </a:t>
            </a:r>
            <a:r>
              <a:rPr lang="zh-CN" altLang="en-US" dirty="0">
                <a:solidFill>
                  <a:srgbClr val="212529"/>
                </a:solidFill>
                <a:latin typeface="黑体" panose="02010609060101010101" pitchFamily="49" charset="-122"/>
                <a:ea typeface="黑体" panose="02010609060101010101" pitchFamily="49" charset="-122"/>
              </a:rPr>
              <a:t>输入翻转由于宽度小于</a:t>
            </a:r>
            <a:r>
              <a:rPr lang="en-US" altLang="zh-CN" dirty="0">
                <a:solidFill>
                  <a:srgbClr val="212529"/>
                </a:solidFill>
                <a:latin typeface="黑体" panose="02010609060101010101" pitchFamily="49" charset="-122"/>
                <a:ea typeface="黑体" panose="02010609060101010101" pitchFamily="49" charset="-122"/>
              </a:rPr>
              <a:t>cell delay </a:t>
            </a:r>
            <a:r>
              <a:rPr lang="zh-CN" altLang="en-US" dirty="0">
                <a:solidFill>
                  <a:srgbClr val="212529"/>
                </a:solidFill>
                <a:latin typeface="黑体" panose="02010609060101010101" pitchFamily="49" charset="-122"/>
                <a:ea typeface="黑体" panose="02010609060101010101" pitchFamily="49" charset="-122"/>
              </a:rPr>
              <a:t>未传到</a:t>
            </a:r>
            <a:r>
              <a:rPr lang="en-US" altLang="zh-CN" dirty="0">
                <a:solidFill>
                  <a:srgbClr val="212529"/>
                </a:solidFill>
                <a:latin typeface="黑体" panose="02010609060101010101" pitchFamily="49" charset="-122"/>
                <a:ea typeface="黑体" panose="02010609060101010101" pitchFamily="49" charset="-122"/>
              </a:rPr>
              <a:t>cell </a:t>
            </a:r>
            <a:r>
              <a:rPr lang="zh-CN" altLang="en-US" dirty="0">
                <a:solidFill>
                  <a:srgbClr val="212529"/>
                </a:solidFill>
                <a:latin typeface="黑体" panose="02010609060101010101" pitchFamily="49" charset="-122"/>
                <a:ea typeface="黑体" panose="02010609060101010101" pitchFamily="49" charset="-122"/>
              </a:rPr>
              <a:t>输出，是个脉冲或者亚稳态信号，最后会被</a:t>
            </a:r>
            <a:r>
              <a:rPr lang="zh-CN" altLang="en-US" dirty="0">
                <a:solidFill>
                  <a:srgbClr val="C00000"/>
                </a:solidFill>
                <a:latin typeface="黑体" panose="02010609060101010101" pitchFamily="49" charset="-122"/>
                <a:ea typeface="黑体" panose="02010609060101010101" pitchFamily="49" charset="-122"/>
              </a:rPr>
              <a:t>吸收掉</a:t>
            </a:r>
            <a:r>
              <a:rPr lang="zh-CN" altLang="en-US" dirty="0">
                <a:solidFill>
                  <a:srgbClr val="212529"/>
                </a:solidFill>
                <a:latin typeface="黑体" panose="02010609060101010101" pitchFamily="49" charset="-122"/>
                <a:ea typeface="黑体" panose="02010609060101010101" pitchFamily="49" charset="-122"/>
              </a:rPr>
              <a:t>。</a:t>
            </a:r>
            <a:endParaRPr lang="en-US" altLang="zh-CN" dirty="0">
              <a:solidFill>
                <a:srgbClr val="212529"/>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BF56786C-70DB-B80A-3EF8-86752DBAB661}"/>
              </a:ext>
            </a:extLst>
          </p:cNvPr>
          <p:cNvSpPr txBox="1"/>
          <p:nvPr/>
        </p:nvSpPr>
        <p:spPr>
          <a:xfrm>
            <a:off x="3435084" y="2708076"/>
            <a:ext cx="2857533" cy="369332"/>
          </a:xfrm>
          <a:prstGeom prst="rect">
            <a:avLst/>
          </a:prstGeom>
          <a:noFill/>
        </p:spPr>
        <p:txBody>
          <a:bodyPr wrap="square">
            <a:spAutoFit/>
          </a:bodyPr>
          <a:lstStyle/>
          <a:p>
            <a:r>
              <a:rPr lang="en-US" altLang="zh-CN" b="1" i="0" dirty="0">
                <a:solidFill>
                  <a:schemeClr val="accent2">
                    <a:lumMod val="75000"/>
                  </a:schemeClr>
                </a:solidFill>
                <a:effectLst/>
                <a:latin typeface="黑体" panose="02010609060101010101" pitchFamily="49" charset="-122"/>
                <a:ea typeface="黑体" panose="02010609060101010101" pitchFamily="49" charset="-122"/>
              </a:rPr>
              <a:t>Transport Glitch </a:t>
            </a:r>
            <a:r>
              <a:rPr lang="zh-CN" altLang="en-US" b="1" i="0" dirty="0">
                <a:solidFill>
                  <a:schemeClr val="accent2">
                    <a:lumMod val="75000"/>
                  </a:schemeClr>
                </a:solidFill>
                <a:effectLst/>
                <a:latin typeface="黑体" panose="02010609060101010101" pitchFamily="49" charset="-122"/>
                <a:ea typeface="黑体" panose="02010609060101010101" pitchFamily="49" charset="-122"/>
              </a:rPr>
              <a:t>举例</a:t>
            </a:r>
            <a:endParaRPr lang="zh-CN" altLang="en-US" dirty="0">
              <a:solidFill>
                <a:schemeClr val="accent2">
                  <a:lumMod val="75000"/>
                </a:schemeClr>
              </a:solidFill>
              <a:latin typeface="黑体" panose="02010609060101010101" pitchFamily="49" charset="-122"/>
              <a:ea typeface="黑体" panose="02010609060101010101" pitchFamily="49" charset="-122"/>
            </a:endParaRPr>
          </a:p>
        </p:txBody>
      </p:sp>
      <p:cxnSp>
        <p:nvCxnSpPr>
          <p:cNvPr id="23" name="直接连接符 22">
            <a:extLst>
              <a:ext uri="{FF2B5EF4-FFF2-40B4-BE49-F238E27FC236}">
                <a16:creationId xmlns:a16="http://schemas.microsoft.com/office/drawing/2014/main" id="{68B58CA3-7EE0-3707-4233-07F2477714C3}"/>
              </a:ext>
            </a:extLst>
          </p:cNvPr>
          <p:cNvCxnSpPr/>
          <p:nvPr/>
        </p:nvCxnSpPr>
        <p:spPr bwMode="auto">
          <a:xfrm>
            <a:off x="3800121" y="3451260"/>
            <a:ext cx="0" cy="12149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E072B96F-35EF-A854-0A44-79D8ECC17F82}"/>
              </a:ext>
            </a:extLst>
          </p:cNvPr>
          <p:cNvCxnSpPr>
            <a:cxnSpLocks/>
          </p:cNvCxnSpPr>
          <p:nvPr/>
        </p:nvCxnSpPr>
        <p:spPr bwMode="auto">
          <a:xfrm>
            <a:off x="4005073" y="3136254"/>
            <a:ext cx="0" cy="1173755"/>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箭头: 右 28">
            <a:extLst>
              <a:ext uri="{FF2B5EF4-FFF2-40B4-BE49-F238E27FC236}">
                <a16:creationId xmlns:a16="http://schemas.microsoft.com/office/drawing/2014/main" id="{F456B353-0FF1-11E0-2520-6CBCC51D8E5A}"/>
              </a:ext>
            </a:extLst>
          </p:cNvPr>
          <p:cNvSpPr/>
          <p:nvPr/>
        </p:nvSpPr>
        <p:spPr bwMode="auto">
          <a:xfrm>
            <a:off x="5555252" y="3584484"/>
            <a:ext cx="472966" cy="484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1" name="文本框 30">
            <a:extLst>
              <a:ext uri="{FF2B5EF4-FFF2-40B4-BE49-F238E27FC236}">
                <a16:creationId xmlns:a16="http://schemas.microsoft.com/office/drawing/2014/main" id="{B9561276-BF3E-96A2-F36D-D8094BB9B139}"/>
              </a:ext>
            </a:extLst>
          </p:cNvPr>
          <p:cNvSpPr txBox="1"/>
          <p:nvPr/>
        </p:nvSpPr>
        <p:spPr>
          <a:xfrm>
            <a:off x="8195630" y="2735794"/>
            <a:ext cx="2857533" cy="369332"/>
          </a:xfrm>
          <a:prstGeom prst="rect">
            <a:avLst/>
          </a:prstGeom>
          <a:noFill/>
        </p:spPr>
        <p:txBody>
          <a:bodyPr wrap="square">
            <a:spAutoFit/>
          </a:bodyPr>
          <a:lstStyle/>
          <a:p>
            <a:r>
              <a:rPr lang="en-US" altLang="zh-CN" b="1" dirty="0">
                <a:solidFill>
                  <a:schemeClr val="accent2">
                    <a:lumMod val="75000"/>
                  </a:schemeClr>
                </a:solidFill>
                <a:latin typeface="黑体" panose="02010609060101010101" pitchFamily="49" charset="-122"/>
                <a:ea typeface="黑体" panose="02010609060101010101" pitchFamily="49" charset="-122"/>
              </a:rPr>
              <a:t>Inertial </a:t>
            </a:r>
            <a:r>
              <a:rPr lang="en-US" altLang="zh-CN" b="1" i="0" dirty="0">
                <a:solidFill>
                  <a:schemeClr val="accent2">
                    <a:lumMod val="75000"/>
                  </a:schemeClr>
                </a:solidFill>
                <a:effectLst/>
                <a:latin typeface="黑体" panose="02010609060101010101" pitchFamily="49" charset="-122"/>
                <a:ea typeface="黑体" panose="02010609060101010101" pitchFamily="49" charset="-122"/>
              </a:rPr>
              <a:t>Glitch </a:t>
            </a:r>
            <a:r>
              <a:rPr lang="zh-CN" altLang="en-US" b="1" i="0" dirty="0">
                <a:solidFill>
                  <a:schemeClr val="accent2">
                    <a:lumMod val="75000"/>
                  </a:schemeClr>
                </a:solidFill>
                <a:effectLst/>
                <a:latin typeface="黑体" panose="02010609060101010101" pitchFamily="49" charset="-122"/>
                <a:ea typeface="黑体" panose="02010609060101010101" pitchFamily="49" charset="-122"/>
              </a:rPr>
              <a:t>举例</a:t>
            </a:r>
            <a:endParaRPr lang="zh-CN" altLang="en-US" dirty="0">
              <a:solidFill>
                <a:schemeClr val="accent2">
                  <a:lumMod val="75000"/>
                </a:schemeClr>
              </a:solidFill>
              <a:latin typeface="黑体" panose="02010609060101010101" pitchFamily="49" charset="-122"/>
              <a:ea typeface="黑体" panose="02010609060101010101" pitchFamily="49" charset="-122"/>
            </a:endParaRPr>
          </a:p>
        </p:txBody>
      </p:sp>
      <p:sp>
        <p:nvSpPr>
          <p:cNvPr id="33" name="椭圆 32">
            <a:extLst>
              <a:ext uri="{FF2B5EF4-FFF2-40B4-BE49-F238E27FC236}">
                <a16:creationId xmlns:a16="http://schemas.microsoft.com/office/drawing/2014/main" id="{38C5EA3B-5E1C-5DD8-3350-217C10529A66}"/>
              </a:ext>
            </a:extLst>
          </p:cNvPr>
          <p:cNvSpPr/>
          <p:nvPr/>
        </p:nvSpPr>
        <p:spPr bwMode="auto">
          <a:xfrm>
            <a:off x="8836121" y="3470782"/>
            <a:ext cx="425668" cy="709509"/>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5" name="文本框 34">
            <a:extLst>
              <a:ext uri="{FF2B5EF4-FFF2-40B4-BE49-F238E27FC236}">
                <a16:creationId xmlns:a16="http://schemas.microsoft.com/office/drawing/2014/main" id="{D8B20FA1-5FA1-A4F3-3407-A3F969B7903B}"/>
              </a:ext>
            </a:extLst>
          </p:cNvPr>
          <p:cNvSpPr txBox="1"/>
          <p:nvPr/>
        </p:nvSpPr>
        <p:spPr>
          <a:xfrm>
            <a:off x="9200700" y="3945002"/>
            <a:ext cx="751488" cy="369332"/>
          </a:xfrm>
          <a:prstGeom prst="rect">
            <a:avLst/>
          </a:prstGeom>
          <a:noFill/>
        </p:spPr>
        <p:txBody>
          <a:bodyPr wrap="square" rtlCol="0">
            <a:spAutoFit/>
          </a:bodyPr>
          <a:lstStyle/>
          <a:p>
            <a:r>
              <a:rPr lang="en-US" altLang="zh-CN" dirty="0"/>
              <a:t>glitch</a:t>
            </a:r>
            <a:endParaRPr lang="zh-CN" altLang="en-US" dirty="0"/>
          </a:p>
        </p:txBody>
      </p:sp>
      <p:cxnSp>
        <p:nvCxnSpPr>
          <p:cNvPr id="37" name="直接连接符 22">
            <a:extLst>
              <a:ext uri="{FF2B5EF4-FFF2-40B4-BE49-F238E27FC236}">
                <a16:creationId xmlns:a16="http://schemas.microsoft.com/office/drawing/2014/main" id="{EEC4E1AE-8061-7729-699C-1460D6F9AF73}"/>
              </a:ext>
            </a:extLst>
          </p:cNvPr>
          <p:cNvCxnSpPr>
            <a:cxnSpLocks noChangeShapeType="1"/>
          </p:cNvCxnSpPr>
          <p:nvPr/>
        </p:nvCxnSpPr>
        <p:spPr bwMode="auto">
          <a:xfrm flipH="1">
            <a:off x="813646" y="5201213"/>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39" name="圆角矩形 26">
            <a:extLst>
              <a:ext uri="{FF2B5EF4-FFF2-40B4-BE49-F238E27FC236}">
                <a16:creationId xmlns:a16="http://schemas.microsoft.com/office/drawing/2014/main" id="{08234ECA-3DD3-A1EA-0E56-56CE97EA4274}"/>
              </a:ext>
            </a:extLst>
          </p:cNvPr>
          <p:cNvSpPr>
            <a:spLocks noChangeArrowheads="1"/>
          </p:cNvSpPr>
          <p:nvPr/>
        </p:nvSpPr>
        <p:spPr bwMode="auto">
          <a:xfrm>
            <a:off x="379845" y="4996451"/>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2</a:t>
            </a:r>
            <a:endParaRPr lang="zh-CN" altLang="en-US" dirty="0">
              <a:solidFill>
                <a:srgbClr val="FFFFFF"/>
              </a:solidFill>
              <a:sym typeface="+mn-lt"/>
            </a:endParaRPr>
          </a:p>
        </p:txBody>
      </p:sp>
      <p:sp>
        <p:nvSpPr>
          <p:cNvPr id="41" name="文本框 40">
            <a:extLst>
              <a:ext uri="{FF2B5EF4-FFF2-40B4-BE49-F238E27FC236}">
                <a16:creationId xmlns:a16="http://schemas.microsoft.com/office/drawing/2014/main" id="{2F6015A9-77DB-2AC4-075D-0A6FD7EFC3EA}"/>
              </a:ext>
            </a:extLst>
          </p:cNvPr>
          <p:cNvSpPr txBox="1"/>
          <p:nvPr/>
        </p:nvSpPr>
        <p:spPr>
          <a:xfrm>
            <a:off x="1463941" y="4991348"/>
            <a:ext cx="3383117" cy="400110"/>
          </a:xfrm>
          <a:prstGeom prst="rect">
            <a:avLst/>
          </a:prstGeom>
          <a:noFill/>
        </p:spPr>
        <p:txBody>
          <a:bodyPr wrap="square">
            <a:spAutoFit/>
          </a:bodyPr>
          <a:lstStyle/>
          <a:p>
            <a:r>
              <a:rPr lang="zh-CN" altLang="en-US" sz="2000" dirty="0">
                <a:solidFill>
                  <a:schemeClr val="accent1">
                    <a:lumMod val="50000"/>
                  </a:schemeClr>
                </a:solidFill>
                <a:latin typeface="黑体" panose="02010609060101010101" pitchFamily="49" charset="-122"/>
                <a:ea typeface="黑体" panose="02010609060101010101" pitchFamily="49" charset="-122"/>
              </a:rPr>
              <a:t>统计</a:t>
            </a:r>
            <a:r>
              <a:rPr lang="en-US" altLang="zh-CN" sz="2000" dirty="0">
                <a:solidFill>
                  <a:schemeClr val="accent1">
                    <a:lumMod val="50000"/>
                  </a:schemeClr>
                </a:solidFill>
                <a:latin typeface="黑体" panose="02010609060101010101" pitchFamily="49" charset="-122"/>
                <a:ea typeface="黑体" panose="02010609060101010101" pitchFamily="49" charset="-122"/>
              </a:rPr>
              <a:t>glitch</a:t>
            </a:r>
            <a:r>
              <a:rPr lang="zh-CN" altLang="en-US" sz="2000" dirty="0">
                <a:solidFill>
                  <a:schemeClr val="accent1">
                    <a:lumMod val="50000"/>
                  </a:schemeClr>
                </a:solidFill>
                <a:latin typeface="黑体" panose="02010609060101010101" pitchFamily="49" charset="-122"/>
                <a:ea typeface="黑体" panose="02010609060101010101" pitchFamily="49" charset="-122"/>
              </a:rPr>
              <a:t>的</a:t>
            </a:r>
            <a:r>
              <a:rPr lang="en-US" altLang="zh-CN" sz="2000" dirty="0">
                <a:solidFill>
                  <a:schemeClr val="accent1">
                    <a:lumMod val="50000"/>
                  </a:schemeClr>
                </a:solidFill>
                <a:latin typeface="黑体" panose="02010609060101010101" pitchFamily="49" charset="-122"/>
                <a:ea typeface="黑体" panose="02010609060101010101" pitchFamily="49" charset="-122"/>
              </a:rPr>
              <a:t>toggle</a:t>
            </a:r>
            <a:r>
              <a:rPr lang="zh-CN" altLang="en-US" sz="2000" dirty="0">
                <a:solidFill>
                  <a:schemeClr val="accent1">
                    <a:lumMod val="50000"/>
                  </a:schemeClr>
                </a:solidFill>
                <a:latin typeface="黑体" panose="02010609060101010101" pitchFamily="49" charset="-122"/>
                <a:ea typeface="黑体" panose="02010609060101010101" pitchFamily="49" charset="-122"/>
              </a:rPr>
              <a:t>计数</a:t>
            </a:r>
            <a:endParaRPr lang="en-US" altLang="zh-CN" sz="2000" dirty="0">
              <a:solidFill>
                <a:schemeClr val="accent1">
                  <a:lumMod val="50000"/>
                </a:schemeClr>
              </a:solidFill>
              <a:latin typeface="黑体" panose="02010609060101010101" pitchFamily="49" charset="-122"/>
              <a:ea typeface="黑体" panose="02010609060101010101" pitchFamily="49" charset="-122"/>
            </a:endParaRPr>
          </a:p>
        </p:txBody>
      </p:sp>
      <p:sp>
        <p:nvSpPr>
          <p:cNvPr id="44" name="文本框 43">
            <a:extLst>
              <a:ext uri="{FF2B5EF4-FFF2-40B4-BE49-F238E27FC236}">
                <a16:creationId xmlns:a16="http://schemas.microsoft.com/office/drawing/2014/main" id="{D47A43D4-073C-1358-B5B6-2AB3F2615159}"/>
              </a:ext>
            </a:extLst>
          </p:cNvPr>
          <p:cNvSpPr txBox="1"/>
          <p:nvPr/>
        </p:nvSpPr>
        <p:spPr>
          <a:xfrm>
            <a:off x="591851" y="5490183"/>
            <a:ext cx="4323693" cy="646331"/>
          </a:xfrm>
          <a:prstGeom prst="rect">
            <a:avLst/>
          </a:prstGeom>
          <a:noFill/>
        </p:spPr>
        <p:txBody>
          <a:bodyPr wrap="square">
            <a:spAutoFit/>
          </a:bodyPr>
          <a:lstStyle/>
          <a:p>
            <a:r>
              <a:rPr lang="zh-CN" altLang="en-US" dirty="0">
                <a:solidFill>
                  <a:srgbClr val="212529"/>
                </a:solidFill>
                <a:latin typeface="黑体" panose="02010609060101010101" pitchFamily="49" charset="-122"/>
                <a:ea typeface="黑体" panose="02010609060101010101" pitchFamily="49" charset="-122"/>
              </a:rPr>
              <a:t>把</a:t>
            </a:r>
            <a:r>
              <a:rPr lang="en-US" altLang="zh-CN" dirty="0">
                <a:solidFill>
                  <a:srgbClr val="212529"/>
                </a:solidFill>
                <a:latin typeface="黑体" panose="02010609060101010101" pitchFamily="49" charset="-122"/>
                <a:ea typeface="黑体" panose="02010609060101010101" pitchFamily="49" charset="-122"/>
              </a:rPr>
              <a:t>glitch</a:t>
            </a:r>
            <a:r>
              <a:rPr lang="zh-CN" altLang="en-US" dirty="0">
                <a:solidFill>
                  <a:srgbClr val="212529"/>
                </a:solidFill>
                <a:latin typeface="黑体" panose="02010609060101010101" pitchFamily="49" charset="-122"/>
                <a:ea typeface="黑体" panose="02010609060101010101" pitchFamily="49" charset="-122"/>
              </a:rPr>
              <a:t>的</a:t>
            </a:r>
            <a:r>
              <a:rPr lang="en-US" altLang="zh-CN" dirty="0">
                <a:solidFill>
                  <a:srgbClr val="212529"/>
                </a:solidFill>
                <a:latin typeface="黑体" panose="02010609060101010101" pitchFamily="49" charset="-122"/>
                <a:ea typeface="黑体" panose="02010609060101010101" pitchFamily="49" charset="-122"/>
              </a:rPr>
              <a:t>toggle</a:t>
            </a:r>
            <a:r>
              <a:rPr lang="zh-CN" altLang="en-US" dirty="0">
                <a:solidFill>
                  <a:srgbClr val="212529"/>
                </a:solidFill>
                <a:latin typeface="黑体" panose="02010609060101010101" pitchFamily="49" charset="-122"/>
                <a:ea typeface="黑体" panose="02010609060101010101" pitchFamily="49" charset="-122"/>
              </a:rPr>
              <a:t>计数从正常的翻转计数中减去，单独统计</a:t>
            </a:r>
            <a:r>
              <a:rPr lang="en-US" altLang="zh-CN" dirty="0">
                <a:solidFill>
                  <a:srgbClr val="212529"/>
                </a:solidFill>
                <a:latin typeface="黑体" panose="02010609060101010101" pitchFamily="49" charset="-122"/>
                <a:ea typeface="黑体" panose="02010609060101010101" pitchFamily="49" charset="-122"/>
              </a:rPr>
              <a:t>glitch power</a:t>
            </a:r>
          </a:p>
        </p:txBody>
      </p:sp>
      <p:cxnSp>
        <p:nvCxnSpPr>
          <p:cNvPr id="46" name="直接连接符 22">
            <a:extLst>
              <a:ext uri="{FF2B5EF4-FFF2-40B4-BE49-F238E27FC236}">
                <a16:creationId xmlns:a16="http://schemas.microsoft.com/office/drawing/2014/main" id="{69B705B4-139E-C289-D794-419BA74FD4DB}"/>
              </a:ext>
            </a:extLst>
          </p:cNvPr>
          <p:cNvCxnSpPr>
            <a:cxnSpLocks noChangeShapeType="1"/>
          </p:cNvCxnSpPr>
          <p:nvPr/>
        </p:nvCxnSpPr>
        <p:spPr bwMode="auto">
          <a:xfrm flipH="1">
            <a:off x="6857146" y="5190924"/>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47" name="圆角矩形 26">
            <a:extLst>
              <a:ext uri="{FF2B5EF4-FFF2-40B4-BE49-F238E27FC236}">
                <a16:creationId xmlns:a16="http://schemas.microsoft.com/office/drawing/2014/main" id="{B9197EE6-0311-B8BF-EED1-34E9E91F0CCD}"/>
              </a:ext>
            </a:extLst>
          </p:cNvPr>
          <p:cNvSpPr>
            <a:spLocks noChangeArrowheads="1"/>
          </p:cNvSpPr>
          <p:nvPr/>
        </p:nvSpPr>
        <p:spPr bwMode="auto">
          <a:xfrm>
            <a:off x="6423345" y="4986162"/>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3</a:t>
            </a:r>
            <a:endParaRPr lang="zh-CN" altLang="en-US" dirty="0">
              <a:solidFill>
                <a:srgbClr val="FFFFFF"/>
              </a:solidFill>
              <a:sym typeface="+mn-lt"/>
            </a:endParaRPr>
          </a:p>
        </p:txBody>
      </p:sp>
      <p:sp>
        <p:nvSpPr>
          <p:cNvPr id="49" name="文本框 48">
            <a:extLst>
              <a:ext uri="{FF2B5EF4-FFF2-40B4-BE49-F238E27FC236}">
                <a16:creationId xmlns:a16="http://schemas.microsoft.com/office/drawing/2014/main" id="{8D210F80-E78A-524E-73B6-E9FDDBB5F0F3}"/>
              </a:ext>
            </a:extLst>
          </p:cNvPr>
          <p:cNvSpPr txBox="1"/>
          <p:nvPr/>
        </p:nvSpPr>
        <p:spPr>
          <a:xfrm>
            <a:off x="7573937" y="4963394"/>
            <a:ext cx="3383117" cy="400110"/>
          </a:xfrm>
          <a:prstGeom prst="rect">
            <a:avLst/>
          </a:prstGeom>
          <a:noFill/>
        </p:spPr>
        <p:txBody>
          <a:bodyPr wrap="square">
            <a:spAutoFit/>
          </a:bodyPr>
          <a:lstStyle/>
          <a:p>
            <a:r>
              <a:rPr lang="zh-CN" altLang="en-US" sz="2000" dirty="0">
                <a:solidFill>
                  <a:schemeClr val="accent1">
                    <a:lumMod val="50000"/>
                  </a:schemeClr>
                </a:solidFill>
                <a:latin typeface="黑体" panose="02010609060101010101" pitchFamily="49" charset="-122"/>
                <a:ea typeface="黑体" panose="02010609060101010101" pitchFamily="49" charset="-122"/>
              </a:rPr>
              <a:t>分析</a:t>
            </a:r>
            <a:r>
              <a:rPr lang="en-US" altLang="zh-CN" sz="2000" dirty="0">
                <a:solidFill>
                  <a:schemeClr val="accent1">
                    <a:lumMod val="50000"/>
                  </a:schemeClr>
                </a:solidFill>
                <a:latin typeface="黑体" panose="02010609060101010101" pitchFamily="49" charset="-122"/>
                <a:ea typeface="黑体" panose="02010609060101010101" pitchFamily="49" charset="-122"/>
              </a:rPr>
              <a:t>power</a:t>
            </a:r>
            <a:endParaRPr lang="zh-CN" altLang="en-US" sz="2000" dirty="0">
              <a:solidFill>
                <a:schemeClr val="accent1">
                  <a:lumMod val="50000"/>
                </a:schemeClr>
              </a:solidFill>
              <a:latin typeface="黑体" panose="02010609060101010101" pitchFamily="49" charset="-122"/>
              <a:ea typeface="黑体" panose="02010609060101010101" pitchFamily="49" charset="-122"/>
            </a:endParaRPr>
          </a:p>
        </p:txBody>
      </p:sp>
      <p:sp>
        <p:nvSpPr>
          <p:cNvPr id="52" name="文本框 51">
            <a:extLst>
              <a:ext uri="{FF2B5EF4-FFF2-40B4-BE49-F238E27FC236}">
                <a16:creationId xmlns:a16="http://schemas.microsoft.com/office/drawing/2014/main" id="{1BB72023-7074-B333-BD41-BB0D3AF8AF9A}"/>
              </a:ext>
            </a:extLst>
          </p:cNvPr>
          <p:cNvSpPr txBox="1"/>
          <p:nvPr/>
        </p:nvSpPr>
        <p:spPr>
          <a:xfrm>
            <a:off x="7062954" y="5479196"/>
            <a:ext cx="4708634" cy="646331"/>
          </a:xfrm>
          <a:prstGeom prst="rect">
            <a:avLst/>
          </a:prstGeom>
          <a:noFill/>
        </p:spPr>
        <p:txBody>
          <a:bodyPr wrap="square">
            <a:spAutoFit/>
          </a:bodyPr>
          <a:lstStyle/>
          <a:p>
            <a:r>
              <a:rPr lang="zh-CN" altLang="en-US" dirty="0">
                <a:solidFill>
                  <a:srgbClr val="212529"/>
                </a:solidFill>
                <a:latin typeface="黑体" panose="02010609060101010101" pitchFamily="49" charset="-122"/>
                <a:ea typeface="黑体" panose="02010609060101010101" pitchFamily="49" charset="-122"/>
              </a:rPr>
              <a:t>分析计算</a:t>
            </a:r>
            <a:r>
              <a:rPr lang="en-US" altLang="zh-CN" dirty="0">
                <a:solidFill>
                  <a:srgbClr val="212529"/>
                </a:solidFill>
                <a:latin typeface="黑体" panose="02010609060101010101" pitchFamily="49" charset="-122"/>
                <a:ea typeface="黑体" panose="02010609060101010101" pitchFamily="49" charset="-122"/>
              </a:rPr>
              <a:t>glitch</a:t>
            </a:r>
            <a:r>
              <a:rPr lang="zh-CN" altLang="en-US" dirty="0">
                <a:solidFill>
                  <a:srgbClr val="212529"/>
                </a:solidFill>
                <a:latin typeface="黑体" panose="02010609060101010101" pitchFamily="49" charset="-122"/>
                <a:ea typeface="黑体" panose="02010609060101010101" pitchFamily="49" charset="-122"/>
              </a:rPr>
              <a:t>部分的</a:t>
            </a:r>
            <a:r>
              <a:rPr lang="en-US" altLang="zh-CN" dirty="0">
                <a:solidFill>
                  <a:srgbClr val="212529"/>
                </a:solidFill>
                <a:latin typeface="黑体" panose="02010609060101010101" pitchFamily="49" charset="-122"/>
                <a:ea typeface="黑体" panose="02010609060101010101" pitchFamily="49" charset="-122"/>
              </a:rPr>
              <a:t>power</a:t>
            </a:r>
            <a:r>
              <a:rPr lang="zh-CN" altLang="en-US" dirty="0">
                <a:solidFill>
                  <a:srgbClr val="212529"/>
                </a:solidFill>
                <a:latin typeface="黑体" panose="02010609060101010101" pitchFamily="49" charset="-122"/>
                <a:ea typeface="黑体" panose="02010609060101010101" pitchFamily="49" charset="-122"/>
              </a:rPr>
              <a:t>，并</a:t>
            </a:r>
            <a:r>
              <a:rPr lang="en-US" altLang="zh-CN" dirty="0">
                <a:solidFill>
                  <a:srgbClr val="212529"/>
                </a:solidFill>
                <a:latin typeface="黑体" panose="02010609060101010101" pitchFamily="49" charset="-122"/>
                <a:ea typeface="黑体" panose="02010609060101010101" pitchFamily="49" charset="-122"/>
              </a:rPr>
              <a:t>report</a:t>
            </a:r>
            <a:r>
              <a:rPr lang="zh-CN" altLang="en-US" dirty="0">
                <a:solidFill>
                  <a:srgbClr val="212529"/>
                </a:solidFill>
                <a:latin typeface="黑体" panose="02010609060101010101" pitchFamily="49" charset="-122"/>
                <a:ea typeface="黑体" panose="02010609060101010101" pitchFamily="49" charset="-122"/>
              </a:rPr>
              <a:t>出来指导设计。</a:t>
            </a:r>
            <a:endParaRPr lang="en-US" altLang="zh-CN" dirty="0">
              <a:solidFill>
                <a:srgbClr val="212529"/>
              </a:solidFill>
              <a:latin typeface="黑体" panose="02010609060101010101" pitchFamily="49" charset="-122"/>
              <a:ea typeface="黑体" panose="02010609060101010101" pitchFamily="49" charset="-122"/>
            </a:endParaRPr>
          </a:p>
        </p:txBody>
      </p:sp>
      <p:sp>
        <p:nvSpPr>
          <p:cNvPr id="53" name="文本框 52">
            <a:extLst>
              <a:ext uri="{FF2B5EF4-FFF2-40B4-BE49-F238E27FC236}">
                <a16:creationId xmlns:a16="http://schemas.microsoft.com/office/drawing/2014/main" id="{4BD5484A-A253-BCF2-E64A-122B4C96E2FA}"/>
              </a:ext>
            </a:extLst>
          </p:cNvPr>
          <p:cNvSpPr txBox="1"/>
          <p:nvPr/>
        </p:nvSpPr>
        <p:spPr>
          <a:xfrm>
            <a:off x="3116241" y="3258289"/>
            <a:ext cx="338554" cy="369332"/>
          </a:xfrm>
          <a:prstGeom prst="rect">
            <a:avLst/>
          </a:prstGeom>
          <a:noFill/>
        </p:spPr>
        <p:txBody>
          <a:bodyPr wrap="none" rtlCol="0">
            <a:spAutoFit/>
          </a:bodyPr>
          <a:lstStyle/>
          <a:p>
            <a:r>
              <a:rPr lang="en-US" altLang="zh-CN" dirty="0"/>
              <a:t>A</a:t>
            </a:r>
            <a:endParaRPr lang="zh-CN" altLang="en-US" dirty="0"/>
          </a:p>
        </p:txBody>
      </p:sp>
      <p:sp>
        <p:nvSpPr>
          <p:cNvPr id="54" name="文本框 53">
            <a:extLst>
              <a:ext uri="{FF2B5EF4-FFF2-40B4-BE49-F238E27FC236}">
                <a16:creationId xmlns:a16="http://schemas.microsoft.com/office/drawing/2014/main" id="{F2234D14-1C7A-9BCB-A7E8-68857FF3EC89}"/>
              </a:ext>
            </a:extLst>
          </p:cNvPr>
          <p:cNvSpPr txBox="1"/>
          <p:nvPr/>
        </p:nvSpPr>
        <p:spPr>
          <a:xfrm>
            <a:off x="3113211" y="4493626"/>
            <a:ext cx="338554" cy="369332"/>
          </a:xfrm>
          <a:prstGeom prst="rect">
            <a:avLst/>
          </a:prstGeom>
          <a:noFill/>
        </p:spPr>
        <p:txBody>
          <a:bodyPr wrap="none" rtlCol="0">
            <a:spAutoFit/>
          </a:bodyPr>
          <a:lstStyle/>
          <a:p>
            <a:r>
              <a:rPr lang="en-US" altLang="zh-CN" dirty="0"/>
              <a:t>B</a:t>
            </a:r>
            <a:endParaRPr lang="zh-CN" altLang="en-US" dirty="0"/>
          </a:p>
        </p:txBody>
      </p:sp>
    </p:spTree>
    <p:extLst>
      <p:ext uri="{BB962C8B-B14F-4D97-AF65-F5344CB8AC3E}">
        <p14:creationId xmlns:p14="http://schemas.microsoft.com/office/powerpoint/2010/main" val="15310735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a:xfrm>
            <a:off x="616496" y="129068"/>
            <a:ext cx="10959008" cy="930498"/>
          </a:xfrm>
        </p:spPr>
        <p:txBody>
          <a:bodyPr/>
          <a:lstStyle/>
          <a:p>
            <a:r>
              <a:rPr kumimoji="1" lang="zh-CN" altLang="en-US" dirty="0"/>
              <a:t>电压降 </a:t>
            </a:r>
            <a:r>
              <a:rPr kumimoji="1" lang="en-US" altLang="zh-CN" dirty="0" err="1"/>
              <a:t>IRDrop</a:t>
            </a:r>
            <a:r>
              <a:rPr kumimoji="1" lang="en-US" altLang="zh-CN" dirty="0"/>
              <a:t> </a:t>
            </a:r>
            <a:r>
              <a:rPr kumimoji="1" lang="zh-CN" altLang="en-US" dirty="0"/>
              <a:t>分析</a:t>
            </a:r>
          </a:p>
        </p:txBody>
      </p:sp>
      <p:sp>
        <p:nvSpPr>
          <p:cNvPr id="4" name="文本框 3">
            <a:extLst>
              <a:ext uri="{FF2B5EF4-FFF2-40B4-BE49-F238E27FC236}">
                <a16:creationId xmlns:a16="http://schemas.microsoft.com/office/drawing/2014/main" id="{514462C2-51AD-0E7B-D0DB-FAF594942172}"/>
              </a:ext>
            </a:extLst>
          </p:cNvPr>
          <p:cNvSpPr txBox="1"/>
          <p:nvPr/>
        </p:nvSpPr>
        <p:spPr>
          <a:xfrm>
            <a:off x="1200997" y="1818779"/>
            <a:ext cx="2563262" cy="377584"/>
          </a:xfrm>
          <a:prstGeom prst="rect">
            <a:avLst/>
          </a:prstGeom>
          <a:noFill/>
        </p:spPr>
        <p:txBody>
          <a:bodyPr wrap="square">
            <a:spAutoFit/>
          </a:bodyPr>
          <a:lstStyle/>
          <a:p>
            <a:r>
              <a:rPr lang="zh-CN" altLang="en-US" dirty="0">
                <a:solidFill>
                  <a:srgbClr val="212529"/>
                </a:solidFill>
                <a:latin typeface="黑体" panose="02010609060101010101" pitchFamily="49" charset="-122"/>
                <a:ea typeface="黑体" panose="02010609060101010101" pitchFamily="49" charset="-122"/>
              </a:rPr>
              <a:t>大量信号同时发生翻转</a:t>
            </a:r>
            <a:endParaRPr lang="en-US" altLang="zh-CN" b="0" i="0" dirty="0">
              <a:solidFill>
                <a:srgbClr val="212529"/>
              </a:solidFill>
              <a:effectLst/>
              <a:latin typeface="黑体" panose="02010609060101010101" pitchFamily="49" charset="-122"/>
              <a:ea typeface="黑体" panose="02010609060101010101" pitchFamily="49" charset="-122"/>
            </a:endParaRPr>
          </a:p>
        </p:txBody>
      </p:sp>
      <p:sp>
        <p:nvSpPr>
          <p:cNvPr id="5" name="箭头: 右 4">
            <a:extLst>
              <a:ext uri="{FF2B5EF4-FFF2-40B4-BE49-F238E27FC236}">
                <a16:creationId xmlns:a16="http://schemas.microsoft.com/office/drawing/2014/main" id="{71A25821-D032-CA62-F599-7C0F3F19828F}"/>
              </a:ext>
            </a:extLst>
          </p:cNvPr>
          <p:cNvSpPr/>
          <p:nvPr/>
        </p:nvSpPr>
        <p:spPr bwMode="auto">
          <a:xfrm rot="5400000">
            <a:off x="2105028" y="2291422"/>
            <a:ext cx="520262" cy="2732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6" name="文本框 5">
            <a:extLst>
              <a:ext uri="{FF2B5EF4-FFF2-40B4-BE49-F238E27FC236}">
                <a16:creationId xmlns:a16="http://schemas.microsoft.com/office/drawing/2014/main" id="{CCEB17D1-68B0-A01F-276A-16DE8A1D7FF1}"/>
              </a:ext>
            </a:extLst>
          </p:cNvPr>
          <p:cNvSpPr txBox="1"/>
          <p:nvPr/>
        </p:nvSpPr>
        <p:spPr>
          <a:xfrm>
            <a:off x="1815221" y="3829997"/>
            <a:ext cx="1334814" cy="369332"/>
          </a:xfrm>
          <a:prstGeom prst="rect">
            <a:avLst/>
          </a:prstGeom>
          <a:noFill/>
        </p:spPr>
        <p:txBody>
          <a:bodyPr wrap="square">
            <a:spAutoFit/>
          </a:bodyPr>
          <a:lstStyle/>
          <a:p>
            <a:r>
              <a:rPr lang="zh-CN" altLang="en-US" b="0" i="0" dirty="0">
                <a:solidFill>
                  <a:srgbClr val="212529"/>
                </a:solidFill>
                <a:effectLst/>
                <a:latin typeface="黑体" panose="02010609060101010101" pitchFamily="49" charset="-122"/>
                <a:ea typeface="黑体" panose="02010609060101010101" pitchFamily="49" charset="-122"/>
              </a:rPr>
              <a:t>产生</a:t>
            </a:r>
            <a:r>
              <a:rPr lang="en-US" altLang="zh-CN" b="0" i="0" dirty="0" err="1">
                <a:solidFill>
                  <a:srgbClr val="212529"/>
                </a:solidFill>
                <a:effectLst/>
                <a:latin typeface="黑体" panose="02010609060101010101" pitchFamily="49" charset="-122"/>
                <a:ea typeface="黑体" panose="02010609060101010101" pitchFamily="49" charset="-122"/>
              </a:rPr>
              <a:t>IRDrop</a:t>
            </a:r>
            <a:endParaRPr lang="zh-CN" altLang="en-US" dirty="0">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089BD7F9-C162-529C-7B85-6197F5264F61}"/>
              </a:ext>
            </a:extLst>
          </p:cNvPr>
          <p:cNvSpPr txBox="1"/>
          <p:nvPr/>
        </p:nvSpPr>
        <p:spPr>
          <a:xfrm>
            <a:off x="1303471" y="2793071"/>
            <a:ext cx="2542293" cy="369332"/>
          </a:xfrm>
          <a:prstGeom prst="rect">
            <a:avLst/>
          </a:prstGeom>
          <a:noFill/>
        </p:spPr>
        <p:txBody>
          <a:bodyPr wrap="square">
            <a:spAutoFit/>
          </a:bodyPr>
          <a:lstStyle/>
          <a:p>
            <a:r>
              <a:rPr lang="zh-CN" altLang="en-US" b="0" i="0" dirty="0">
                <a:solidFill>
                  <a:srgbClr val="212529"/>
                </a:solidFill>
                <a:effectLst/>
                <a:latin typeface="黑体" panose="02010609060101010101" pitchFamily="49" charset="-122"/>
                <a:ea typeface="黑体" panose="02010609060101010101" pitchFamily="49" charset="-122"/>
              </a:rPr>
              <a:t>电源电压</a:t>
            </a:r>
            <a:r>
              <a:rPr lang="en-US" altLang="zh-CN" b="0" i="0" dirty="0">
                <a:solidFill>
                  <a:srgbClr val="212529"/>
                </a:solidFill>
                <a:effectLst/>
                <a:latin typeface="黑体" panose="02010609060101010101" pitchFamily="49" charset="-122"/>
                <a:ea typeface="黑体" panose="02010609060101010101" pitchFamily="49" charset="-122"/>
              </a:rPr>
              <a:t>VDD</a:t>
            </a:r>
            <a:r>
              <a:rPr lang="zh-CN" altLang="en-US" b="0" i="0" dirty="0">
                <a:solidFill>
                  <a:srgbClr val="212529"/>
                </a:solidFill>
                <a:effectLst/>
                <a:latin typeface="黑体" panose="02010609060101010101" pitchFamily="49" charset="-122"/>
                <a:ea typeface="黑体" panose="02010609060101010101" pitchFamily="49" charset="-122"/>
              </a:rPr>
              <a:t>发生跌落</a:t>
            </a:r>
            <a:endParaRPr lang="zh-CN" altLang="en-US" dirty="0">
              <a:latin typeface="黑体" panose="02010609060101010101" pitchFamily="49" charset="-122"/>
              <a:ea typeface="黑体" panose="02010609060101010101" pitchFamily="49" charset="-122"/>
            </a:endParaRPr>
          </a:p>
        </p:txBody>
      </p:sp>
      <p:sp>
        <p:nvSpPr>
          <p:cNvPr id="25" name="箭头: 右 24">
            <a:extLst>
              <a:ext uri="{FF2B5EF4-FFF2-40B4-BE49-F238E27FC236}">
                <a16:creationId xmlns:a16="http://schemas.microsoft.com/office/drawing/2014/main" id="{18876128-20E0-37E7-2EFC-B470340EFA96}"/>
              </a:ext>
            </a:extLst>
          </p:cNvPr>
          <p:cNvSpPr/>
          <p:nvPr/>
        </p:nvSpPr>
        <p:spPr bwMode="auto">
          <a:xfrm rot="5400000">
            <a:off x="2105028" y="3269635"/>
            <a:ext cx="520262" cy="2732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6" name="文本框 25">
            <a:extLst>
              <a:ext uri="{FF2B5EF4-FFF2-40B4-BE49-F238E27FC236}">
                <a16:creationId xmlns:a16="http://schemas.microsoft.com/office/drawing/2014/main" id="{9C997D5F-EE84-671E-401A-9079DDF082BD}"/>
              </a:ext>
            </a:extLst>
          </p:cNvPr>
          <p:cNvSpPr txBox="1"/>
          <p:nvPr/>
        </p:nvSpPr>
        <p:spPr>
          <a:xfrm>
            <a:off x="1105861" y="4921700"/>
            <a:ext cx="2739903" cy="369332"/>
          </a:xfrm>
          <a:prstGeom prst="rect">
            <a:avLst/>
          </a:prstGeom>
          <a:noFill/>
        </p:spPr>
        <p:txBody>
          <a:bodyPr wrap="square">
            <a:spAutoFit/>
          </a:bodyPr>
          <a:lstStyle/>
          <a:p>
            <a:r>
              <a:rPr lang="zh-CN" altLang="en-US" b="1" dirty="0">
                <a:latin typeface="黑体" panose="02010609060101010101" pitchFamily="49" charset="-122"/>
                <a:ea typeface="黑体" panose="02010609060101010101" pitchFamily="49" charset="-122"/>
              </a:rPr>
              <a:t>影响芯片时序以及功能等</a:t>
            </a:r>
          </a:p>
        </p:txBody>
      </p:sp>
      <p:sp>
        <p:nvSpPr>
          <p:cNvPr id="3" name="箭头: 右 2">
            <a:extLst>
              <a:ext uri="{FF2B5EF4-FFF2-40B4-BE49-F238E27FC236}">
                <a16:creationId xmlns:a16="http://schemas.microsoft.com/office/drawing/2014/main" id="{C4E3C14E-D0EF-F3E2-12CD-3A30C8CD8564}"/>
              </a:ext>
            </a:extLst>
          </p:cNvPr>
          <p:cNvSpPr/>
          <p:nvPr/>
        </p:nvSpPr>
        <p:spPr bwMode="auto">
          <a:xfrm rot="5400000">
            <a:off x="2105028" y="4457492"/>
            <a:ext cx="520262" cy="27326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A727713-5642-EABC-1E21-046F8BD7269E}"/>
                  </a:ext>
                </a:extLst>
              </p:cNvPr>
              <p:cNvSpPr txBox="1"/>
              <p:nvPr/>
            </p:nvSpPr>
            <p:spPr>
              <a:xfrm>
                <a:off x="5580367" y="1904560"/>
                <a:ext cx="5213131" cy="3477875"/>
              </a:xfrm>
              <a:prstGeom prst="rect">
                <a:avLst/>
              </a:prstGeom>
              <a:noFill/>
            </p:spPr>
            <p:txBody>
              <a:bodyPr wrap="square" rtlCol="0">
                <a:spAutoFit/>
              </a:bodyPr>
              <a:lstStyle/>
              <a:p>
                <a:pPr marL="342900" indent="-342900">
                  <a:buFont typeface="+mj-lt"/>
                  <a:buAutoNum type="arabicPeriod"/>
                </a:pPr>
                <a:r>
                  <a:rPr lang="zh-CN" altLang="en-US" sz="2000" dirty="0">
                    <a:latin typeface="黑体" panose="02010609060101010101" pitchFamily="49" charset="-122"/>
                    <a:ea typeface="黑体" panose="02010609060101010101" pitchFamily="49" charset="-122"/>
                  </a:rPr>
                  <a:t>计算功耗</a:t>
                </a:r>
                <a:endParaRPr lang="en-US" altLang="zh-CN" sz="2000" dirty="0">
                  <a:latin typeface="黑体" panose="02010609060101010101" pitchFamily="49" charset="-122"/>
                  <a:ea typeface="黑体" panose="02010609060101010101" pitchFamily="49" charset="-122"/>
                </a:endParaRPr>
              </a:p>
              <a:p>
                <a:pPr marL="342900" indent="-342900">
                  <a:buFont typeface="+mj-lt"/>
                  <a:buAutoNum type="arabicPeriod"/>
                </a:pPr>
                <a:endParaRPr lang="en-US" altLang="zh-CN" dirty="0">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zh-CN" altLang="en-US" dirty="0">
                    <a:solidFill>
                      <a:schemeClr val="accent1">
                        <a:lumMod val="75000"/>
                      </a:schemeClr>
                    </a:solidFill>
                    <a:latin typeface="黑体" panose="02010609060101010101" pitchFamily="49" charset="-122"/>
                    <a:ea typeface="黑体" panose="02010609060101010101" pitchFamily="49" charset="-122"/>
                  </a:rPr>
                  <a:t>平均功耗    </a:t>
                </a:r>
                <a:r>
                  <a:rPr lang="en-US" altLang="zh-CN" dirty="0">
                    <a:solidFill>
                      <a:schemeClr val="accent1">
                        <a:lumMod val="75000"/>
                      </a:schemeClr>
                    </a:solidFill>
                    <a:latin typeface="黑体" panose="02010609060101010101" pitchFamily="49" charset="-122"/>
                    <a:ea typeface="黑体" panose="02010609060101010101" pitchFamily="49" charset="-122"/>
                  </a:rPr>
                  <a:t>-&gt;   </a:t>
                </a:r>
                <a:r>
                  <a:rPr lang="zh-CN" altLang="en-US" dirty="0">
                    <a:solidFill>
                      <a:schemeClr val="accent1">
                        <a:lumMod val="75000"/>
                      </a:schemeClr>
                    </a:solidFill>
                    <a:latin typeface="黑体" panose="02010609060101010101" pitchFamily="49" charset="-122"/>
                    <a:ea typeface="黑体" panose="02010609060101010101" pitchFamily="49" charset="-122"/>
                  </a:rPr>
                  <a:t>静态</a:t>
                </a:r>
                <a:r>
                  <a:rPr lang="en-US" altLang="zh-CN" dirty="0" err="1">
                    <a:solidFill>
                      <a:schemeClr val="accent1">
                        <a:lumMod val="75000"/>
                      </a:schemeClr>
                    </a:solidFill>
                    <a:latin typeface="黑体" panose="02010609060101010101" pitchFamily="49" charset="-122"/>
                    <a:ea typeface="黑体" panose="02010609060101010101" pitchFamily="49" charset="-122"/>
                  </a:rPr>
                  <a:t>IRDrop</a:t>
                </a:r>
                <a:endParaRPr lang="en-US" altLang="zh-CN" dirty="0">
                  <a:solidFill>
                    <a:schemeClr val="accent1">
                      <a:lumMod val="75000"/>
                    </a:schemeClr>
                  </a:solidFill>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r>
                  <a:rPr lang="en-US" altLang="zh-CN" dirty="0">
                    <a:solidFill>
                      <a:schemeClr val="accent1">
                        <a:lumMod val="75000"/>
                      </a:schemeClr>
                    </a:solidFill>
                    <a:latin typeface="黑体" panose="02010609060101010101" pitchFamily="49" charset="-122"/>
                    <a:ea typeface="黑体" panose="02010609060101010101" pitchFamily="49" charset="-122"/>
                  </a:rPr>
                  <a:t>Cycle</a:t>
                </a:r>
                <a:r>
                  <a:rPr lang="zh-CN" altLang="en-US" dirty="0">
                    <a:solidFill>
                      <a:schemeClr val="accent1">
                        <a:lumMod val="75000"/>
                      </a:schemeClr>
                    </a:solidFill>
                    <a:latin typeface="黑体" panose="02010609060101010101" pitchFamily="49" charset="-122"/>
                    <a:ea typeface="黑体" panose="02010609060101010101" pitchFamily="49" charset="-122"/>
                  </a:rPr>
                  <a:t>功耗   </a:t>
                </a:r>
                <a:r>
                  <a:rPr lang="en-US" altLang="zh-CN" dirty="0">
                    <a:solidFill>
                      <a:schemeClr val="accent1">
                        <a:lumMod val="75000"/>
                      </a:schemeClr>
                    </a:solidFill>
                    <a:latin typeface="黑体" panose="02010609060101010101" pitchFamily="49" charset="-122"/>
                    <a:ea typeface="黑体" panose="02010609060101010101" pitchFamily="49" charset="-122"/>
                  </a:rPr>
                  <a:t>-&gt;   </a:t>
                </a:r>
                <a:r>
                  <a:rPr lang="zh-CN" altLang="en-US" dirty="0">
                    <a:solidFill>
                      <a:schemeClr val="accent1">
                        <a:lumMod val="75000"/>
                      </a:schemeClr>
                    </a:solidFill>
                    <a:latin typeface="黑体" panose="02010609060101010101" pitchFamily="49" charset="-122"/>
                    <a:ea typeface="黑体" panose="02010609060101010101" pitchFamily="49" charset="-122"/>
                  </a:rPr>
                  <a:t>动态</a:t>
                </a:r>
                <a:r>
                  <a:rPr lang="en-US" altLang="zh-CN" dirty="0" err="1">
                    <a:solidFill>
                      <a:schemeClr val="accent1">
                        <a:lumMod val="75000"/>
                      </a:schemeClr>
                    </a:solidFill>
                    <a:latin typeface="黑体" panose="02010609060101010101" pitchFamily="49" charset="-122"/>
                    <a:ea typeface="黑体" panose="02010609060101010101" pitchFamily="49" charset="-122"/>
                  </a:rPr>
                  <a:t>IRDrop</a:t>
                </a:r>
                <a:r>
                  <a:rPr lang="en-US" altLang="zh-CN" dirty="0">
                    <a:solidFill>
                      <a:schemeClr val="accent1">
                        <a:lumMod val="75000"/>
                      </a:schemeClr>
                    </a:solidFill>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更精确</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800100" lvl="1" indent="-342900">
                  <a:buFont typeface="+mj-lt"/>
                  <a:buAutoNum type="arabicPeriod"/>
                </a:pPr>
                <a:endParaRPr lang="en-US" altLang="zh-CN" dirty="0">
                  <a:latin typeface="黑体" panose="02010609060101010101" pitchFamily="49" charset="-122"/>
                  <a:ea typeface="黑体" panose="02010609060101010101" pitchFamily="49" charset="-122"/>
                </a:endParaRPr>
              </a:p>
              <a:p>
                <a:pPr marL="342900" indent="-342900">
                  <a:buFont typeface="+mj-lt"/>
                  <a:buAutoNum type="arabicPeriod"/>
                </a:pPr>
                <a:r>
                  <a:rPr lang="zh-CN" altLang="en-US" sz="2000" dirty="0">
                    <a:latin typeface="黑体" panose="02010609060101010101" pitchFamily="49" charset="-122"/>
                    <a:ea typeface="黑体" panose="02010609060101010101" pitchFamily="49" charset="-122"/>
                  </a:rPr>
                  <a:t>根据功耗计算电流</a:t>
                </a:r>
                <a:endParaRPr lang="en-US" altLang="zh-CN" sz="2000" dirty="0">
                  <a:latin typeface="黑体" panose="02010609060101010101" pitchFamily="49" charset="-122"/>
                  <a:ea typeface="黑体" panose="02010609060101010101" pitchFamily="49" charset="-122"/>
                </a:endParaRPr>
              </a:p>
              <a:p>
                <a:pPr marL="342900" indent="-342900">
                  <a:buFont typeface="+mj-lt"/>
                  <a:buAutoNum type="arabicPeriod"/>
                </a:pPr>
                <a:endParaRPr lang="en-US" altLang="zh-CN" dirty="0">
                  <a:latin typeface="黑体" panose="02010609060101010101" pitchFamily="49" charset="-122"/>
                  <a:ea typeface="黑体" panose="02010609060101010101" pitchFamily="49" charset="-122"/>
                </a:endParaRPr>
              </a:p>
              <a:p>
                <a:pPr marL="342900" indent="-342900">
                  <a:buFont typeface="+mj-lt"/>
                  <a:buAutoNum type="arabicPeriod"/>
                </a:pPr>
                <a:r>
                  <a:rPr lang="zh-CN" altLang="en-US" sz="2000" dirty="0">
                    <a:latin typeface="黑体" panose="02010609060101010101" pitchFamily="49" charset="-122"/>
                    <a:ea typeface="黑体" panose="02010609060101010101" pitchFamily="49" charset="-122"/>
                  </a:rPr>
                  <a:t>根据电流，电源网络电阻，计算节点电压，得到</a:t>
                </a:r>
                <a:r>
                  <a:rPr lang="en-US" altLang="zh-CN" sz="2000" dirty="0" err="1">
                    <a:latin typeface="黑体" panose="02010609060101010101" pitchFamily="49" charset="-122"/>
                    <a:ea typeface="黑体" panose="02010609060101010101" pitchFamily="49" charset="-122"/>
                  </a:rPr>
                  <a:t>IRDrop</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endParaRPr lang="en-US" altLang="zh-CN" dirty="0"/>
              </a:p>
              <a:p>
                <a14:m>
                  <m:oMath xmlns:m="http://schemas.openxmlformats.org/officeDocument/2006/math">
                    <m:r>
                      <a:rPr lang="en-US" altLang="zh-CN" sz="3200" b="0" i="1" dirty="0" smtClean="0">
                        <a:latin typeface="Cambria Math" panose="02040503050406030204" pitchFamily="18" charset="0"/>
                      </a:rPr>
                      <m:t>                     </m:t>
                    </m:r>
                    <m:r>
                      <m:rPr>
                        <m:sty m:val="p"/>
                      </m:rPr>
                      <a:rPr lang="en-US" altLang="zh-CN" sz="3200" i="1" dirty="0" smtClean="0">
                        <a:latin typeface="Cambria Math" panose="02040503050406030204" pitchFamily="18" charset="0"/>
                      </a:rPr>
                      <m:t>GV</m:t>
                    </m:r>
                  </m:oMath>
                </a14:m>
                <a:r>
                  <a:rPr lang="en-US" altLang="zh-CN" sz="3200" dirty="0"/>
                  <a:t> = J</a:t>
                </a:r>
              </a:p>
            </p:txBody>
          </p:sp>
        </mc:Choice>
        <mc:Fallback xmlns="">
          <p:sp>
            <p:nvSpPr>
              <p:cNvPr id="7" name="文本框 6">
                <a:extLst>
                  <a:ext uri="{FF2B5EF4-FFF2-40B4-BE49-F238E27FC236}">
                    <a16:creationId xmlns:a16="http://schemas.microsoft.com/office/drawing/2014/main" id="{DA727713-5642-EABC-1E21-046F8BD7269E}"/>
                  </a:ext>
                </a:extLst>
              </p:cNvPr>
              <p:cNvSpPr txBox="1">
                <a:spLocks noRot="1" noChangeAspect="1" noMove="1" noResize="1" noEditPoints="1" noAdjustHandles="1" noChangeArrowheads="1" noChangeShapeType="1" noTextEdit="1"/>
              </p:cNvSpPr>
              <p:nvPr/>
            </p:nvSpPr>
            <p:spPr>
              <a:xfrm>
                <a:off x="5580367" y="1904560"/>
                <a:ext cx="5213131" cy="3477875"/>
              </a:xfrm>
              <a:prstGeom prst="rect">
                <a:avLst/>
              </a:prstGeom>
              <a:blipFill>
                <a:blip r:embed="rId3"/>
                <a:stretch>
                  <a:fillRect l="-701" t="-876" r="-3855" b="-47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6794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a:t>AI</a:t>
            </a:r>
            <a:r>
              <a:rPr kumimoji="1" lang="zh-CN" altLang="en-US" dirty="0"/>
              <a:t>预测</a:t>
            </a:r>
            <a:r>
              <a:rPr kumimoji="1" lang="en-US" altLang="zh-CN" dirty="0"/>
              <a:t>RTL</a:t>
            </a:r>
            <a:r>
              <a:rPr kumimoji="1" lang="zh-CN" altLang="en-US" dirty="0"/>
              <a:t>功耗、</a:t>
            </a:r>
            <a:r>
              <a:rPr kumimoji="1" lang="en-US" altLang="zh-CN" dirty="0" err="1"/>
              <a:t>IRDrop</a:t>
            </a:r>
            <a:endParaRPr kumimoji="1" lang="zh-CN" altLang="en-US" dirty="0"/>
          </a:p>
        </p:txBody>
      </p:sp>
      <p:pic>
        <p:nvPicPr>
          <p:cNvPr id="5" name="图片 4">
            <a:extLst>
              <a:ext uri="{FF2B5EF4-FFF2-40B4-BE49-F238E27FC236}">
                <a16:creationId xmlns:a16="http://schemas.microsoft.com/office/drawing/2014/main" id="{AE62697B-9768-1A63-8B0B-C7ED5A699261}"/>
              </a:ext>
            </a:extLst>
          </p:cNvPr>
          <p:cNvPicPr>
            <a:picLocks noChangeAspect="1"/>
          </p:cNvPicPr>
          <p:nvPr/>
        </p:nvPicPr>
        <p:blipFill>
          <a:blip r:embed="rId3"/>
          <a:stretch>
            <a:fillRect/>
          </a:stretch>
        </p:blipFill>
        <p:spPr>
          <a:xfrm>
            <a:off x="5905895" y="1344730"/>
            <a:ext cx="5848069" cy="4555457"/>
          </a:xfrm>
          <a:prstGeom prst="rect">
            <a:avLst/>
          </a:prstGeom>
        </p:spPr>
      </p:pic>
      <p:cxnSp>
        <p:nvCxnSpPr>
          <p:cNvPr id="6" name="直接连接符 22">
            <a:extLst>
              <a:ext uri="{FF2B5EF4-FFF2-40B4-BE49-F238E27FC236}">
                <a16:creationId xmlns:a16="http://schemas.microsoft.com/office/drawing/2014/main" id="{EEF35453-E731-0C2C-3FDC-C8C51FB29529}"/>
              </a:ext>
            </a:extLst>
          </p:cNvPr>
          <p:cNvCxnSpPr>
            <a:cxnSpLocks noChangeShapeType="1"/>
          </p:cNvCxnSpPr>
          <p:nvPr/>
        </p:nvCxnSpPr>
        <p:spPr bwMode="auto">
          <a:xfrm flipH="1">
            <a:off x="990146" y="1706047"/>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7" name="圆角矩形 26">
            <a:extLst>
              <a:ext uri="{FF2B5EF4-FFF2-40B4-BE49-F238E27FC236}">
                <a16:creationId xmlns:a16="http://schemas.microsoft.com/office/drawing/2014/main" id="{4EDFEFB3-B414-199D-C199-740801C94A2B}"/>
              </a:ext>
            </a:extLst>
          </p:cNvPr>
          <p:cNvSpPr>
            <a:spLocks noChangeArrowheads="1"/>
          </p:cNvSpPr>
          <p:nvPr/>
        </p:nvSpPr>
        <p:spPr bwMode="auto">
          <a:xfrm>
            <a:off x="556345" y="1501285"/>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1</a:t>
            </a:r>
            <a:endParaRPr lang="zh-CN" altLang="en-US" dirty="0">
              <a:solidFill>
                <a:srgbClr val="FFFFFF"/>
              </a:solidFill>
              <a:sym typeface="+mn-lt"/>
            </a:endParaRPr>
          </a:p>
        </p:txBody>
      </p:sp>
      <p:sp>
        <p:nvSpPr>
          <p:cNvPr id="8" name="文本框 7">
            <a:extLst>
              <a:ext uri="{FF2B5EF4-FFF2-40B4-BE49-F238E27FC236}">
                <a16:creationId xmlns:a16="http://schemas.microsoft.com/office/drawing/2014/main" id="{A6E0BDDE-298C-6263-EFF8-C1C39267D49D}"/>
              </a:ext>
            </a:extLst>
          </p:cNvPr>
          <p:cNvSpPr txBox="1"/>
          <p:nvPr/>
        </p:nvSpPr>
        <p:spPr>
          <a:xfrm>
            <a:off x="1640441" y="1496182"/>
            <a:ext cx="3383117" cy="400110"/>
          </a:xfrm>
          <a:prstGeom prst="rect">
            <a:avLst/>
          </a:prstGeom>
          <a:noFill/>
        </p:spPr>
        <p:txBody>
          <a:bodyPr wrap="square">
            <a:spAutoFit/>
          </a:bodyPr>
          <a:lstStyle/>
          <a:p>
            <a:r>
              <a:rPr lang="zh-CN" altLang="en-US" sz="2000" b="1" dirty="0">
                <a:solidFill>
                  <a:schemeClr val="accent1">
                    <a:lumMod val="75000"/>
                  </a:schemeClr>
                </a:solidFill>
                <a:latin typeface="黑体" panose="02010609060101010101" pitchFamily="49" charset="-122"/>
                <a:ea typeface="黑体" panose="02010609060101010101" pitchFamily="49" charset="-122"/>
              </a:rPr>
              <a:t>预测</a:t>
            </a:r>
            <a:r>
              <a:rPr lang="en-US" altLang="zh-CN" sz="2000" b="1" dirty="0">
                <a:solidFill>
                  <a:schemeClr val="accent1">
                    <a:lumMod val="75000"/>
                  </a:schemeClr>
                </a:solidFill>
                <a:latin typeface="黑体" panose="02010609060101010101" pitchFamily="49" charset="-122"/>
                <a:ea typeface="黑体" panose="02010609060101010101" pitchFamily="49" charset="-122"/>
              </a:rPr>
              <a:t>Toggle/SP</a:t>
            </a:r>
          </a:p>
        </p:txBody>
      </p:sp>
      <p:cxnSp>
        <p:nvCxnSpPr>
          <p:cNvPr id="10" name="直接连接符 22">
            <a:extLst>
              <a:ext uri="{FF2B5EF4-FFF2-40B4-BE49-F238E27FC236}">
                <a16:creationId xmlns:a16="http://schemas.microsoft.com/office/drawing/2014/main" id="{8AA56F81-2CD3-1611-39A0-8B98398214A3}"/>
              </a:ext>
            </a:extLst>
          </p:cNvPr>
          <p:cNvCxnSpPr>
            <a:cxnSpLocks noChangeShapeType="1"/>
          </p:cNvCxnSpPr>
          <p:nvPr/>
        </p:nvCxnSpPr>
        <p:spPr bwMode="auto">
          <a:xfrm flipH="1">
            <a:off x="987065" y="3097357"/>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1" name="圆角矩形 26">
            <a:extLst>
              <a:ext uri="{FF2B5EF4-FFF2-40B4-BE49-F238E27FC236}">
                <a16:creationId xmlns:a16="http://schemas.microsoft.com/office/drawing/2014/main" id="{5ED55708-06D9-BFC5-A4A8-0259CAA7C1CB}"/>
              </a:ext>
            </a:extLst>
          </p:cNvPr>
          <p:cNvSpPr>
            <a:spLocks noChangeArrowheads="1"/>
          </p:cNvSpPr>
          <p:nvPr/>
        </p:nvSpPr>
        <p:spPr bwMode="auto">
          <a:xfrm>
            <a:off x="553264" y="2892595"/>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2</a:t>
            </a:r>
            <a:endParaRPr lang="zh-CN" altLang="en-US" dirty="0">
              <a:solidFill>
                <a:srgbClr val="FFFFFF"/>
              </a:solidFill>
              <a:sym typeface="+mn-lt"/>
            </a:endParaRPr>
          </a:p>
        </p:txBody>
      </p:sp>
      <p:sp>
        <p:nvSpPr>
          <p:cNvPr id="12" name="文本框 11">
            <a:extLst>
              <a:ext uri="{FF2B5EF4-FFF2-40B4-BE49-F238E27FC236}">
                <a16:creationId xmlns:a16="http://schemas.microsoft.com/office/drawing/2014/main" id="{0D323B64-A137-F79B-E2B0-D26DE5D8F06A}"/>
              </a:ext>
            </a:extLst>
          </p:cNvPr>
          <p:cNvSpPr txBox="1"/>
          <p:nvPr/>
        </p:nvSpPr>
        <p:spPr>
          <a:xfrm>
            <a:off x="1637360" y="2887492"/>
            <a:ext cx="3383117" cy="707886"/>
          </a:xfrm>
          <a:prstGeom prst="rect">
            <a:avLst/>
          </a:prstGeom>
          <a:noFill/>
        </p:spPr>
        <p:txBody>
          <a:bodyPr wrap="square">
            <a:spAutoFit/>
          </a:bodyPr>
          <a:lstStyle/>
          <a:p>
            <a:r>
              <a:rPr lang="zh-CN" altLang="en-US" sz="2000" b="1" dirty="0">
                <a:solidFill>
                  <a:schemeClr val="accent1">
                    <a:lumMod val="75000"/>
                  </a:schemeClr>
                </a:solidFill>
                <a:latin typeface="黑体" panose="02010609060101010101" pitchFamily="49" charset="-122"/>
                <a:ea typeface="黑体" panose="02010609060101010101" pitchFamily="49" charset="-122"/>
              </a:rPr>
              <a:t>预测</a:t>
            </a:r>
            <a:r>
              <a:rPr lang="en-US" altLang="zh-CN" sz="2000" b="1" dirty="0">
                <a:solidFill>
                  <a:schemeClr val="accent1">
                    <a:lumMod val="75000"/>
                  </a:schemeClr>
                </a:solidFill>
                <a:latin typeface="黑体" panose="02010609060101010101" pitchFamily="49" charset="-122"/>
                <a:ea typeface="黑体" panose="02010609060101010101" pitchFamily="49" charset="-122"/>
              </a:rPr>
              <a:t>RTL</a:t>
            </a:r>
            <a:r>
              <a:rPr lang="zh-CN" altLang="en-US" sz="2000" b="1" dirty="0">
                <a:solidFill>
                  <a:schemeClr val="accent1">
                    <a:lumMod val="75000"/>
                  </a:schemeClr>
                </a:solidFill>
                <a:latin typeface="黑体" panose="02010609060101010101" pitchFamily="49" charset="-122"/>
                <a:ea typeface="黑体" panose="02010609060101010101" pitchFamily="49" charset="-122"/>
              </a:rPr>
              <a:t>功耗</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a:p>
            <a:endParaRPr lang="en-US" altLang="zh-CN" sz="2000" dirty="0">
              <a:solidFill>
                <a:schemeClr val="accent1">
                  <a:lumMod val="50000"/>
                </a:schemeClr>
              </a:solidFill>
              <a:latin typeface="黑体" panose="02010609060101010101" pitchFamily="49" charset="-122"/>
              <a:ea typeface="黑体" panose="02010609060101010101" pitchFamily="49" charset="-122"/>
            </a:endParaRPr>
          </a:p>
        </p:txBody>
      </p:sp>
      <p:cxnSp>
        <p:nvCxnSpPr>
          <p:cNvPr id="13" name="直接连接符 22">
            <a:extLst>
              <a:ext uri="{FF2B5EF4-FFF2-40B4-BE49-F238E27FC236}">
                <a16:creationId xmlns:a16="http://schemas.microsoft.com/office/drawing/2014/main" id="{4348D2D1-187F-96C8-2DD0-AC0D31A89FE6}"/>
              </a:ext>
            </a:extLst>
          </p:cNvPr>
          <p:cNvCxnSpPr>
            <a:cxnSpLocks noChangeShapeType="1"/>
          </p:cNvCxnSpPr>
          <p:nvPr/>
        </p:nvCxnSpPr>
        <p:spPr bwMode="auto">
          <a:xfrm flipH="1">
            <a:off x="990146" y="4746646"/>
            <a:ext cx="630776" cy="0"/>
          </a:xfrm>
          <a:prstGeom prst="line">
            <a:avLst/>
          </a:prstGeom>
          <a:noFill/>
          <a:ln w="19050">
            <a:solidFill>
              <a:srgbClr val="306A9B"/>
            </a:solidFill>
            <a:round/>
          </a:ln>
          <a:extLst>
            <a:ext uri="{909E8E84-426E-40DD-AFC4-6F175D3DCCD1}">
              <a14:hiddenFill xmlns:a14="http://schemas.microsoft.com/office/drawing/2010/main">
                <a:noFill/>
              </a14:hiddenFill>
            </a:ext>
          </a:extLst>
        </p:spPr>
      </p:cxnSp>
      <p:sp>
        <p:nvSpPr>
          <p:cNvPr id="14" name="圆角矩形 26">
            <a:extLst>
              <a:ext uri="{FF2B5EF4-FFF2-40B4-BE49-F238E27FC236}">
                <a16:creationId xmlns:a16="http://schemas.microsoft.com/office/drawing/2014/main" id="{3C0A3388-53A6-CFEA-48F5-FD239FEFDD06}"/>
              </a:ext>
            </a:extLst>
          </p:cNvPr>
          <p:cNvSpPr>
            <a:spLocks noChangeArrowheads="1"/>
          </p:cNvSpPr>
          <p:nvPr/>
        </p:nvSpPr>
        <p:spPr bwMode="auto">
          <a:xfrm>
            <a:off x="553263" y="4541884"/>
            <a:ext cx="433801" cy="409525"/>
          </a:xfrm>
          <a:prstGeom prst="roundRect">
            <a:avLst>
              <a:gd name="adj" fmla="val 50000"/>
            </a:avLst>
          </a:prstGeom>
          <a:solidFill>
            <a:srgbClr val="306A9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buFont typeface="Arial" panose="020B0604020202090204" pitchFamily="34" charset="0"/>
              <a:buNone/>
            </a:pPr>
            <a:r>
              <a:rPr lang="en-US" altLang="zh-CN" dirty="0">
                <a:solidFill>
                  <a:srgbClr val="FFFFFF"/>
                </a:solidFill>
                <a:sym typeface="+mn-lt"/>
              </a:rPr>
              <a:t>3</a:t>
            </a:r>
            <a:endParaRPr lang="zh-CN" altLang="en-US" dirty="0">
              <a:solidFill>
                <a:srgbClr val="FFFFFF"/>
              </a:solidFill>
              <a:sym typeface="+mn-lt"/>
            </a:endParaRPr>
          </a:p>
        </p:txBody>
      </p:sp>
      <p:sp>
        <p:nvSpPr>
          <p:cNvPr id="15" name="文本框 14">
            <a:extLst>
              <a:ext uri="{FF2B5EF4-FFF2-40B4-BE49-F238E27FC236}">
                <a16:creationId xmlns:a16="http://schemas.microsoft.com/office/drawing/2014/main" id="{F8A49818-6303-259C-BD97-5CAE5424FC21}"/>
              </a:ext>
            </a:extLst>
          </p:cNvPr>
          <p:cNvSpPr txBox="1"/>
          <p:nvPr/>
        </p:nvSpPr>
        <p:spPr>
          <a:xfrm>
            <a:off x="1709258" y="4572241"/>
            <a:ext cx="1901045" cy="400110"/>
          </a:xfrm>
          <a:prstGeom prst="rect">
            <a:avLst/>
          </a:prstGeom>
          <a:noFill/>
        </p:spPr>
        <p:txBody>
          <a:bodyPr wrap="square">
            <a:spAutoFit/>
          </a:bodyPr>
          <a:lstStyle/>
          <a:p>
            <a:r>
              <a:rPr lang="zh-CN" altLang="en-US" sz="2000" b="1" dirty="0">
                <a:solidFill>
                  <a:schemeClr val="accent1">
                    <a:lumMod val="75000"/>
                  </a:schemeClr>
                </a:solidFill>
                <a:latin typeface="黑体" panose="02010609060101010101" pitchFamily="49" charset="-122"/>
                <a:ea typeface="黑体" panose="02010609060101010101" pitchFamily="49" charset="-122"/>
              </a:rPr>
              <a:t>预测</a:t>
            </a:r>
            <a:r>
              <a:rPr lang="en-US" altLang="zh-CN" sz="2000" b="1" dirty="0" err="1">
                <a:solidFill>
                  <a:schemeClr val="accent1">
                    <a:lumMod val="75000"/>
                  </a:schemeClr>
                </a:solidFill>
                <a:latin typeface="黑体" panose="02010609060101010101" pitchFamily="49" charset="-122"/>
                <a:ea typeface="黑体" panose="02010609060101010101" pitchFamily="49" charset="-122"/>
              </a:rPr>
              <a:t>IRDrop</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C98E9F7D-6C66-E0C5-496F-4E4B826AEA99}"/>
              </a:ext>
            </a:extLst>
          </p:cNvPr>
          <p:cNvSpPr txBox="1"/>
          <p:nvPr/>
        </p:nvSpPr>
        <p:spPr>
          <a:xfrm>
            <a:off x="609601" y="2169194"/>
            <a:ext cx="5507246"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方法：波形采样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通过小样本波形预测toggle</a:t>
            </a:r>
            <a:endParaRPr lang="en-US" altLang="zh-CN"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6D2032F0-4C4F-919A-F1D9-6586F6BCC3A3}"/>
              </a:ext>
            </a:extLst>
          </p:cNvPr>
          <p:cNvSpPr txBox="1"/>
          <p:nvPr/>
        </p:nvSpPr>
        <p:spPr>
          <a:xfrm>
            <a:off x="553263" y="3489118"/>
            <a:ext cx="5403021" cy="646331"/>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在</a:t>
            </a:r>
            <a:r>
              <a:rPr lang="en-US" altLang="zh-CN" dirty="0">
                <a:latin typeface="黑体" panose="02010609060101010101" pitchFamily="49" charset="-122"/>
                <a:ea typeface="黑体" panose="02010609060101010101" pitchFamily="49" charset="-122"/>
              </a:rPr>
              <a:t>RTL</a:t>
            </a:r>
            <a:r>
              <a:rPr lang="zh-CN" altLang="en-US" dirty="0">
                <a:latin typeface="黑体" panose="02010609060101010101" pitchFamily="49" charset="-122"/>
                <a:ea typeface="黑体" panose="02010609060101010101" pitchFamily="49" charset="-122"/>
              </a:rPr>
              <a:t>阶段，根据芯片设计的架构特征，对信号</a:t>
            </a:r>
            <a:r>
              <a:rPr lang="en-US" altLang="zh-CN" dirty="0">
                <a:latin typeface="黑体" panose="02010609060101010101" pitchFamily="49" charset="-122"/>
                <a:ea typeface="黑体" panose="02010609060101010101" pitchFamily="49" charset="-122"/>
              </a:rPr>
              <a:t>Toggle/SP</a:t>
            </a:r>
            <a:r>
              <a:rPr lang="zh-CN" altLang="en-US" dirty="0">
                <a:latin typeface="黑体" panose="02010609060101010101" pitchFamily="49" charset="-122"/>
                <a:ea typeface="黑体" panose="02010609060101010101" pitchFamily="49" charset="-122"/>
              </a:rPr>
              <a:t>建模，预测芯片</a:t>
            </a:r>
            <a:r>
              <a:rPr lang="en-US" altLang="zh-CN" dirty="0">
                <a:latin typeface="黑体" panose="02010609060101010101" pitchFamily="49" charset="-122"/>
                <a:ea typeface="黑体" panose="02010609060101010101" pitchFamily="49" charset="-122"/>
              </a:rPr>
              <a:t>RTL</a:t>
            </a:r>
            <a:r>
              <a:rPr lang="zh-CN" altLang="en-US" dirty="0">
                <a:latin typeface="黑体" panose="02010609060101010101" pitchFamily="49" charset="-122"/>
                <a:ea typeface="黑体" panose="02010609060101010101" pitchFamily="49" charset="-122"/>
              </a:rPr>
              <a:t>功耗。</a:t>
            </a:r>
            <a:endParaRPr lang="en-US" altLang="zh-CN"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10DD5BC5-E92E-A7DA-78B6-CD847CF50E90}"/>
              </a:ext>
            </a:extLst>
          </p:cNvPr>
          <p:cNvSpPr txBox="1"/>
          <p:nvPr/>
        </p:nvSpPr>
        <p:spPr>
          <a:xfrm>
            <a:off x="609601" y="5211659"/>
            <a:ext cx="5155323" cy="923325"/>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在物理设计阶段，抽取</a:t>
            </a:r>
            <a:r>
              <a:rPr lang="zh-CN" altLang="en-US" dirty="0">
                <a:solidFill>
                  <a:schemeClr val="accent1">
                    <a:lumMod val="75000"/>
                  </a:schemeClr>
                </a:solidFill>
                <a:latin typeface="黑体" panose="02010609060101010101" pitchFamily="49" charset="-122"/>
                <a:ea typeface="黑体" panose="02010609060101010101" pitchFamily="49" charset="-122"/>
              </a:rPr>
              <a:t>电源网络特征、功耗密度特征、节点到电源的线长</a:t>
            </a:r>
            <a:r>
              <a:rPr lang="zh-CN" altLang="en-US" dirty="0">
                <a:latin typeface="黑体" panose="02010609060101010101" pitchFamily="49" charset="-122"/>
                <a:ea typeface="黑体" panose="02010609060101010101" pitchFamily="49" charset="-122"/>
              </a:rPr>
              <a:t>等特征使用</a:t>
            </a:r>
            <a:r>
              <a:rPr lang="en-US" altLang="zh-CN" dirty="0">
                <a:latin typeface="黑体" panose="02010609060101010101" pitchFamily="49" charset="-122"/>
                <a:ea typeface="黑体" panose="02010609060101010101" pitchFamily="49" charset="-122"/>
              </a:rPr>
              <a:t>CNN</a:t>
            </a:r>
            <a:r>
              <a:rPr lang="zh-CN" altLang="en-US" dirty="0">
                <a:latin typeface="黑体" panose="02010609060101010101" pitchFamily="49" charset="-122"/>
                <a:ea typeface="黑体" panose="02010609060101010101" pitchFamily="49" charset="-122"/>
              </a:rPr>
              <a:t>或者</a:t>
            </a:r>
            <a:r>
              <a:rPr lang="en-US" altLang="zh-CN" dirty="0">
                <a:latin typeface="黑体" panose="02010609060101010101" pitchFamily="49" charset="-122"/>
                <a:ea typeface="黑体" panose="02010609060101010101" pitchFamily="49" charset="-122"/>
              </a:rPr>
              <a:t>GNN</a:t>
            </a:r>
            <a:r>
              <a:rPr lang="zh-CN" altLang="en-US" dirty="0">
                <a:latin typeface="黑体" panose="02010609060101010101" pitchFamily="49" charset="-122"/>
                <a:ea typeface="黑体" panose="02010609060101010101" pitchFamily="49" charset="-122"/>
              </a:rPr>
              <a:t>预测</a:t>
            </a:r>
            <a:r>
              <a:rPr lang="en-US" altLang="zh-CN" dirty="0" err="1">
                <a:latin typeface="黑体" panose="02010609060101010101" pitchFamily="49" charset="-122"/>
                <a:ea typeface="黑体" panose="02010609060101010101" pitchFamily="49" charset="-122"/>
              </a:rPr>
              <a:t>IRDrop</a:t>
            </a:r>
            <a:endParaRPr lang="zh-CN" altLang="en-US" dirty="0"/>
          </a:p>
        </p:txBody>
      </p:sp>
    </p:spTree>
    <p:extLst>
      <p:ext uri="{BB962C8B-B14F-4D97-AF65-F5344CB8AC3E}">
        <p14:creationId xmlns:p14="http://schemas.microsoft.com/office/powerpoint/2010/main" val="672665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9C34BF0-CADE-3140-AB1E-209C107B3BA2}"/>
              </a:ext>
            </a:extLst>
          </p:cNvPr>
          <p:cNvSpPr txBox="1"/>
          <p:nvPr/>
        </p:nvSpPr>
        <p:spPr>
          <a:xfrm>
            <a:off x="8042382" y="5176476"/>
            <a:ext cx="3223959" cy="1015663"/>
          </a:xfrm>
          <a:prstGeom prst="rect">
            <a:avLst/>
          </a:prstGeom>
          <a:noFill/>
        </p:spPr>
        <p:txBody>
          <a:bodyPr wrap="none" rtlCol="0">
            <a:spAutoFit/>
          </a:bodyPr>
          <a:lstStyle/>
          <a:p>
            <a:pPr algn="ctr"/>
            <a:r>
              <a:rPr kumimoji="1" lang="zh-CN" altLang="en-US" sz="3200" b="1" dirty="0">
                <a:solidFill>
                  <a:srgbClr val="C00000"/>
                </a:solidFill>
                <a:latin typeface="Microsoft YaHei" panose="020B0503020204020204" pitchFamily="34" charset="-122"/>
                <a:ea typeface="Microsoft YaHei" panose="020B0503020204020204" pitchFamily="34" charset="-122"/>
              </a:rPr>
              <a:t>陶思敏</a:t>
            </a:r>
            <a:endParaRPr kumimoji="1" lang="en-US" altLang="zh-CN" sz="3200" b="1" dirty="0">
              <a:solidFill>
                <a:srgbClr val="C00000"/>
              </a:solidFill>
              <a:latin typeface="Microsoft YaHei" panose="020B0503020204020204" pitchFamily="34" charset="-122"/>
              <a:ea typeface="Microsoft YaHei" panose="020B0503020204020204" pitchFamily="34" charset="-122"/>
            </a:endParaRPr>
          </a:p>
          <a:p>
            <a:pPr algn="ctr"/>
            <a:r>
              <a:rPr kumimoji="1" lang="en-US" altLang="zh-CN" sz="2800" b="1" dirty="0">
                <a:latin typeface="Microsoft YaHei" panose="020B0503020204020204" pitchFamily="34" charset="-122"/>
                <a:ea typeface="Microsoft YaHei" panose="020B0503020204020204" pitchFamily="34" charset="-122"/>
              </a:rPr>
              <a:t>taosm@pcl.ac.cn</a:t>
            </a:r>
            <a:endParaRPr kumimoji="1" lang="zh-CN" altLang="en-US" sz="2800" b="1" dirty="0">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7837D5BE-F174-4A66-9FF6-3501665ABD16}"/>
              </a:ext>
            </a:extLst>
          </p:cNvPr>
          <p:cNvGrpSpPr/>
          <p:nvPr/>
        </p:nvGrpSpPr>
        <p:grpSpPr>
          <a:xfrm>
            <a:off x="3471554" y="2474084"/>
            <a:ext cx="4906440" cy="1747706"/>
            <a:chOff x="375498" y="4757111"/>
            <a:chExt cx="4906440" cy="1747706"/>
          </a:xfrm>
        </p:grpSpPr>
        <p:sp>
          <p:nvSpPr>
            <p:cNvPr id="4" name="文本框 3">
              <a:extLst>
                <a:ext uri="{FF2B5EF4-FFF2-40B4-BE49-F238E27FC236}">
                  <a16:creationId xmlns:a16="http://schemas.microsoft.com/office/drawing/2014/main" id="{C31AF01D-C45B-4AF6-8377-790588F05D1F}"/>
                </a:ext>
              </a:extLst>
            </p:cNvPr>
            <p:cNvSpPr txBox="1"/>
            <p:nvPr/>
          </p:nvSpPr>
          <p:spPr>
            <a:xfrm>
              <a:off x="375498" y="4757111"/>
              <a:ext cx="4906440" cy="1200329"/>
            </a:xfrm>
            <a:prstGeom prst="rect">
              <a:avLst/>
            </a:prstGeom>
            <a:noFill/>
          </p:spPr>
          <p:txBody>
            <a:bodyPr wrap="square" rtlCol="0">
              <a:spAutoFit/>
            </a:bodyPr>
            <a:lstStyle/>
            <a:p>
              <a:pPr algn="ctr"/>
              <a:r>
                <a:rPr lang="zh-CN" altLang="en-US" sz="7200" dirty="0">
                  <a:solidFill>
                    <a:srgbClr val="0070C0"/>
                  </a:solidFill>
                  <a:latin typeface="华康俪金黑W8(P)" panose="020B0800000000000000" pitchFamily="34" charset="-122"/>
                  <a:ea typeface="华康俪金黑W8(P)" panose="020B0800000000000000" pitchFamily="34" charset="-122"/>
                </a:rPr>
                <a:t>感谢聆听</a:t>
              </a:r>
            </a:p>
          </p:txBody>
        </p:sp>
        <p:sp>
          <p:nvSpPr>
            <p:cNvPr id="7" name="文本框 6">
              <a:extLst>
                <a:ext uri="{FF2B5EF4-FFF2-40B4-BE49-F238E27FC236}">
                  <a16:creationId xmlns:a16="http://schemas.microsoft.com/office/drawing/2014/main" id="{87CCE0D0-D98B-42E7-B335-C1762F70612C}"/>
                </a:ext>
              </a:extLst>
            </p:cNvPr>
            <p:cNvSpPr txBox="1"/>
            <p:nvPr/>
          </p:nvSpPr>
          <p:spPr>
            <a:xfrm>
              <a:off x="375498" y="5981597"/>
              <a:ext cx="4906440" cy="523220"/>
            </a:xfrm>
            <a:prstGeom prst="rect">
              <a:avLst/>
            </a:prstGeom>
            <a:noFill/>
          </p:spPr>
          <p:txBody>
            <a:bodyPr wrap="square" rtlCol="0">
              <a:spAutoFit/>
            </a:bodyPr>
            <a:lstStyle/>
            <a:p>
              <a:pPr algn="ctr"/>
              <a:r>
                <a:rPr lang="en-US" altLang="zh-CN" sz="2800" dirty="0">
                  <a:solidFill>
                    <a:srgbClr val="0070C0"/>
                  </a:solidFill>
                  <a:latin typeface="华康俪金黑W8(P)" panose="020B0800000000000000" pitchFamily="34" charset="-122"/>
                  <a:ea typeface="华康俪金黑W8(P)" panose="020B0800000000000000" pitchFamily="34" charset="-122"/>
                </a:rPr>
                <a:t>Thanks for your attention</a:t>
              </a:r>
              <a:endParaRPr lang="zh-CN" altLang="en-US" sz="2800" dirty="0">
                <a:solidFill>
                  <a:srgbClr val="0070C0"/>
                </a:solidFill>
                <a:latin typeface="华康俪金黑W8(P)" panose="020B0800000000000000" pitchFamily="34" charset="-122"/>
                <a:ea typeface="华康俪金黑W8(P)" panose="020B0800000000000000" pitchFamily="34" charset="-122"/>
              </a:endParaRPr>
            </a:p>
          </p:txBody>
        </p:sp>
        <p:cxnSp>
          <p:nvCxnSpPr>
            <p:cNvPr id="11" name="直接连接符 9">
              <a:extLst>
                <a:ext uri="{FF2B5EF4-FFF2-40B4-BE49-F238E27FC236}">
                  <a16:creationId xmlns:a16="http://schemas.microsoft.com/office/drawing/2014/main" id="{79B92E0E-F053-564A-BAEF-A835E72BC302}"/>
                </a:ext>
              </a:extLst>
            </p:cNvPr>
            <p:cNvCxnSpPr/>
            <p:nvPr/>
          </p:nvCxnSpPr>
          <p:spPr>
            <a:xfrm>
              <a:off x="698546" y="5933282"/>
              <a:ext cx="4198144" cy="241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B271BE8A-735B-0240-8F3A-21932250BCCA}"/>
              </a:ext>
            </a:extLst>
          </p:cNvPr>
          <p:cNvPicPr>
            <a:picLocks noChangeAspect="1"/>
          </p:cNvPicPr>
          <p:nvPr/>
        </p:nvPicPr>
        <p:blipFill>
          <a:blip r:embed="rId2"/>
          <a:stretch>
            <a:fillRect/>
          </a:stretch>
        </p:blipFill>
        <p:spPr>
          <a:xfrm>
            <a:off x="254643" y="2429280"/>
            <a:ext cx="3039035" cy="3039035"/>
          </a:xfrm>
          <a:prstGeom prst="rect">
            <a:avLst/>
          </a:prstGeom>
        </p:spPr>
      </p:pic>
      <p:sp>
        <p:nvSpPr>
          <p:cNvPr id="5" name="文本框 2">
            <a:extLst>
              <a:ext uri="{FF2B5EF4-FFF2-40B4-BE49-F238E27FC236}">
                <a16:creationId xmlns:a16="http://schemas.microsoft.com/office/drawing/2014/main" id="{B9B48543-11DC-60F2-D586-17792369281A}"/>
              </a:ext>
            </a:extLst>
          </p:cNvPr>
          <p:cNvSpPr txBox="1"/>
          <p:nvPr/>
        </p:nvSpPr>
        <p:spPr>
          <a:xfrm>
            <a:off x="186498" y="1852669"/>
            <a:ext cx="3001395"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a:solidFill>
                  <a:srgbClr val="C00000"/>
                </a:solidFill>
                <a:latin typeface="微软雅黑" panose="020B0503020204020204" pitchFamily="34" charset="-122"/>
                <a:ea typeface="微软雅黑" panose="020B0503020204020204" pitchFamily="34" charset="-122"/>
              </a:rPr>
              <a:t>iEDA</a:t>
            </a:r>
            <a:r>
              <a:rPr lang="zh-CN" altLang="en-US" sz="2800" b="1">
                <a:solidFill>
                  <a:srgbClr val="C00000"/>
                </a:solidFill>
                <a:latin typeface="微软雅黑" panose="020B0503020204020204" pitchFamily="34" charset="-122"/>
                <a:ea typeface="微软雅黑" panose="020B0503020204020204" pitchFamily="34" charset="-122"/>
              </a:rPr>
              <a:t>开源交流群</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10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静态时序分析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en-US" altLang="zh-CN" sz="2800" b="1" kern="1200" dirty="0" err="1">
                <a:solidFill>
                  <a:srgbClr val="404040"/>
                </a:solidFill>
                <a:cs typeface="+mn-cs"/>
              </a:rPr>
              <a:t>iSTA</a:t>
            </a:r>
            <a:r>
              <a:rPr lang="zh-CN" altLang="en-US" sz="2800" b="1" kern="1200" dirty="0">
                <a:solidFill>
                  <a:srgbClr val="404040"/>
                </a:solidFill>
                <a:cs typeface="+mn-cs"/>
              </a:rPr>
              <a:t>（静态时序分析工具）</a:t>
            </a:r>
            <a:endParaRPr lang="en-US" altLang="zh-CN" sz="2800" b="1" kern="1200" dirty="0">
              <a:solidFill>
                <a:srgbClr val="404040"/>
              </a:solidFill>
              <a:cs typeface="+mn-cs"/>
            </a:endParaRPr>
          </a:p>
          <a:p>
            <a:pPr marL="344470" lvl="1" indent="0">
              <a:buNone/>
            </a:pPr>
            <a:r>
              <a:rPr kumimoji="1" lang="zh-CN" altLang="en-US" sz="2400" dirty="0"/>
              <a:t>时序分析工具流程如下，在把网表转为电路图后，就抽象为图遍历问题，搜索出时序路径进行分析和检查。</a:t>
            </a:r>
            <a:endParaRPr kumimoji="1" lang="en-US" altLang="zh-CN" sz="2400" dirty="0"/>
          </a:p>
        </p:txBody>
      </p:sp>
      <p:pic>
        <p:nvPicPr>
          <p:cNvPr id="4" name="图片 3">
            <a:extLst>
              <a:ext uri="{FF2B5EF4-FFF2-40B4-BE49-F238E27FC236}">
                <a16:creationId xmlns:a16="http://schemas.microsoft.com/office/drawing/2014/main" id="{FB906351-FBFA-C52C-1834-7C2339DCB014}"/>
              </a:ext>
            </a:extLst>
          </p:cNvPr>
          <p:cNvPicPr>
            <a:picLocks noChangeAspect="1"/>
          </p:cNvPicPr>
          <p:nvPr/>
        </p:nvPicPr>
        <p:blipFill>
          <a:blip r:embed="rId2"/>
          <a:stretch>
            <a:fillRect/>
          </a:stretch>
        </p:blipFill>
        <p:spPr>
          <a:xfrm>
            <a:off x="1668473" y="2996881"/>
            <a:ext cx="7602847" cy="2904359"/>
          </a:xfrm>
          <a:prstGeom prst="rect">
            <a:avLst/>
          </a:prstGeom>
        </p:spPr>
      </p:pic>
    </p:spTree>
    <p:extLst>
      <p:ext uri="{BB962C8B-B14F-4D97-AF65-F5344CB8AC3E}">
        <p14:creationId xmlns:p14="http://schemas.microsoft.com/office/powerpoint/2010/main" val="100921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低功耗设计和功耗分析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405115" y="1196752"/>
            <a:ext cx="11709720" cy="4934173"/>
          </a:xfrm>
        </p:spPr>
        <p:txBody>
          <a:bodyPr/>
          <a:lstStyle/>
          <a:p>
            <a:pPr marL="342882" lvl="1" indent="-342882">
              <a:buClr>
                <a:srgbClr val="FF0000"/>
              </a:buClr>
            </a:pPr>
            <a:r>
              <a:rPr lang="zh-CN" altLang="en-US" sz="2800" b="1" kern="1200" dirty="0">
                <a:solidFill>
                  <a:srgbClr val="404040"/>
                </a:solidFill>
                <a:cs typeface="+mn-cs"/>
              </a:rPr>
              <a:t>低功耗设计和功耗分析</a:t>
            </a:r>
            <a:endParaRPr lang="en-US" altLang="zh-CN" sz="2800" b="1" kern="1200" dirty="0">
              <a:solidFill>
                <a:srgbClr val="404040"/>
              </a:solidFill>
              <a:cs typeface="+mn-cs"/>
            </a:endParaRPr>
          </a:p>
          <a:p>
            <a:pPr lvl="1">
              <a:lnSpc>
                <a:spcPct val="150000"/>
              </a:lnSpc>
            </a:pPr>
            <a:r>
              <a:rPr kumimoji="1" lang="zh-CN" altLang="en-US" dirty="0"/>
              <a:t>低功耗设计主要通过开关关断电源（</a:t>
            </a:r>
            <a:r>
              <a:rPr kumimoji="1" lang="en-US" altLang="zh-CN" dirty="0"/>
              <a:t> power gate </a:t>
            </a:r>
            <a:r>
              <a:rPr kumimoji="1" lang="zh-CN" altLang="en-US" dirty="0"/>
              <a:t>）或者时钟（</a:t>
            </a:r>
            <a:r>
              <a:rPr kumimoji="1" lang="en-US" altLang="zh-CN" dirty="0"/>
              <a:t>clock gate</a:t>
            </a:r>
            <a:r>
              <a:rPr kumimoji="1" lang="zh-CN" altLang="en-US" dirty="0"/>
              <a:t>），或者多电源域设计（</a:t>
            </a:r>
            <a:r>
              <a:rPr kumimoji="1" lang="en-US" altLang="zh-CN" dirty="0"/>
              <a:t>CPF/UPF</a:t>
            </a:r>
            <a:r>
              <a:rPr kumimoji="1" lang="zh-CN" altLang="en-US" dirty="0"/>
              <a:t>）等；</a:t>
            </a:r>
            <a:endParaRPr kumimoji="1" lang="en-US" altLang="zh-CN" dirty="0"/>
          </a:p>
          <a:p>
            <a:pPr lvl="1">
              <a:lnSpc>
                <a:spcPct val="150000"/>
              </a:lnSpc>
            </a:pPr>
            <a:r>
              <a:rPr kumimoji="1" lang="zh-CN" altLang="en-US" sz="2400" dirty="0"/>
              <a:t>功耗分析是计算芯片的功耗，需要考虑低功耗的设计对功耗的影响。但我们现在的功耗分析（</a:t>
            </a:r>
            <a:r>
              <a:rPr kumimoji="1" lang="en-US" altLang="zh-CN" sz="2400" dirty="0" err="1"/>
              <a:t>iPW</a:t>
            </a:r>
            <a:r>
              <a:rPr kumimoji="1" lang="zh-CN" altLang="en-US" sz="2400" dirty="0"/>
              <a:t>）工具还没有支持对</a:t>
            </a:r>
            <a:r>
              <a:rPr kumimoji="1" lang="en-US" altLang="zh-CN" sz="2400" dirty="0"/>
              <a:t>power gate</a:t>
            </a:r>
            <a:r>
              <a:rPr kumimoji="1" lang="zh-CN" altLang="en-US" sz="2400" dirty="0"/>
              <a:t>，</a:t>
            </a:r>
            <a:r>
              <a:rPr kumimoji="1" lang="en-US" altLang="zh-CN" sz="2400" dirty="0"/>
              <a:t>clock gate</a:t>
            </a:r>
            <a:r>
              <a:rPr kumimoji="1" lang="zh-CN" altLang="en-US" sz="2400" dirty="0"/>
              <a:t>，多电源域设计等低功耗设计进行分析，当前只支持了一个无上述功能的基础版本。</a:t>
            </a:r>
            <a:endParaRPr kumimoji="1" lang="en-US" altLang="zh-CN" sz="2400" dirty="0"/>
          </a:p>
          <a:p>
            <a:pPr lvl="1">
              <a:lnSpc>
                <a:spcPct val="150000"/>
              </a:lnSpc>
            </a:pPr>
            <a:r>
              <a:rPr kumimoji="1" lang="zh-CN" altLang="en-US" dirty="0"/>
              <a:t>功耗分析可以读入</a:t>
            </a:r>
            <a:r>
              <a:rPr kumimoji="1" lang="en-US" altLang="zh-CN" dirty="0"/>
              <a:t>VCD</a:t>
            </a:r>
            <a:r>
              <a:rPr kumimoji="1" lang="zh-CN" altLang="en-US" dirty="0"/>
              <a:t>等波形文件反标翻转率到信号上，也可以通过设置输入翻转率借助传播的方式得到后续信号翻转率，因此支持</a:t>
            </a:r>
            <a:r>
              <a:rPr kumimoji="1" lang="zh-CN" altLang="en-US" dirty="0">
                <a:solidFill>
                  <a:srgbClr val="FF0000"/>
                </a:solidFill>
              </a:rPr>
              <a:t>静态和动态分析两种方式</a:t>
            </a:r>
            <a:r>
              <a:rPr kumimoji="1" lang="zh-CN" altLang="en-US" dirty="0"/>
              <a:t>。</a:t>
            </a:r>
            <a:endParaRPr kumimoji="1" lang="en-US" altLang="zh-CN" sz="2400" dirty="0"/>
          </a:p>
        </p:txBody>
      </p:sp>
    </p:spTree>
    <p:extLst>
      <p:ext uri="{BB962C8B-B14F-4D97-AF65-F5344CB8AC3E}">
        <p14:creationId xmlns:p14="http://schemas.microsoft.com/office/powerpoint/2010/main" val="347450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功耗分析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en-US" altLang="zh-CN" sz="2800" b="1" kern="1200" dirty="0" err="1">
                <a:solidFill>
                  <a:srgbClr val="404040"/>
                </a:solidFill>
                <a:cs typeface="+mn-cs"/>
              </a:rPr>
              <a:t>iPW</a:t>
            </a:r>
            <a:r>
              <a:rPr lang="zh-CN" altLang="en-US" sz="2800" b="1" kern="1200" dirty="0">
                <a:solidFill>
                  <a:srgbClr val="404040"/>
                </a:solidFill>
                <a:cs typeface="+mn-cs"/>
              </a:rPr>
              <a:t>（功耗分析工具）</a:t>
            </a:r>
            <a:endParaRPr lang="en-US" altLang="zh-CN" sz="2800" b="1" kern="1200" dirty="0">
              <a:solidFill>
                <a:srgbClr val="404040"/>
              </a:solidFill>
              <a:cs typeface="+mn-cs"/>
            </a:endParaRPr>
          </a:p>
          <a:p>
            <a:pPr lvl="1"/>
            <a:r>
              <a:rPr kumimoji="1" lang="zh-CN" altLang="en-US" dirty="0"/>
              <a:t>功耗</a:t>
            </a:r>
            <a:r>
              <a:rPr kumimoji="1" lang="zh-CN" altLang="en-US" sz="2400" dirty="0"/>
              <a:t>分析主要分析芯片内的三种功耗</a:t>
            </a:r>
            <a:r>
              <a:rPr kumimoji="1" lang="zh-CN" altLang="en-US" dirty="0"/>
              <a:t>漏电功耗（</a:t>
            </a:r>
            <a:r>
              <a:rPr kumimoji="1" lang="en-US" altLang="zh-CN" dirty="0"/>
              <a:t>Leakage Power</a:t>
            </a:r>
            <a:r>
              <a:rPr kumimoji="1" lang="zh-CN" altLang="en-US" dirty="0"/>
              <a:t>），内部功耗（</a:t>
            </a:r>
            <a:r>
              <a:rPr kumimoji="1" lang="en-US" altLang="zh-CN" dirty="0"/>
              <a:t>Internal Power</a:t>
            </a:r>
            <a:r>
              <a:rPr kumimoji="1" lang="zh-CN" altLang="en-US" dirty="0"/>
              <a:t>），开关功耗（</a:t>
            </a:r>
            <a:r>
              <a:rPr kumimoji="1" lang="en-US" altLang="zh-CN" dirty="0"/>
              <a:t>Switch Power</a:t>
            </a:r>
            <a:r>
              <a:rPr kumimoji="1" lang="zh-CN" altLang="en-US" dirty="0"/>
              <a:t>）；</a:t>
            </a:r>
            <a:endParaRPr kumimoji="1" lang="en-US" altLang="zh-CN" dirty="0"/>
          </a:p>
          <a:p>
            <a:pPr lvl="1"/>
            <a:r>
              <a:rPr kumimoji="1" lang="zh-CN" altLang="en-US" dirty="0"/>
              <a:t>漏电功耗是工艺特性决定的，是单元在</a:t>
            </a:r>
            <a:r>
              <a:rPr kumimoji="1" lang="zh-CN" altLang="en-US" dirty="0">
                <a:solidFill>
                  <a:srgbClr val="FF0000"/>
                </a:solidFill>
              </a:rPr>
              <a:t>没有信号翻转</a:t>
            </a:r>
            <a:r>
              <a:rPr kumimoji="1" lang="zh-CN" altLang="en-US" dirty="0"/>
              <a:t>时候的功耗；</a:t>
            </a:r>
            <a:endParaRPr kumimoji="1" lang="en-US" altLang="zh-CN" dirty="0"/>
          </a:p>
          <a:p>
            <a:pPr lvl="1"/>
            <a:r>
              <a:rPr kumimoji="1" lang="zh-CN" altLang="en-US" dirty="0"/>
              <a:t>内部功耗：是</a:t>
            </a:r>
            <a:r>
              <a:rPr kumimoji="1" lang="zh-CN" altLang="en-US" dirty="0">
                <a:solidFill>
                  <a:srgbClr val="FF0000"/>
                </a:solidFill>
              </a:rPr>
              <a:t>单元内部</a:t>
            </a:r>
            <a:r>
              <a:rPr kumimoji="1" lang="zh-CN" altLang="en-US" dirty="0"/>
              <a:t>在发生信号翻转时的功耗，包括短路功耗、内部的充放电功耗；</a:t>
            </a:r>
            <a:endParaRPr kumimoji="1" lang="en-US" altLang="zh-CN" dirty="0"/>
          </a:p>
          <a:p>
            <a:pPr lvl="1"/>
            <a:r>
              <a:rPr kumimoji="1" lang="zh-CN" altLang="en-US" dirty="0"/>
              <a:t>开关功耗：是</a:t>
            </a:r>
            <a:r>
              <a:rPr kumimoji="1" lang="zh-CN" altLang="en-US" dirty="0">
                <a:solidFill>
                  <a:srgbClr val="FF0000"/>
                </a:solidFill>
              </a:rPr>
              <a:t>互连线</a:t>
            </a:r>
            <a:r>
              <a:rPr kumimoji="1" lang="zh-CN" altLang="en-US" dirty="0"/>
              <a:t>在发生信号翻转时的功耗。</a:t>
            </a:r>
            <a:endParaRPr kumimoji="1" lang="en-US" altLang="zh-CN" dirty="0"/>
          </a:p>
          <a:p>
            <a:pPr lvl="1"/>
            <a:endParaRPr kumimoji="1" lang="en-US" altLang="zh-CN" dirty="0"/>
          </a:p>
          <a:p>
            <a:pPr lvl="1"/>
            <a:endParaRPr kumimoji="1" lang="en-US" altLang="zh-CN" sz="2400" dirty="0"/>
          </a:p>
        </p:txBody>
      </p:sp>
      <p:grpSp>
        <p:nvGrpSpPr>
          <p:cNvPr id="6" name="组合 5">
            <a:extLst>
              <a:ext uri="{FF2B5EF4-FFF2-40B4-BE49-F238E27FC236}">
                <a16:creationId xmlns:a16="http://schemas.microsoft.com/office/drawing/2014/main" id="{D170B6F8-AB36-8AE7-8DB7-4C3BD6E6BF47}"/>
              </a:ext>
            </a:extLst>
          </p:cNvPr>
          <p:cNvGrpSpPr/>
          <p:nvPr/>
        </p:nvGrpSpPr>
        <p:grpSpPr>
          <a:xfrm>
            <a:off x="2260922" y="4580774"/>
            <a:ext cx="3997124" cy="1839316"/>
            <a:chOff x="1118885" y="3733191"/>
            <a:chExt cx="4238523" cy="2238288"/>
          </a:xfrm>
        </p:grpSpPr>
        <p:pic>
          <p:nvPicPr>
            <p:cNvPr id="5" name="图片 4">
              <a:extLst>
                <a:ext uri="{FF2B5EF4-FFF2-40B4-BE49-F238E27FC236}">
                  <a16:creationId xmlns:a16="http://schemas.microsoft.com/office/drawing/2014/main" id="{AE1A5D7C-E454-E0A7-3485-530AF164957C}"/>
                </a:ext>
              </a:extLst>
            </p:cNvPr>
            <p:cNvPicPr>
              <a:picLocks noChangeAspect="1"/>
            </p:cNvPicPr>
            <p:nvPr/>
          </p:nvPicPr>
          <p:blipFill>
            <a:blip r:embed="rId2"/>
            <a:stretch>
              <a:fillRect/>
            </a:stretch>
          </p:blipFill>
          <p:spPr>
            <a:xfrm>
              <a:off x="1118885" y="3733191"/>
              <a:ext cx="4238523" cy="1868955"/>
            </a:xfrm>
            <a:prstGeom prst="rect">
              <a:avLst/>
            </a:prstGeom>
          </p:spPr>
        </p:pic>
        <p:sp>
          <p:nvSpPr>
            <p:cNvPr id="12" name="文本框 11">
              <a:extLst>
                <a:ext uri="{FF2B5EF4-FFF2-40B4-BE49-F238E27FC236}">
                  <a16:creationId xmlns:a16="http://schemas.microsoft.com/office/drawing/2014/main" id="{1FDF4634-C50A-31C9-844D-21D73C309A9B}"/>
                </a:ext>
              </a:extLst>
            </p:cNvPr>
            <p:cNvSpPr txBox="1"/>
            <p:nvPr/>
          </p:nvSpPr>
          <p:spPr>
            <a:xfrm>
              <a:off x="2542572" y="5602147"/>
              <a:ext cx="1246208" cy="369332"/>
            </a:xfrm>
            <a:prstGeom prst="rect">
              <a:avLst/>
            </a:prstGeom>
            <a:noFill/>
          </p:spPr>
          <p:txBody>
            <a:bodyPr wrap="square" rtlCol="0">
              <a:spAutoFit/>
            </a:bodyPr>
            <a:lstStyle/>
            <a:p>
              <a:r>
                <a:rPr lang="zh-CN" altLang="en-US" dirty="0"/>
                <a:t>短路功耗</a:t>
              </a:r>
            </a:p>
          </p:txBody>
        </p:sp>
      </p:grpSp>
      <p:grpSp>
        <p:nvGrpSpPr>
          <p:cNvPr id="4" name="组合 3">
            <a:extLst>
              <a:ext uri="{FF2B5EF4-FFF2-40B4-BE49-F238E27FC236}">
                <a16:creationId xmlns:a16="http://schemas.microsoft.com/office/drawing/2014/main" id="{8D38456A-12BA-2093-A830-BEE2293439FA}"/>
              </a:ext>
            </a:extLst>
          </p:cNvPr>
          <p:cNvGrpSpPr/>
          <p:nvPr/>
        </p:nvGrpSpPr>
        <p:grpSpPr>
          <a:xfrm>
            <a:off x="7268841" y="4487118"/>
            <a:ext cx="3730967" cy="2040298"/>
            <a:chOff x="6185287" y="3429000"/>
            <a:chExt cx="3955342" cy="2597365"/>
          </a:xfrm>
        </p:grpSpPr>
        <p:pic>
          <p:nvPicPr>
            <p:cNvPr id="8" name="图片 7">
              <a:extLst>
                <a:ext uri="{FF2B5EF4-FFF2-40B4-BE49-F238E27FC236}">
                  <a16:creationId xmlns:a16="http://schemas.microsoft.com/office/drawing/2014/main" id="{A9C50E57-7321-9205-9AF8-2A42992F6757}"/>
                </a:ext>
              </a:extLst>
            </p:cNvPr>
            <p:cNvPicPr>
              <a:picLocks noChangeAspect="1"/>
            </p:cNvPicPr>
            <p:nvPr/>
          </p:nvPicPr>
          <p:blipFill>
            <a:blip r:embed="rId3"/>
            <a:stretch>
              <a:fillRect/>
            </a:stretch>
          </p:blipFill>
          <p:spPr>
            <a:xfrm>
              <a:off x="6185287" y="3429000"/>
              <a:ext cx="3955342" cy="2131189"/>
            </a:xfrm>
            <a:prstGeom prst="rect">
              <a:avLst/>
            </a:prstGeom>
          </p:spPr>
        </p:pic>
        <p:sp>
          <p:nvSpPr>
            <p:cNvPr id="13" name="文本框 12">
              <a:extLst>
                <a:ext uri="{FF2B5EF4-FFF2-40B4-BE49-F238E27FC236}">
                  <a16:creationId xmlns:a16="http://schemas.microsoft.com/office/drawing/2014/main" id="{C84FD0F3-9DC3-6C39-F087-12D6BF896C58}"/>
                </a:ext>
              </a:extLst>
            </p:cNvPr>
            <p:cNvSpPr txBox="1"/>
            <p:nvPr/>
          </p:nvSpPr>
          <p:spPr>
            <a:xfrm>
              <a:off x="7539854" y="5657033"/>
              <a:ext cx="1246208" cy="369332"/>
            </a:xfrm>
            <a:prstGeom prst="rect">
              <a:avLst/>
            </a:prstGeom>
            <a:noFill/>
          </p:spPr>
          <p:txBody>
            <a:bodyPr wrap="square" rtlCol="0">
              <a:spAutoFit/>
            </a:bodyPr>
            <a:lstStyle/>
            <a:p>
              <a:r>
                <a:rPr lang="zh-CN" altLang="en-US" dirty="0"/>
                <a:t>开关功耗</a:t>
              </a:r>
            </a:p>
          </p:txBody>
        </p:sp>
      </p:grpSp>
    </p:spTree>
    <p:extLst>
      <p:ext uri="{BB962C8B-B14F-4D97-AF65-F5344CB8AC3E}">
        <p14:creationId xmlns:p14="http://schemas.microsoft.com/office/powerpoint/2010/main" val="378338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功耗分析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en-US" altLang="zh-CN" sz="2800" b="1" kern="1200" dirty="0" err="1">
                <a:solidFill>
                  <a:srgbClr val="404040"/>
                </a:solidFill>
                <a:cs typeface="+mn-cs"/>
              </a:rPr>
              <a:t>iPW</a:t>
            </a:r>
            <a:r>
              <a:rPr lang="zh-CN" altLang="en-US" sz="2800" b="1" kern="1200" dirty="0">
                <a:solidFill>
                  <a:srgbClr val="404040"/>
                </a:solidFill>
                <a:cs typeface="+mn-cs"/>
              </a:rPr>
              <a:t>（功耗分析工具）</a:t>
            </a:r>
            <a:endParaRPr lang="en-US" altLang="zh-CN" sz="2800" b="1" kern="1200" dirty="0">
              <a:solidFill>
                <a:srgbClr val="404040"/>
              </a:solidFill>
              <a:cs typeface="+mn-cs"/>
            </a:endParaRPr>
          </a:p>
          <a:p>
            <a:pPr marL="344470" lvl="1" indent="0">
              <a:buNone/>
            </a:pPr>
            <a:r>
              <a:rPr kumimoji="1" lang="zh-CN" altLang="en-US" dirty="0"/>
              <a:t>功耗</a:t>
            </a:r>
            <a:r>
              <a:rPr kumimoji="1" lang="zh-CN" altLang="en-US" sz="2400" dirty="0"/>
              <a:t>分析工具流程如下，在把网表转为电路图后，就抽象为图遍历问题，按照</a:t>
            </a:r>
            <a:r>
              <a:rPr kumimoji="1" lang="en-US" altLang="zh-CN" sz="2400" dirty="0"/>
              <a:t>Level</a:t>
            </a:r>
            <a:r>
              <a:rPr kumimoji="1" lang="zh-CN" altLang="en-US" dirty="0"/>
              <a:t>进行时序路径传播，从</a:t>
            </a:r>
            <a:r>
              <a:rPr kumimoji="1" lang="en-US" altLang="zh-CN" dirty="0" err="1"/>
              <a:t>iSTA</a:t>
            </a:r>
            <a:r>
              <a:rPr kumimoji="1" lang="zh-CN" altLang="en-US" dirty="0"/>
              <a:t>工具中获取时序方面的数据，最终计算出静态（</a:t>
            </a:r>
            <a:r>
              <a:rPr kumimoji="1" lang="en-US" altLang="zh-CN" dirty="0"/>
              <a:t>Leakage Power</a:t>
            </a:r>
            <a:r>
              <a:rPr kumimoji="1" lang="zh-CN" altLang="en-US" dirty="0"/>
              <a:t>），动态（</a:t>
            </a:r>
            <a:r>
              <a:rPr kumimoji="1" lang="en-US" altLang="zh-CN" dirty="0"/>
              <a:t>Internal</a:t>
            </a:r>
            <a:r>
              <a:rPr kumimoji="1" lang="zh-CN" altLang="en-US" dirty="0"/>
              <a:t>，</a:t>
            </a:r>
            <a:r>
              <a:rPr kumimoji="1" lang="en-US" altLang="zh-CN" dirty="0"/>
              <a:t>Switch Power</a:t>
            </a:r>
            <a:r>
              <a:rPr kumimoji="1" lang="zh-CN" altLang="en-US" dirty="0"/>
              <a:t>）。</a:t>
            </a:r>
            <a:endParaRPr kumimoji="1" lang="en-US" altLang="zh-CN" dirty="0"/>
          </a:p>
          <a:p>
            <a:pPr lvl="1"/>
            <a:endParaRPr kumimoji="1" lang="en-US" altLang="zh-CN" sz="2400" dirty="0"/>
          </a:p>
        </p:txBody>
      </p:sp>
      <p:grpSp>
        <p:nvGrpSpPr>
          <p:cNvPr id="86" name="组合 85">
            <a:extLst>
              <a:ext uri="{FF2B5EF4-FFF2-40B4-BE49-F238E27FC236}">
                <a16:creationId xmlns:a16="http://schemas.microsoft.com/office/drawing/2014/main" id="{D875A7CB-CB8F-F736-A2F4-91AA83B2E164}"/>
              </a:ext>
            </a:extLst>
          </p:cNvPr>
          <p:cNvGrpSpPr/>
          <p:nvPr/>
        </p:nvGrpSpPr>
        <p:grpSpPr>
          <a:xfrm>
            <a:off x="1363883" y="3188958"/>
            <a:ext cx="9578048" cy="3132612"/>
            <a:chOff x="1363883" y="3073641"/>
            <a:chExt cx="9578048" cy="3132612"/>
          </a:xfrm>
        </p:grpSpPr>
        <p:sp>
          <p:nvSpPr>
            <p:cNvPr id="5" name="矩形: 圆角 4">
              <a:extLst>
                <a:ext uri="{FF2B5EF4-FFF2-40B4-BE49-F238E27FC236}">
                  <a16:creationId xmlns:a16="http://schemas.microsoft.com/office/drawing/2014/main" id="{7E00F5A8-7357-E4BA-B33A-A988FF7C99C8}"/>
                </a:ext>
              </a:extLst>
            </p:cNvPr>
            <p:cNvSpPr/>
            <p:nvPr/>
          </p:nvSpPr>
          <p:spPr bwMode="auto">
            <a:xfrm>
              <a:off x="1363883" y="4174605"/>
              <a:ext cx="1284790" cy="509286"/>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a:ln>
                    <a:noFill/>
                  </a:ln>
                  <a:solidFill>
                    <a:schemeClr val="tx1"/>
                  </a:solidFill>
                  <a:effectLst/>
                  <a:latin typeface="Arial" charset="0"/>
                  <a:ea typeface="宋体" pitchFamily="2" charset="-122"/>
                </a:rPr>
                <a:t>电路网表</a:t>
              </a:r>
            </a:p>
          </p:txBody>
        </p:sp>
        <p:sp>
          <p:nvSpPr>
            <p:cNvPr id="6" name="矩形: 圆角 5">
              <a:extLst>
                <a:ext uri="{FF2B5EF4-FFF2-40B4-BE49-F238E27FC236}">
                  <a16:creationId xmlns:a16="http://schemas.microsoft.com/office/drawing/2014/main" id="{42BAE849-9A0F-9E0C-2B99-B13B64685A60}"/>
                </a:ext>
              </a:extLst>
            </p:cNvPr>
            <p:cNvSpPr/>
            <p:nvPr/>
          </p:nvSpPr>
          <p:spPr bwMode="auto">
            <a:xfrm>
              <a:off x="3402956" y="4101292"/>
              <a:ext cx="1927186" cy="663621"/>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zh-CN" altLang="en-US" sz="1400" dirty="0">
                  <a:latin typeface="Arial" charset="0"/>
                  <a:ea typeface="宋体" pitchFamily="2" charset="-122"/>
                </a:rPr>
                <a:t>基于</a:t>
              </a:r>
              <a:r>
                <a:rPr lang="en-US" altLang="zh-CN" sz="1400" dirty="0">
                  <a:latin typeface="Arial" charset="0"/>
                  <a:ea typeface="宋体" pitchFamily="2" charset="-122"/>
                </a:rPr>
                <a:t>pin</a:t>
              </a:r>
              <a:r>
                <a:rPr lang="zh-CN" altLang="en-US" sz="1400" dirty="0">
                  <a:latin typeface="Arial" charset="0"/>
                  <a:ea typeface="宋体" pitchFamily="2" charset="-122"/>
                </a:rPr>
                <a:t>，</a:t>
              </a:r>
              <a:r>
                <a:rPr lang="en-US" altLang="zh-CN" sz="1400" dirty="0">
                  <a:latin typeface="Arial" charset="0"/>
                  <a:ea typeface="宋体" pitchFamily="2" charset="-122"/>
                </a:rPr>
                <a:t>port</a:t>
              </a:r>
              <a:r>
                <a:rPr lang="zh-CN" altLang="en-US" sz="1400" dirty="0">
                  <a:latin typeface="Arial" charset="0"/>
                  <a:ea typeface="宋体" pitchFamily="2" charset="-122"/>
                </a:rPr>
                <a:t>，</a:t>
              </a:r>
              <a:r>
                <a:rPr lang="en-US" altLang="zh-CN" sz="1400" dirty="0">
                  <a:latin typeface="Arial" charset="0"/>
                  <a:ea typeface="宋体" pitchFamily="2" charset="-122"/>
                </a:rPr>
                <a:t>power arc</a:t>
              </a:r>
              <a:r>
                <a:rPr lang="zh-CN" altLang="en-US" sz="1400" dirty="0">
                  <a:latin typeface="Arial" charset="0"/>
                  <a:ea typeface="宋体" pitchFamily="2" charset="-122"/>
                </a:rPr>
                <a:t>构建功耗图</a:t>
              </a:r>
            </a:p>
          </p:txBody>
        </p:sp>
        <p:sp>
          <p:nvSpPr>
            <p:cNvPr id="8" name="矩形: 圆角 7">
              <a:extLst>
                <a:ext uri="{FF2B5EF4-FFF2-40B4-BE49-F238E27FC236}">
                  <a16:creationId xmlns:a16="http://schemas.microsoft.com/office/drawing/2014/main" id="{F7194387-56BC-9461-0F12-2B40E63D1F68}"/>
                </a:ext>
              </a:extLst>
            </p:cNvPr>
            <p:cNvSpPr/>
            <p:nvPr/>
          </p:nvSpPr>
          <p:spPr bwMode="auto">
            <a:xfrm>
              <a:off x="6522333" y="4066574"/>
              <a:ext cx="1815298" cy="698340"/>
            </a:xfrm>
            <a:prstGeom prst="round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rgbClr val="FF0000"/>
                  </a:solidFill>
                  <a:effectLst/>
                  <a:latin typeface="Arial" charset="0"/>
                  <a:ea typeface="宋体" pitchFamily="2" charset="-122"/>
                </a:rPr>
                <a:t>Levelize</a:t>
              </a:r>
              <a:r>
                <a:rPr kumimoji="0" lang="zh-CN" altLang="en-US" sz="1400" b="1" i="0" u="none" strike="noStrike" cap="none" normalizeH="0" baseline="0" dirty="0">
                  <a:ln>
                    <a:noFill/>
                  </a:ln>
                  <a:solidFill>
                    <a:srgbClr val="FF0000"/>
                  </a:solidFill>
                  <a:effectLst/>
                  <a:latin typeface="Arial" charset="0"/>
                  <a:ea typeface="宋体" pitchFamily="2" charset="-122"/>
                </a:rPr>
                <a:t>功耗图中的</a:t>
              </a:r>
              <a:r>
                <a:rPr kumimoji="0" lang="en-US" altLang="zh-CN" sz="1400" b="1" i="0" u="none" strike="noStrike" cap="none" normalizeH="0" baseline="0" dirty="0">
                  <a:ln>
                    <a:noFill/>
                  </a:ln>
                  <a:solidFill>
                    <a:srgbClr val="FF0000"/>
                  </a:solidFill>
                  <a:effectLst/>
                  <a:latin typeface="Arial" charset="0"/>
                  <a:ea typeface="宋体" pitchFamily="2" charset="-122"/>
                </a:rPr>
                <a:t>Sequential Cell</a:t>
              </a:r>
              <a:endParaRPr kumimoji="0" lang="zh-CN" altLang="en-US" sz="1400" b="1" i="0" u="none" strike="noStrike" cap="none" normalizeH="0" baseline="0" dirty="0">
                <a:ln>
                  <a:noFill/>
                </a:ln>
                <a:solidFill>
                  <a:srgbClr val="FF0000"/>
                </a:solidFill>
                <a:effectLst/>
                <a:latin typeface="Arial" charset="0"/>
                <a:ea typeface="宋体" pitchFamily="2" charset="-122"/>
              </a:endParaRPr>
            </a:p>
          </p:txBody>
        </p:sp>
        <p:sp>
          <p:nvSpPr>
            <p:cNvPr id="12" name="矩形: 圆角 11">
              <a:extLst>
                <a:ext uri="{FF2B5EF4-FFF2-40B4-BE49-F238E27FC236}">
                  <a16:creationId xmlns:a16="http://schemas.microsoft.com/office/drawing/2014/main" id="{C08706F1-E8A5-D4FC-0800-6C6DE1F566F2}"/>
                </a:ext>
              </a:extLst>
            </p:cNvPr>
            <p:cNvSpPr/>
            <p:nvPr/>
          </p:nvSpPr>
          <p:spPr bwMode="auto">
            <a:xfrm>
              <a:off x="9402498" y="4101292"/>
              <a:ext cx="1539433" cy="590316"/>
            </a:xfrm>
            <a:prstGeom prst="round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rPr>
                <a:t>Toggle/SP</a:t>
              </a:r>
              <a:r>
                <a:rPr kumimoji="0" lang="zh-CN" altLang="en-US" sz="1400" b="1" i="0" u="none" strike="noStrike" cap="none" normalizeH="0" baseline="0" dirty="0">
                  <a:ln>
                    <a:noFill/>
                  </a:ln>
                  <a:solidFill>
                    <a:srgbClr val="FF0000"/>
                  </a:solidFill>
                  <a:effectLst/>
                  <a:latin typeface="Arial" charset="0"/>
                  <a:ea typeface="宋体" pitchFamily="2" charset="-122"/>
                </a:rPr>
                <a:t>反标或者设置默认值</a:t>
              </a:r>
            </a:p>
          </p:txBody>
        </p:sp>
        <p:sp>
          <p:nvSpPr>
            <p:cNvPr id="13" name="矩形: 圆角 12">
              <a:extLst>
                <a:ext uri="{FF2B5EF4-FFF2-40B4-BE49-F238E27FC236}">
                  <a16:creationId xmlns:a16="http://schemas.microsoft.com/office/drawing/2014/main" id="{E2329213-C169-B034-DF28-73E3A1D695F7}"/>
                </a:ext>
              </a:extLst>
            </p:cNvPr>
            <p:cNvSpPr/>
            <p:nvPr/>
          </p:nvSpPr>
          <p:spPr bwMode="auto">
            <a:xfrm>
              <a:off x="9396713" y="5549628"/>
              <a:ext cx="1539433" cy="510648"/>
            </a:xfrm>
            <a:prstGeom prst="round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400" b="1" dirty="0">
                  <a:solidFill>
                    <a:srgbClr val="FF0000"/>
                  </a:solidFill>
                  <a:latin typeface="Arial" charset="0"/>
                  <a:ea typeface="宋体" pitchFamily="2" charset="-122"/>
                </a:rPr>
                <a:t>Toggle/SP</a:t>
              </a:r>
              <a:r>
                <a:rPr lang="zh-CN" altLang="en-US" sz="1400" b="1" dirty="0">
                  <a:solidFill>
                    <a:srgbClr val="FF0000"/>
                  </a:solidFill>
                  <a:latin typeface="Arial" charset="0"/>
                  <a:ea typeface="宋体" pitchFamily="2" charset="-122"/>
                </a:rPr>
                <a:t>传播</a:t>
              </a:r>
            </a:p>
          </p:txBody>
        </p:sp>
        <p:sp>
          <p:nvSpPr>
            <p:cNvPr id="14" name="矩形: 圆角 13">
              <a:extLst>
                <a:ext uri="{FF2B5EF4-FFF2-40B4-BE49-F238E27FC236}">
                  <a16:creationId xmlns:a16="http://schemas.microsoft.com/office/drawing/2014/main" id="{FF40D7FB-A512-6D04-7478-A7E4218A4A8A}"/>
                </a:ext>
              </a:extLst>
            </p:cNvPr>
            <p:cNvSpPr/>
            <p:nvPr/>
          </p:nvSpPr>
          <p:spPr bwMode="auto">
            <a:xfrm>
              <a:off x="3673033" y="5469331"/>
              <a:ext cx="1815298" cy="736922"/>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a:ln>
                    <a:noFill/>
                  </a:ln>
                  <a:solidFill>
                    <a:schemeClr val="tx1"/>
                  </a:solidFill>
                  <a:effectLst/>
                  <a:latin typeface="Arial" charset="0"/>
                  <a:ea typeface="宋体" pitchFamily="2" charset="-122"/>
                </a:rPr>
                <a:t>分析</a:t>
              </a:r>
              <a:r>
                <a:rPr kumimoji="0" lang="en-US" altLang="zh-CN" sz="1400" i="0" u="none" strike="noStrike" cap="none" normalizeH="0" baseline="0" dirty="0">
                  <a:ln>
                    <a:noFill/>
                  </a:ln>
                  <a:solidFill>
                    <a:schemeClr val="tx1"/>
                  </a:solidFill>
                  <a:effectLst/>
                  <a:latin typeface="Arial" charset="0"/>
                  <a:ea typeface="宋体" pitchFamily="2" charset="-122"/>
                </a:rPr>
                <a:t>Leakage</a:t>
              </a:r>
              <a:r>
                <a:rPr kumimoji="0" lang="zh-CN" altLang="en-US" sz="1400" i="0" u="none" strike="noStrike" cap="none" normalizeH="0" baseline="0" dirty="0">
                  <a:ln>
                    <a:noFill/>
                  </a:ln>
                  <a:solidFill>
                    <a:schemeClr val="tx1"/>
                  </a:solidFill>
                  <a:effectLst/>
                  <a:latin typeface="Arial" charset="0"/>
                  <a:ea typeface="宋体" pitchFamily="2" charset="-122"/>
                </a:rPr>
                <a:t>，</a:t>
              </a:r>
              <a:r>
                <a:rPr kumimoji="0" lang="en-US" altLang="zh-CN" sz="1400" i="0" u="none" strike="noStrike" cap="none" normalizeH="0" baseline="0" dirty="0">
                  <a:ln>
                    <a:noFill/>
                  </a:ln>
                  <a:solidFill>
                    <a:schemeClr val="tx1"/>
                  </a:solidFill>
                  <a:effectLst/>
                  <a:latin typeface="Arial" charset="0"/>
                  <a:ea typeface="宋体" pitchFamily="2" charset="-122"/>
                </a:rPr>
                <a:t>Internal</a:t>
              </a:r>
              <a:r>
                <a:rPr kumimoji="0" lang="zh-CN" altLang="en-US" sz="1400" i="0" u="none" strike="noStrike" cap="none" normalizeH="0" baseline="0" dirty="0">
                  <a:ln>
                    <a:noFill/>
                  </a:ln>
                  <a:solidFill>
                    <a:schemeClr val="tx1"/>
                  </a:solidFill>
                  <a:effectLst/>
                  <a:latin typeface="Arial" charset="0"/>
                  <a:ea typeface="宋体" pitchFamily="2" charset="-122"/>
                </a:rPr>
                <a:t>，</a:t>
              </a:r>
              <a:r>
                <a:rPr kumimoji="0" lang="en-US" altLang="zh-CN" sz="1400" i="0" u="none" strike="noStrike" cap="none" normalizeH="0" baseline="0" dirty="0">
                  <a:ln>
                    <a:noFill/>
                  </a:ln>
                  <a:solidFill>
                    <a:schemeClr val="tx1"/>
                  </a:solidFill>
                  <a:effectLst/>
                  <a:latin typeface="Arial" charset="0"/>
                  <a:ea typeface="宋体" pitchFamily="2" charset="-122"/>
                </a:rPr>
                <a:t>Switch</a:t>
              </a:r>
              <a:r>
                <a:rPr lang="zh-CN" altLang="en-US" sz="1400" dirty="0">
                  <a:latin typeface="Arial" charset="0"/>
                  <a:ea typeface="宋体" pitchFamily="2" charset="-122"/>
                </a:rPr>
                <a:t> </a:t>
              </a:r>
              <a:r>
                <a:rPr lang="en-US" altLang="zh-CN" sz="1400" dirty="0">
                  <a:latin typeface="Arial" charset="0"/>
                  <a:ea typeface="宋体" pitchFamily="2" charset="-122"/>
                </a:rPr>
                <a:t>Power</a:t>
              </a:r>
              <a:endParaRPr kumimoji="0" lang="zh-CN" altLang="en-US" sz="1400" i="0" u="none" strike="noStrike" cap="none" normalizeH="0" baseline="0" dirty="0">
                <a:ln>
                  <a:noFill/>
                </a:ln>
                <a:solidFill>
                  <a:schemeClr val="tx1"/>
                </a:solidFill>
                <a:effectLst/>
                <a:latin typeface="Arial" charset="0"/>
                <a:ea typeface="宋体" pitchFamily="2" charset="-122"/>
              </a:endParaRPr>
            </a:p>
          </p:txBody>
        </p:sp>
        <p:sp>
          <p:nvSpPr>
            <p:cNvPr id="15" name="矩形: 圆角 14">
              <a:extLst>
                <a:ext uri="{FF2B5EF4-FFF2-40B4-BE49-F238E27FC236}">
                  <a16:creationId xmlns:a16="http://schemas.microsoft.com/office/drawing/2014/main" id="{3B8A3DC1-76ED-D2FA-4F62-A877C96BBF7D}"/>
                </a:ext>
              </a:extLst>
            </p:cNvPr>
            <p:cNvSpPr/>
            <p:nvPr/>
          </p:nvSpPr>
          <p:spPr bwMode="auto">
            <a:xfrm>
              <a:off x="6618788" y="5451869"/>
              <a:ext cx="1815298" cy="736922"/>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1400" dirty="0">
                  <a:latin typeface="Arial" charset="0"/>
                  <a:ea typeface="宋体" pitchFamily="2" charset="-122"/>
                </a:rPr>
                <a:t>调用</a:t>
              </a:r>
              <a:r>
                <a:rPr lang="en-US" altLang="zh-CN" sz="1400" dirty="0" err="1">
                  <a:latin typeface="Arial" charset="0"/>
                  <a:ea typeface="宋体" pitchFamily="2" charset="-122"/>
                </a:rPr>
                <a:t>iSTA</a:t>
              </a:r>
              <a:r>
                <a:rPr lang="zh-CN" altLang="en-US" sz="1400" dirty="0">
                  <a:latin typeface="Arial" charset="0"/>
                  <a:ea typeface="宋体" pitchFamily="2" charset="-122"/>
                </a:rPr>
                <a:t>工具的</a:t>
              </a:r>
              <a:r>
                <a:rPr lang="en-US" altLang="zh-CN" sz="1400" dirty="0" err="1">
                  <a:latin typeface="Arial" charset="0"/>
                  <a:ea typeface="宋体" pitchFamily="2" charset="-122"/>
                </a:rPr>
                <a:t>update_timing</a:t>
              </a:r>
              <a:r>
                <a:rPr lang="zh-CN" altLang="en-US" sz="1400" dirty="0">
                  <a:latin typeface="Arial" charset="0"/>
                  <a:ea typeface="宋体" pitchFamily="2" charset="-122"/>
                </a:rPr>
                <a:t>获取</a:t>
              </a:r>
              <a:r>
                <a:rPr lang="en-US" altLang="zh-CN" sz="1400" dirty="0">
                  <a:latin typeface="Arial" charset="0"/>
                  <a:ea typeface="宋体" pitchFamily="2" charset="-122"/>
                </a:rPr>
                <a:t>slew</a:t>
              </a:r>
              <a:r>
                <a:rPr lang="zh-CN" altLang="en-US" sz="1400" dirty="0">
                  <a:latin typeface="Arial" charset="0"/>
                  <a:ea typeface="宋体" pitchFamily="2" charset="-122"/>
                </a:rPr>
                <a:t>，</a:t>
              </a:r>
              <a:r>
                <a:rPr lang="en-US" altLang="zh-CN" sz="1400" dirty="0">
                  <a:latin typeface="Arial" charset="0"/>
                  <a:ea typeface="宋体" pitchFamily="2" charset="-122"/>
                </a:rPr>
                <a:t>cap</a:t>
              </a:r>
              <a:r>
                <a:rPr lang="zh-CN" altLang="en-US" sz="1400" dirty="0">
                  <a:latin typeface="Arial" charset="0"/>
                  <a:ea typeface="宋体" pitchFamily="2" charset="-122"/>
                </a:rPr>
                <a:t>信息</a:t>
              </a:r>
              <a:endParaRPr kumimoji="0" lang="zh-CN" altLang="en-US" sz="1400" i="0" u="none" strike="noStrike" cap="none" normalizeH="0" baseline="0" dirty="0">
                <a:ln>
                  <a:noFill/>
                </a:ln>
                <a:solidFill>
                  <a:schemeClr val="tx1"/>
                </a:solidFill>
                <a:effectLst/>
                <a:latin typeface="Arial" charset="0"/>
                <a:ea typeface="宋体" pitchFamily="2" charset="-122"/>
              </a:endParaRPr>
            </a:p>
          </p:txBody>
        </p:sp>
        <p:sp>
          <p:nvSpPr>
            <p:cNvPr id="16" name="矩形: 圆角 15">
              <a:extLst>
                <a:ext uri="{FF2B5EF4-FFF2-40B4-BE49-F238E27FC236}">
                  <a16:creationId xmlns:a16="http://schemas.microsoft.com/office/drawing/2014/main" id="{9F522B7D-D364-3678-1F28-7D0FEF051A3C}"/>
                </a:ext>
              </a:extLst>
            </p:cNvPr>
            <p:cNvSpPr/>
            <p:nvPr/>
          </p:nvSpPr>
          <p:spPr bwMode="auto">
            <a:xfrm>
              <a:off x="1363883" y="5598852"/>
              <a:ext cx="1284790" cy="540152"/>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a:ln>
                    <a:noFill/>
                  </a:ln>
                  <a:solidFill>
                    <a:schemeClr val="tx1"/>
                  </a:solidFill>
                  <a:effectLst/>
                  <a:latin typeface="Arial" charset="0"/>
                  <a:ea typeface="宋体" pitchFamily="2" charset="-122"/>
                </a:rPr>
                <a:t>功耗报告</a:t>
              </a:r>
            </a:p>
          </p:txBody>
        </p:sp>
        <p:cxnSp>
          <p:nvCxnSpPr>
            <p:cNvPr id="18" name="直接箭头连接符 17">
              <a:extLst>
                <a:ext uri="{FF2B5EF4-FFF2-40B4-BE49-F238E27FC236}">
                  <a16:creationId xmlns:a16="http://schemas.microsoft.com/office/drawing/2014/main" id="{922B17D6-B29C-B3CC-1BAD-4B5AF0B178AD}"/>
                </a:ext>
              </a:extLst>
            </p:cNvPr>
            <p:cNvCxnSpPr>
              <a:cxnSpLocks/>
              <a:stCxn id="5" idx="3"/>
              <a:endCxn id="6" idx="1"/>
            </p:cNvCxnSpPr>
            <p:nvPr/>
          </p:nvCxnSpPr>
          <p:spPr bwMode="auto">
            <a:xfrm>
              <a:off x="2648673" y="4429248"/>
              <a:ext cx="754283" cy="38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a:extLst>
                <a:ext uri="{FF2B5EF4-FFF2-40B4-BE49-F238E27FC236}">
                  <a16:creationId xmlns:a16="http://schemas.microsoft.com/office/drawing/2014/main" id="{AADFEF1C-3D32-2406-433B-E30EC425172B}"/>
                </a:ext>
              </a:extLst>
            </p:cNvPr>
            <p:cNvCxnSpPr>
              <a:cxnSpLocks/>
              <a:stCxn id="6" idx="3"/>
              <a:endCxn id="8" idx="1"/>
            </p:cNvCxnSpPr>
            <p:nvPr/>
          </p:nvCxnSpPr>
          <p:spPr bwMode="auto">
            <a:xfrm flipV="1">
              <a:off x="5330142" y="4415744"/>
              <a:ext cx="1192191" cy="173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直接箭头连接符 35">
              <a:extLst>
                <a:ext uri="{FF2B5EF4-FFF2-40B4-BE49-F238E27FC236}">
                  <a16:creationId xmlns:a16="http://schemas.microsoft.com/office/drawing/2014/main" id="{5B2493BD-89B2-E430-C2D8-C3FE9EAA62A7}"/>
                </a:ext>
              </a:extLst>
            </p:cNvPr>
            <p:cNvCxnSpPr>
              <a:cxnSpLocks/>
              <a:stCxn id="8" idx="3"/>
              <a:endCxn id="12" idx="1"/>
            </p:cNvCxnSpPr>
            <p:nvPr/>
          </p:nvCxnSpPr>
          <p:spPr bwMode="auto">
            <a:xfrm flipV="1">
              <a:off x="8337631" y="4396450"/>
              <a:ext cx="1064867" cy="192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a:extLst>
                <a:ext uri="{FF2B5EF4-FFF2-40B4-BE49-F238E27FC236}">
                  <a16:creationId xmlns:a16="http://schemas.microsoft.com/office/drawing/2014/main" id="{B6F07247-1248-CDE1-F40C-CAC9C150F9A2}"/>
                </a:ext>
              </a:extLst>
            </p:cNvPr>
            <p:cNvCxnSpPr>
              <a:cxnSpLocks/>
              <a:stCxn id="12" idx="2"/>
              <a:endCxn id="13" idx="0"/>
            </p:cNvCxnSpPr>
            <p:nvPr/>
          </p:nvCxnSpPr>
          <p:spPr bwMode="auto">
            <a:xfrm flipH="1">
              <a:off x="10166430" y="4691608"/>
              <a:ext cx="5785" cy="8580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3D27BFBD-F0A1-5AF5-5205-79171017EAFE}"/>
                </a:ext>
              </a:extLst>
            </p:cNvPr>
            <p:cNvCxnSpPr>
              <a:stCxn id="13" idx="1"/>
              <a:endCxn id="15" idx="3"/>
            </p:cNvCxnSpPr>
            <p:nvPr/>
          </p:nvCxnSpPr>
          <p:spPr bwMode="auto">
            <a:xfrm flipH="1">
              <a:off x="8434086" y="5804952"/>
              <a:ext cx="962627" cy="153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id="{F01C0714-BC16-321A-633C-2F713A09BD97}"/>
                </a:ext>
              </a:extLst>
            </p:cNvPr>
            <p:cNvCxnSpPr>
              <a:stCxn id="15" idx="1"/>
              <a:endCxn id="14" idx="3"/>
            </p:cNvCxnSpPr>
            <p:nvPr/>
          </p:nvCxnSpPr>
          <p:spPr bwMode="auto">
            <a:xfrm flipH="1">
              <a:off x="5488331" y="5820330"/>
              <a:ext cx="1130457" cy="174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a:extLst>
                <a:ext uri="{FF2B5EF4-FFF2-40B4-BE49-F238E27FC236}">
                  <a16:creationId xmlns:a16="http://schemas.microsoft.com/office/drawing/2014/main" id="{7FC6F464-CBB8-6684-2323-A13A28856A29}"/>
                </a:ext>
              </a:extLst>
            </p:cNvPr>
            <p:cNvCxnSpPr>
              <a:stCxn id="14" idx="1"/>
              <a:endCxn id="16" idx="3"/>
            </p:cNvCxnSpPr>
            <p:nvPr/>
          </p:nvCxnSpPr>
          <p:spPr bwMode="auto">
            <a:xfrm flipH="1">
              <a:off x="2648673" y="5837792"/>
              <a:ext cx="1024360" cy="311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4" name="流程图: 文档 73">
              <a:extLst>
                <a:ext uri="{FF2B5EF4-FFF2-40B4-BE49-F238E27FC236}">
                  <a16:creationId xmlns:a16="http://schemas.microsoft.com/office/drawing/2014/main" id="{830D8590-2C0C-E10F-0955-9AA9BD2B0A93}"/>
                </a:ext>
              </a:extLst>
            </p:cNvPr>
            <p:cNvSpPr/>
            <p:nvPr/>
          </p:nvSpPr>
          <p:spPr bwMode="auto">
            <a:xfrm>
              <a:off x="9684151" y="3073641"/>
              <a:ext cx="964557" cy="517003"/>
            </a:xfrm>
            <a:prstGeom prst="flowChart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a:ln>
                    <a:noFill/>
                  </a:ln>
                  <a:solidFill>
                    <a:schemeClr val="tx1"/>
                  </a:solidFill>
                  <a:effectLst/>
                  <a:latin typeface="Arial" charset="0"/>
                  <a:ea typeface="宋体" pitchFamily="2" charset="-122"/>
                </a:rPr>
                <a:t>VCD</a:t>
              </a:r>
              <a:r>
                <a:rPr kumimoji="0" lang="zh-CN" altLang="en-US" sz="1200" i="0" u="none" strike="noStrike" cap="none" normalizeH="0" baseline="0" dirty="0">
                  <a:ln>
                    <a:noFill/>
                  </a:ln>
                  <a:solidFill>
                    <a:schemeClr val="tx1"/>
                  </a:solidFill>
                  <a:effectLst/>
                  <a:latin typeface="Arial" charset="0"/>
                  <a:ea typeface="宋体" pitchFamily="2" charset="-122"/>
                </a:rPr>
                <a:t>波形文件</a:t>
              </a:r>
            </a:p>
          </p:txBody>
        </p:sp>
        <p:cxnSp>
          <p:nvCxnSpPr>
            <p:cNvPr id="77" name="直接箭头连接符 76">
              <a:extLst>
                <a:ext uri="{FF2B5EF4-FFF2-40B4-BE49-F238E27FC236}">
                  <a16:creationId xmlns:a16="http://schemas.microsoft.com/office/drawing/2014/main" id="{87F9B887-41CE-3F28-0E02-8CED2EFFD842}"/>
                </a:ext>
              </a:extLst>
            </p:cNvPr>
            <p:cNvCxnSpPr>
              <a:cxnSpLocks/>
              <a:stCxn id="74" idx="2"/>
              <a:endCxn id="12" idx="0"/>
            </p:cNvCxnSpPr>
            <p:nvPr/>
          </p:nvCxnSpPr>
          <p:spPr bwMode="auto">
            <a:xfrm>
              <a:off x="10166430" y="3556464"/>
              <a:ext cx="5785" cy="5448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824954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功耗分析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en-US" altLang="zh-CN" sz="2800" b="1" kern="1200" dirty="0" err="1">
                <a:solidFill>
                  <a:srgbClr val="404040"/>
                </a:solidFill>
                <a:cs typeface="+mn-cs"/>
              </a:rPr>
              <a:t>iPW</a:t>
            </a:r>
            <a:r>
              <a:rPr lang="zh-CN" altLang="en-US" sz="2800" b="1" kern="1200" dirty="0">
                <a:solidFill>
                  <a:srgbClr val="404040"/>
                </a:solidFill>
                <a:cs typeface="+mn-cs"/>
              </a:rPr>
              <a:t>（功耗分析工具）</a:t>
            </a:r>
            <a:endParaRPr lang="en-US" altLang="zh-CN" sz="2800" b="1" kern="1200" dirty="0">
              <a:solidFill>
                <a:srgbClr val="404040"/>
              </a:solidFill>
              <a:cs typeface="+mn-cs"/>
            </a:endParaRPr>
          </a:p>
          <a:p>
            <a:pPr lvl="1"/>
            <a:r>
              <a:rPr kumimoji="1" lang="zh-CN" altLang="en-US" sz="2400" dirty="0"/>
              <a:t>由于时序路径之间存在数据翻转率的传递，因此需要对时序路径进行分级；</a:t>
            </a:r>
            <a:endParaRPr kumimoji="1" lang="en-US" altLang="zh-CN" sz="2400" dirty="0"/>
          </a:p>
          <a:p>
            <a:pPr lvl="1"/>
            <a:r>
              <a:rPr kumimoji="1" lang="zh-CN" altLang="en-US" dirty="0"/>
              <a:t>分级后进行功耗</a:t>
            </a:r>
            <a:r>
              <a:rPr kumimoji="1" lang="en-US" altLang="zh-CN" dirty="0"/>
              <a:t>Toggle/SP</a:t>
            </a:r>
            <a:r>
              <a:rPr kumimoji="1" lang="zh-CN" altLang="en-US" dirty="0"/>
              <a:t>传播；</a:t>
            </a:r>
            <a:endParaRPr kumimoji="1" lang="en-US" altLang="zh-CN" dirty="0"/>
          </a:p>
          <a:p>
            <a:pPr lvl="1"/>
            <a:endParaRPr kumimoji="1" lang="en-US" altLang="zh-CN" sz="2400" dirty="0"/>
          </a:p>
        </p:txBody>
      </p:sp>
      <p:grpSp>
        <p:nvGrpSpPr>
          <p:cNvPr id="4" name="组合 3">
            <a:extLst>
              <a:ext uri="{FF2B5EF4-FFF2-40B4-BE49-F238E27FC236}">
                <a16:creationId xmlns:a16="http://schemas.microsoft.com/office/drawing/2014/main" id="{33082DB4-3D32-E709-7FF0-7AF89D1EF910}"/>
              </a:ext>
            </a:extLst>
          </p:cNvPr>
          <p:cNvGrpSpPr/>
          <p:nvPr/>
        </p:nvGrpSpPr>
        <p:grpSpPr>
          <a:xfrm>
            <a:off x="875818" y="3663838"/>
            <a:ext cx="10370917" cy="2110871"/>
            <a:chOff x="725347" y="3413053"/>
            <a:chExt cx="10370917" cy="2110871"/>
          </a:xfrm>
        </p:grpSpPr>
        <p:grpSp>
          <p:nvGrpSpPr>
            <p:cNvPr id="55" name="组合 54">
              <a:extLst>
                <a:ext uri="{FF2B5EF4-FFF2-40B4-BE49-F238E27FC236}">
                  <a16:creationId xmlns:a16="http://schemas.microsoft.com/office/drawing/2014/main" id="{B32DC267-BF6D-D40F-D022-7C2DA6DF3EEE}"/>
                </a:ext>
              </a:extLst>
            </p:cNvPr>
            <p:cNvGrpSpPr/>
            <p:nvPr/>
          </p:nvGrpSpPr>
          <p:grpSpPr>
            <a:xfrm>
              <a:off x="1311803" y="3413053"/>
              <a:ext cx="9394780" cy="2110871"/>
              <a:chOff x="1311803" y="3413053"/>
              <a:chExt cx="9394780" cy="2110871"/>
            </a:xfrm>
          </p:grpSpPr>
          <p:grpSp>
            <p:nvGrpSpPr>
              <p:cNvPr id="51" name="组合 50">
                <a:extLst>
                  <a:ext uri="{FF2B5EF4-FFF2-40B4-BE49-F238E27FC236}">
                    <a16:creationId xmlns:a16="http://schemas.microsoft.com/office/drawing/2014/main" id="{455BDAC8-E2F3-2DBC-2C6C-DA7D024E98D6}"/>
                  </a:ext>
                </a:extLst>
              </p:cNvPr>
              <p:cNvGrpSpPr/>
              <p:nvPr/>
            </p:nvGrpSpPr>
            <p:grpSpPr>
              <a:xfrm>
                <a:off x="1311803" y="3413053"/>
                <a:ext cx="9246237" cy="1529336"/>
                <a:chOff x="1311803" y="3413053"/>
                <a:chExt cx="9246237" cy="1529336"/>
              </a:xfrm>
            </p:grpSpPr>
            <p:grpSp>
              <p:nvGrpSpPr>
                <p:cNvPr id="19" name="组合 18">
                  <a:extLst>
                    <a:ext uri="{FF2B5EF4-FFF2-40B4-BE49-F238E27FC236}">
                      <a16:creationId xmlns:a16="http://schemas.microsoft.com/office/drawing/2014/main" id="{E8D18061-595D-522A-23D6-BFF489D982F0}"/>
                    </a:ext>
                  </a:extLst>
                </p:cNvPr>
                <p:cNvGrpSpPr/>
                <p:nvPr/>
              </p:nvGrpSpPr>
              <p:grpSpPr>
                <a:xfrm>
                  <a:off x="1311803" y="3572718"/>
                  <a:ext cx="1115028" cy="1369671"/>
                  <a:chOff x="2303363" y="3572718"/>
                  <a:chExt cx="1115028" cy="1369671"/>
                </a:xfrm>
                <a:solidFill>
                  <a:srgbClr val="92D050"/>
                </a:solidFill>
              </p:grpSpPr>
              <p:sp>
                <p:nvSpPr>
                  <p:cNvPr id="7" name="矩形 6">
                    <a:extLst>
                      <a:ext uri="{FF2B5EF4-FFF2-40B4-BE49-F238E27FC236}">
                        <a16:creationId xmlns:a16="http://schemas.microsoft.com/office/drawing/2014/main" id="{DE0DBC36-83E4-E6BF-45E3-543D0EEE6874}"/>
                      </a:ext>
                    </a:extLst>
                  </p:cNvPr>
                  <p:cNvSpPr/>
                  <p:nvPr/>
                </p:nvSpPr>
                <p:spPr bwMode="auto">
                  <a:xfrm>
                    <a:off x="2303363" y="3572718"/>
                    <a:ext cx="1115028" cy="1369671"/>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9" name="文本框 8">
                    <a:extLst>
                      <a:ext uri="{FF2B5EF4-FFF2-40B4-BE49-F238E27FC236}">
                        <a16:creationId xmlns:a16="http://schemas.microsoft.com/office/drawing/2014/main" id="{E030A6B7-14D5-1780-4245-693387E7297C}"/>
                      </a:ext>
                    </a:extLst>
                  </p:cNvPr>
                  <p:cNvSpPr txBox="1"/>
                  <p:nvPr/>
                </p:nvSpPr>
                <p:spPr>
                  <a:xfrm>
                    <a:off x="2353518" y="4498694"/>
                    <a:ext cx="817945" cy="369332"/>
                  </a:xfrm>
                  <a:prstGeom prst="rect">
                    <a:avLst/>
                  </a:prstGeom>
                  <a:grpFill/>
                </p:spPr>
                <p:txBody>
                  <a:bodyPr wrap="square" rtlCol="0">
                    <a:spAutoFit/>
                  </a:bodyPr>
                  <a:lstStyle/>
                  <a:p>
                    <a:r>
                      <a:rPr lang="en-US" altLang="zh-CN" dirty="0"/>
                      <a:t>CLK</a:t>
                    </a:r>
                    <a:endParaRPr lang="zh-CN" altLang="en-US" dirty="0"/>
                  </a:p>
                </p:txBody>
              </p:sp>
              <p:sp>
                <p:nvSpPr>
                  <p:cNvPr id="10" name="文本框 9">
                    <a:extLst>
                      <a:ext uri="{FF2B5EF4-FFF2-40B4-BE49-F238E27FC236}">
                        <a16:creationId xmlns:a16="http://schemas.microsoft.com/office/drawing/2014/main" id="{45AFC478-59A8-C2A6-62BC-5D9344ABD2E3}"/>
                      </a:ext>
                    </a:extLst>
                  </p:cNvPr>
                  <p:cNvSpPr txBox="1"/>
                  <p:nvPr/>
                </p:nvSpPr>
                <p:spPr>
                  <a:xfrm>
                    <a:off x="2341943" y="3788439"/>
                    <a:ext cx="420547" cy="369332"/>
                  </a:xfrm>
                  <a:prstGeom prst="rect">
                    <a:avLst/>
                  </a:prstGeom>
                  <a:grpFill/>
                </p:spPr>
                <p:txBody>
                  <a:bodyPr wrap="square" rtlCol="0">
                    <a:spAutoFit/>
                  </a:bodyPr>
                  <a:lstStyle/>
                  <a:p>
                    <a:r>
                      <a:rPr lang="en-US" altLang="zh-CN" dirty="0"/>
                      <a:t>D</a:t>
                    </a:r>
                    <a:endParaRPr lang="zh-CN" altLang="en-US" dirty="0"/>
                  </a:p>
                </p:txBody>
              </p:sp>
              <p:sp>
                <p:nvSpPr>
                  <p:cNvPr id="11" name="文本框 10">
                    <a:extLst>
                      <a:ext uri="{FF2B5EF4-FFF2-40B4-BE49-F238E27FC236}">
                        <a16:creationId xmlns:a16="http://schemas.microsoft.com/office/drawing/2014/main" id="{7AB56154-08FC-7944-C251-F7D0425FD4E0}"/>
                      </a:ext>
                    </a:extLst>
                  </p:cNvPr>
                  <p:cNvSpPr txBox="1"/>
                  <p:nvPr/>
                </p:nvSpPr>
                <p:spPr>
                  <a:xfrm>
                    <a:off x="3078864" y="3803156"/>
                    <a:ext cx="285509" cy="369332"/>
                  </a:xfrm>
                  <a:prstGeom prst="rect">
                    <a:avLst/>
                  </a:prstGeom>
                  <a:grpFill/>
                </p:spPr>
                <p:txBody>
                  <a:bodyPr wrap="square" rtlCol="0">
                    <a:spAutoFit/>
                  </a:bodyPr>
                  <a:lstStyle/>
                  <a:p>
                    <a:r>
                      <a:rPr lang="en-US" altLang="zh-CN" dirty="0"/>
                      <a:t>Q</a:t>
                    </a:r>
                    <a:endParaRPr lang="zh-CN" altLang="en-US" dirty="0"/>
                  </a:p>
                </p:txBody>
              </p:sp>
            </p:grpSp>
            <p:grpSp>
              <p:nvGrpSpPr>
                <p:cNvPr id="20" name="组合 19">
                  <a:extLst>
                    <a:ext uri="{FF2B5EF4-FFF2-40B4-BE49-F238E27FC236}">
                      <a16:creationId xmlns:a16="http://schemas.microsoft.com/office/drawing/2014/main" id="{7BB50926-43A9-5482-48FF-5E91849042BE}"/>
                    </a:ext>
                  </a:extLst>
                </p:cNvPr>
                <p:cNvGrpSpPr/>
                <p:nvPr/>
              </p:nvGrpSpPr>
              <p:grpSpPr>
                <a:xfrm>
                  <a:off x="5403449" y="3440063"/>
                  <a:ext cx="1115028" cy="1369671"/>
                  <a:chOff x="2303363" y="3572718"/>
                  <a:chExt cx="1115028" cy="1369671"/>
                </a:xfrm>
                <a:solidFill>
                  <a:srgbClr val="92D050"/>
                </a:solidFill>
              </p:grpSpPr>
              <p:sp>
                <p:nvSpPr>
                  <p:cNvPr id="21" name="矩形 20">
                    <a:extLst>
                      <a:ext uri="{FF2B5EF4-FFF2-40B4-BE49-F238E27FC236}">
                        <a16:creationId xmlns:a16="http://schemas.microsoft.com/office/drawing/2014/main" id="{E40E0E94-4E4E-1193-D197-82B51406CC54}"/>
                      </a:ext>
                    </a:extLst>
                  </p:cNvPr>
                  <p:cNvSpPr/>
                  <p:nvPr/>
                </p:nvSpPr>
                <p:spPr bwMode="auto">
                  <a:xfrm>
                    <a:off x="2303363" y="3572718"/>
                    <a:ext cx="1115028" cy="1369671"/>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2" name="文本框 21">
                    <a:extLst>
                      <a:ext uri="{FF2B5EF4-FFF2-40B4-BE49-F238E27FC236}">
                        <a16:creationId xmlns:a16="http://schemas.microsoft.com/office/drawing/2014/main" id="{41509B59-9638-42E9-725F-5035A192C8A3}"/>
                      </a:ext>
                    </a:extLst>
                  </p:cNvPr>
                  <p:cNvSpPr txBox="1"/>
                  <p:nvPr/>
                </p:nvSpPr>
                <p:spPr>
                  <a:xfrm>
                    <a:off x="2353518" y="4498694"/>
                    <a:ext cx="817945" cy="369332"/>
                  </a:xfrm>
                  <a:prstGeom prst="rect">
                    <a:avLst/>
                  </a:prstGeom>
                  <a:grpFill/>
                </p:spPr>
                <p:txBody>
                  <a:bodyPr wrap="square" rtlCol="0">
                    <a:spAutoFit/>
                  </a:bodyPr>
                  <a:lstStyle/>
                  <a:p>
                    <a:r>
                      <a:rPr lang="en-US" altLang="zh-CN" dirty="0"/>
                      <a:t>CLK</a:t>
                    </a:r>
                    <a:endParaRPr lang="zh-CN" altLang="en-US" dirty="0"/>
                  </a:p>
                </p:txBody>
              </p:sp>
              <p:sp>
                <p:nvSpPr>
                  <p:cNvPr id="23" name="文本框 22">
                    <a:extLst>
                      <a:ext uri="{FF2B5EF4-FFF2-40B4-BE49-F238E27FC236}">
                        <a16:creationId xmlns:a16="http://schemas.microsoft.com/office/drawing/2014/main" id="{40B96D47-96CD-6C5E-2020-A3AAF134C6B8}"/>
                      </a:ext>
                    </a:extLst>
                  </p:cNvPr>
                  <p:cNvSpPr txBox="1"/>
                  <p:nvPr/>
                </p:nvSpPr>
                <p:spPr>
                  <a:xfrm>
                    <a:off x="2341943" y="3788439"/>
                    <a:ext cx="420547" cy="369332"/>
                  </a:xfrm>
                  <a:prstGeom prst="rect">
                    <a:avLst/>
                  </a:prstGeom>
                  <a:grpFill/>
                </p:spPr>
                <p:txBody>
                  <a:bodyPr wrap="square" rtlCol="0">
                    <a:spAutoFit/>
                  </a:bodyPr>
                  <a:lstStyle/>
                  <a:p>
                    <a:r>
                      <a:rPr lang="en-US" altLang="zh-CN" dirty="0"/>
                      <a:t>D</a:t>
                    </a:r>
                    <a:endParaRPr lang="zh-CN" altLang="en-US" dirty="0"/>
                  </a:p>
                </p:txBody>
              </p:sp>
              <p:sp>
                <p:nvSpPr>
                  <p:cNvPr id="24" name="文本框 23">
                    <a:extLst>
                      <a:ext uri="{FF2B5EF4-FFF2-40B4-BE49-F238E27FC236}">
                        <a16:creationId xmlns:a16="http://schemas.microsoft.com/office/drawing/2014/main" id="{699CE059-FA31-7B96-C3EB-3732D5F1AE9A}"/>
                      </a:ext>
                    </a:extLst>
                  </p:cNvPr>
                  <p:cNvSpPr txBox="1"/>
                  <p:nvPr/>
                </p:nvSpPr>
                <p:spPr>
                  <a:xfrm>
                    <a:off x="3078864" y="3803156"/>
                    <a:ext cx="285509" cy="369332"/>
                  </a:xfrm>
                  <a:prstGeom prst="rect">
                    <a:avLst/>
                  </a:prstGeom>
                  <a:grpFill/>
                </p:spPr>
                <p:txBody>
                  <a:bodyPr wrap="square" rtlCol="0">
                    <a:spAutoFit/>
                  </a:bodyPr>
                  <a:lstStyle/>
                  <a:p>
                    <a:r>
                      <a:rPr lang="en-US" altLang="zh-CN" dirty="0"/>
                      <a:t>Q</a:t>
                    </a:r>
                    <a:endParaRPr lang="zh-CN" altLang="en-US" dirty="0"/>
                  </a:p>
                </p:txBody>
              </p:sp>
            </p:grpSp>
            <p:grpSp>
              <p:nvGrpSpPr>
                <p:cNvPr id="25" name="组合 24">
                  <a:extLst>
                    <a:ext uri="{FF2B5EF4-FFF2-40B4-BE49-F238E27FC236}">
                      <a16:creationId xmlns:a16="http://schemas.microsoft.com/office/drawing/2014/main" id="{91B337A8-755B-6C5F-4A0B-8EC073B3A15C}"/>
                    </a:ext>
                  </a:extLst>
                </p:cNvPr>
                <p:cNvGrpSpPr/>
                <p:nvPr/>
              </p:nvGrpSpPr>
              <p:grpSpPr>
                <a:xfrm>
                  <a:off x="9443012" y="3413053"/>
                  <a:ext cx="1115028" cy="1369671"/>
                  <a:chOff x="2303363" y="3572718"/>
                  <a:chExt cx="1115028" cy="1369671"/>
                </a:xfrm>
                <a:solidFill>
                  <a:srgbClr val="92D050"/>
                </a:solidFill>
              </p:grpSpPr>
              <p:sp>
                <p:nvSpPr>
                  <p:cNvPr id="26" name="矩形 25">
                    <a:extLst>
                      <a:ext uri="{FF2B5EF4-FFF2-40B4-BE49-F238E27FC236}">
                        <a16:creationId xmlns:a16="http://schemas.microsoft.com/office/drawing/2014/main" id="{25815E39-9CB6-3AAB-DDEF-86E781F81053}"/>
                      </a:ext>
                    </a:extLst>
                  </p:cNvPr>
                  <p:cNvSpPr/>
                  <p:nvPr/>
                </p:nvSpPr>
                <p:spPr bwMode="auto">
                  <a:xfrm>
                    <a:off x="2303363" y="3572718"/>
                    <a:ext cx="1115028" cy="1369671"/>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7" name="文本框 26">
                    <a:extLst>
                      <a:ext uri="{FF2B5EF4-FFF2-40B4-BE49-F238E27FC236}">
                        <a16:creationId xmlns:a16="http://schemas.microsoft.com/office/drawing/2014/main" id="{946EE298-542D-06D9-20FA-4E2A3CDB326E}"/>
                      </a:ext>
                    </a:extLst>
                  </p:cNvPr>
                  <p:cNvSpPr txBox="1"/>
                  <p:nvPr/>
                </p:nvSpPr>
                <p:spPr>
                  <a:xfrm>
                    <a:off x="2353518" y="4498694"/>
                    <a:ext cx="817945" cy="369332"/>
                  </a:xfrm>
                  <a:prstGeom prst="rect">
                    <a:avLst/>
                  </a:prstGeom>
                  <a:grpFill/>
                </p:spPr>
                <p:txBody>
                  <a:bodyPr wrap="square" rtlCol="0">
                    <a:spAutoFit/>
                  </a:bodyPr>
                  <a:lstStyle/>
                  <a:p>
                    <a:r>
                      <a:rPr lang="en-US" altLang="zh-CN" dirty="0"/>
                      <a:t>CLK</a:t>
                    </a:r>
                    <a:endParaRPr lang="zh-CN" altLang="en-US" dirty="0"/>
                  </a:p>
                </p:txBody>
              </p:sp>
              <p:sp>
                <p:nvSpPr>
                  <p:cNvPr id="28" name="文本框 27">
                    <a:extLst>
                      <a:ext uri="{FF2B5EF4-FFF2-40B4-BE49-F238E27FC236}">
                        <a16:creationId xmlns:a16="http://schemas.microsoft.com/office/drawing/2014/main" id="{EA1FBFE9-6D68-B114-B987-D35012CF94E1}"/>
                      </a:ext>
                    </a:extLst>
                  </p:cNvPr>
                  <p:cNvSpPr txBox="1"/>
                  <p:nvPr/>
                </p:nvSpPr>
                <p:spPr>
                  <a:xfrm>
                    <a:off x="2341943" y="3788439"/>
                    <a:ext cx="420547" cy="369332"/>
                  </a:xfrm>
                  <a:prstGeom prst="rect">
                    <a:avLst/>
                  </a:prstGeom>
                  <a:grpFill/>
                </p:spPr>
                <p:txBody>
                  <a:bodyPr wrap="square" rtlCol="0">
                    <a:spAutoFit/>
                  </a:bodyPr>
                  <a:lstStyle/>
                  <a:p>
                    <a:r>
                      <a:rPr lang="en-US" altLang="zh-CN" dirty="0"/>
                      <a:t>D</a:t>
                    </a:r>
                    <a:endParaRPr lang="zh-CN" altLang="en-US" dirty="0"/>
                  </a:p>
                </p:txBody>
              </p:sp>
              <p:sp>
                <p:nvSpPr>
                  <p:cNvPr id="29" name="文本框 28">
                    <a:extLst>
                      <a:ext uri="{FF2B5EF4-FFF2-40B4-BE49-F238E27FC236}">
                        <a16:creationId xmlns:a16="http://schemas.microsoft.com/office/drawing/2014/main" id="{B3E1C5F0-8F40-D294-DB70-BC7B08BD3D00}"/>
                      </a:ext>
                    </a:extLst>
                  </p:cNvPr>
                  <p:cNvSpPr txBox="1"/>
                  <p:nvPr/>
                </p:nvSpPr>
                <p:spPr>
                  <a:xfrm>
                    <a:off x="3078864" y="3803156"/>
                    <a:ext cx="285509" cy="369332"/>
                  </a:xfrm>
                  <a:prstGeom prst="rect">
                    <a:avLst/>
                  </a:prstGeom>
                  <a:grpFill/>
                </p:spPr>
                <p:txBody>
                  <a:bodyPr wrap="square" rtlCol="0">
                    <a:spAutoFit/>
                  </a:bodyPr>
                  <a:lstStyle/>
                  <a:p>
                    <a:r>
                      <a:rPr lang="en-US" altLang="zh-CN" dirty="0"/>
                      <a:t>Q</a:t>
                    </a:r>
                    <a:endParaRPr lang="zh-CN" altLang="en-US" dirty="0"/>
                  </a:p>
                </p:txBody>
              </p:sp>
            </p:grpSp>
            <p:sp>
              <p:nvSpPr>
                <p:cNvPr id="31" name="爆炸形: 8 pt  30">
                  <a:extLst>
                    <a:ext uri="{FF2B5EF4-FFF2-40B4-BE49-F238E27FC236}">
                      <a16:creationId xmlns:a16="http://schemas.microsoft.com/office/drawing/2014/main" id="{9ADBD7AE-6B25-86B0-1E6F-85CBF03C3D7A}"/>
                    </a:ext>
                  </a:extLst>
                </p:cNvPr>
                <p:cNvSpPr/>
                <p:nvPr/>
              </p:nvSpPr>
              <p:spPr bwMode="auto">
                <a:xfrm>
                  <a:off x="3090440" y="3742931"/>
                  <a:ext cx="1315654" cy="571018"/>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050" b="1" i="0" u="none" strike="noStrike" cap="none" normalizeH="0" baseline="0" dirty="0">
                      <a:ln>
                        <a:noFill/>
                      </a:ln>
                      <a:solidFill>
                        <a:schemeClr val="tx1"/>
                      </a:solidFill>
                      <a:effectLst/>
                      <a:latin typeface="Arial" charset="0"/>
                      <a:ea typeface="宋体" pitchFamily="2" charset="-122"/>
                    </a:rPr>
                    <a:t>组合逻辑</a:t>
                  </a:r>
                  <a:endParaRPr kumimoji="0" lang="zh-CN" altLang="en-US" sz="1600" b="1" i="0" u="none" strike="noStrike" cap="none" normalizeH="0" baseline="0" dirty="0">
                    <a:ln>
                      <a:noFill/>
                    </a:ln>
                    <a:solidFill>
                      <a:schemeClr val="tx1"/>
                    </a:solidFill>
                    <a:effectLst/>
                    <a:latin typeface="Arial" charset="0"/>
                    <a:ea typeface="宋体" pitchFamily="2" charset="-122"/>
                  </a:endParaRPr>
                </a:p>
              </p:txBody>
            </p:sp>
            <p:cxnSp>
              <p:nvCxnSpPr>
                <p:cNvPr id="33" name="直接连接符 32">
                  <a:extLst>
                    <a:ext uri="{FF2B5EF4-FFF2-40B4-BE49-F238E27FC236}">
                      <a16:creationId xmlns:a16="http://schemas.microsoft.com/office/drawing/2014/main" id="{61261610-3008-C71F-ACAF-6241C1735E51}"/>
                    </a:ext>
                  </a:extLst>
                </p:cNvPr>
                <p:cNvCxnSpPr>
                  <a:cxnSpLocks/>
                  <a:endCxn id="31" idx="1"/>
                </p:cNvCxnSpPr>
                <p:nvPr/>
              </p:nvCxnSpPr>
              <p:spPr bwMode="auto">
                <a:xfrm flipV="1">
                  <a:off x="2426831" y="3970677"/>
                  <a:ext cx="663609" cy="24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接连接符 38">
                  <a:extLst>
                    <a:ext uri="{FF2B5EF4-FFF2-40B4-BE49-F238E27FC236}">
                      <a16:creationId xmlns:a16="http://schemas.microsoft.com/office/drawing/2014/main" id="{D699B133-497F-E805-4BAD-4437EF1B99B3}"/>
                    </a:ext>
                  </a:extLst>
                </p:cNvPr>
                <p:cNvCxnSpPr/>
                <p:nvPr/>
              </p:nvCxnSpPr>
              <p:spPr bwMode="auto">
                <a:xfrm>
                  <a:off x="4205468" y="3844835"/>
                  <a:ext cx="11719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2" name="爆炸形: 8 pt  41">
                  <a:extLst>
                    <a:ext uri="{FF2B5EF4-FFF2-40B4-BE49-F238E27FC236}">
                      <a16:creationId xmlns:a16="http://schemas.microsoft.com/office/drawing/2014/main" id="{30DDF089-E75A-1CC6-E943-86D3F38D597E}"/>
                    </a:ext>
                  </a:extLst>
                </p:cNvPr>
                <p:cNvSpPr/>
                <p:nvPr/>
              </p:nvSpPr>
              <p:spPr bwMode="auto">
                <a:xfrm>
                  <a:off x="7323882" y="3655784"/>
                  <a:ext cx="1349414" cy="571018"/>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zh-CN" altLang="en-US" sz="1050" b="1" dirty="0">
                      <a:latin typeface="Arial" charset="0"/>
                      <a:ea typeface="宋体" pitchFamily="2" charset="-122"/>
                    </a:rPr>
                    <a:t>组合逻辑</a:t>
                  </a:r>
                </a:p>
              </p:txBody>
            </p:sp>
            <p:cxnSp>
              <p:nvCxnSpPr>
                <p:cNvPr id="44" name="直接连接符 43">
                  <a:extLst>
                    <a:ext uri="{FF2B5EF4-FFF2-40B4-BE49-F238E27FC236}">
                      <a16:creationId xmlns:a16="http://schemas.microsoft.com/office/drawing/2014/main" id="{1E217685-8FC8-073A-94EF-F79E2C684114}"/>
                    </a:ext>
                  </a:extLst>
                </p:cNvPr>
                <p:cNvCxnSpPr>
                  <a:cxnSpLocks/>
                  <a:endCxn id="42" idx="1"/>
                </p:cNvCxnSpPr>
                <p:nvPr/>
              </p:nvCxnSpPr>
              <p:spPr bwMode="auto">
                <a:xfrm flipV="1">
                  <a:off x="6518477" y="3883530"/>
                  <a:ext cx="805405" cy="94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直接连接符 45">
                  <a:extLst>
                    <a:ext uri="{FF2B5EF4-FFF2-40B4-BE49-F238E27FC236}">
                      <a16:creationId xmlns:a16="http://schemas.microsoft.com/office/drawing/2014/main" id="{0EA6B931-C53F-4780-2D20-88B42D44A613}"/>
                    </a:ext>
                  </a:extLst>
                </p:cNvPr>
                <p:cNvCxnSpPr/>
                <p:nvPr/>
              </p:nvCxnSpPr>
              <p:spPr bwMode="auto">
                <a:xfrm>
                  <a:off x="8464952" y="3855167"/>
                  <a:ext cx="9780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2" name="文本框 51">
                <a:extLst>
                  <a:ext uri="{FF2B5EF4-FFF2-40B4-BE49-F238E27FC236}">
                    <a16:creationId xmlns:a16="http://schemas.microsoft.com/office/drawing/2014/main" id="{A80E43C6-A17B-A906-741D-5279C939FD42}"/>
                  </a:ext>
                </a:extLst>
              </p:cNvPr>
              <p:cNvSpPr txBox="1"/>
              <p:nvPr/>
            </p:nvSpPr>
            <p:spPr>
              <a:xfrm>
                <a:off x="1527858" y="5154592"/>
                <a:ext cx="1014714" cy="369332"/>
              </a:xfrm>
              <a:prstGeom prst="rect">
                <a:avLst/>
              </a:prstGeom>
              <a:noFill/>
            </p:spPr>
            <p:txBody>
              <a:bodyPr wrap="square" rtlCol="0">
                <a:spAutoFit/>
              </a:bodyPr>
              <a:lstStyle/>
              <a:p>
                <a:r>
                  <a:rPr lang="en-US" altLang="zh-CN" dirty="0"/>
                  <a:t>Level x</a:t>
                </a:r>
                <a:endParaRPr lang="zh-CN" altLang="en-US" dirty="0"/>
              </a:p>
            </p:txBody>
          </p:sp>
          <p:sp>
            <p:nvSpPr>
              <p:cNvPr id="53" name="文本框 52">
                <a:extLst>
                  <a:ext uri="{FF2B5EF4-FFF2-40B4-BE49-F238E27FC236}">
                    <a16:creationId xmlns:a16="http://schemas.microsoft.com/office/drawing/2014/main" id="{149C958F-1AC0-912B-3A07-940ED037F6EF}"/>
                  </a:ext>
                </a:extLst>
              </p:cNvPr>
              <p:cNvSpPr txBox="1"/>
              <p:nvPr/>
            </p:nvSpPr>
            <p:spPr>
              <a:xfrm>
                <a:off x="5377407" y="5100997"/>
                <a:ext cx="1308902" cy="369332"/>
              </a:xfrm>
              <a:prstGeom prst="rect">
                <a:avLst/>
              </a:prstGeom>
              <a:noFill/>
            </p:spPr>
            <p:txBody>
              <a:bodyPr wrap="square" rtlCol="0">
                <a:spAutoFit/>
              </a:bodyPr>
              <a:lstStyle/>
              <a:p>
                <a:r>
                  <a:rPr lang="en-US" altLang="zh-CN" dirty="0"/>
                  <a:t>Level x+1</a:t>
                </a:r>
                <a:endParaRPr lang="zh-CN" altLang="en-US" dirty="0"/>
              </a:p>
            </p:txBody>
          </p:sp>
          <p:sp>
            <p:nvSpPr>
              <p:cNvPr id="54" name="文本框 53">
                <a:extLst>
                  <a:ext uri="{FF2B5EF4-FFF2-40B4-BE49-F238E27FC236}">
                    <a16:creationId xmlns:a16="http://schemas.microsoft.com/office/drawing/2014/main" id="{F606F635-600F-F6A0-4732-C2ECC90258AF}"/>
                  </a:ext>
                </a:extLst>
              </p:cNvPr>
              <p:cNvSpPr txBox="1"/>
              <p:nvPr/>
            </p:nvSpPr>
            <p:spPr>
              <a:xfrm>
                <a:off x="9397681" y="5045846"/>
                <a:ext cx="1308902" cy="369332"/>
              </a:xfrm>
              <a:prstGeom prst="rect">
                <a:avLst/>
              </a:prstGeom>
              <a:noFill/>
            </p:spPr>
            <p:txBody>
              <a:bodyPr wrap="square" rtlCol="0">
                <a:spAutoFit/>
              </a:bodyPr>
              <a:lstStyle/>
              <a:p>
                <a:r>
                  <a:rPr lang="en-US" altLang="zh-CN" dirty="0"/>
                  <a:t>Level x+2</a:t>
                </a:r>
                <a:endParaRPr lang="zh-CN" altLang="en-US" dirty="0"/>
              </a:p>
            </p:txBody>
          </p:sp>
        </p:grpSp>
        <p:cxnSp>
          <p:nvCxnSpPr>
            <p:cNvPr id="57" name="直接连接符 56">
              <a:extLst>
                <a:ext uri="{FF2B5EF4-FFF2-40B4-BE49-F238E27FC236}">
                  <a16:creationId xmlns:a16="http://schemas.microsoft.com/office/drawing/2014/main" id="{0BD6C4B0-9252-2355-BE19-FC67FC13C2BE}"/>
                </a:ext>
              </a:extLst>
            </p:cNvPr>
            <p:cNvCxnSpPr/>
            <p:nvPr/>
          </p:nvCxnSpPr>
          <p:spPr bwMode="auto">
            <a:xfrm>
              <a:off x="767787" y="3998106"/>
              <a:ext cx="5440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直接连接符 60">
              <a:extLst>
                <a:ext uri="{FF2B5EF4-FFF2-40B4-BE49-F238E27FC236}">
                  <a16:creationId xmlns:a16="http://schemas.microsoft.com/office/drawing/2014/main" id="{FD65025E-0835-C6CC-3216-A5CEC8C6AD73}"/>
                </a:ext>
              </a:extLst>
            </p:cNvPr>
            <p:cNvCxnSpPr/>
            <p:nvPr/>
          </p:nvCxnSpPr>
          <p:spPr bwMode="auto">
            <a:xfrm>
              <a:off x="794800" y="4645306"/>
              <a:ext cx="51700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直接连接符 62">
              <a:extLst>
                <a:ext uri="{FF2B5EF4-FFF2-40B4-BE49-F238E27FC236}">
                  <a16:creationId xmlns:a16="http://schemas.microsoft.com/office/drawing/2014/main" id="{E0EDA4BF-6A34-E93D-389A-4261C26AB89B}"/>
                </a:ext>
              </a:extLst>
            </p:cNvPr>
            <p:cNvCxnSpPr/>
            <p:nvPr/>
          </p:nvCxnSpPr>
          <p:spPr bwMode="auto">
            <a:xfrm>
              <a:off x="4730187" y="4645306"/>
              <a:ext cx="67326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直接连接符 64">
              <a:extLst>
                <a:ext uri="{FF2B5EF4-FFF2-40B4-BE49-F238E27FC236}">
                  <a16:creationId xmlns:a16="http://schemas.microsoft.com/office/drawing/2014/main" id="{869FC521-44B1-2F25-3744-87226EACB913}"/>
                </a:ext>
              </a:extLst>
            </p:cNvPr>
            <p:cNvCxnSpPr>
              <a:cxnSpLocks/>
            </p:cNvCxnSpPr>
            <p:nvPr/>
          </p:nvCxnSpPr>
          <p:spPr bwMode="auto">
            <a:xfrm>
              <a:off x="8931797" y="4606724"/>
              <a:ext cx="51121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6" name="直接连接符 75">
              <a:extLst>
                <a:ext uri="{FF2B5EF4-FFF2-40B4-BE49-F238E27FC236}">
                  <a16:creationId xmlns:a16="http://schemas.microsoft.com/office/drawing/2014/main" id="{F1A28F00-CCC0-D116-BDC5-AC77167C93EA}"/>
                </a:ext>
              </a:extLst>
            </p:cNvPr>
            <p:cNvCxnSpPr/>
            <p:nvPr/>
          </p:nvCxnSpPr>
          <p:spPr bwMode="auto">
            <a:xfrm flipV="1">
              <a:off x="10558040" y="3813440"/>
              <a:ext cx="461059" cy="1471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1" name="组合 90">
              <a:extLst>
                <a:ext uri="{FF2B5EF4-FFF2-40B4-BE49-F238E27FC236}">
                  <a16:creationId xmlns:a16="http://schemas.microsoft.com/office/drawing/2014/main" id="{82FEC69E-1B75-BBB3-E9FF-79EF14626091}"/>
                </a:ext>
              </a:extLst>
            </p:cNvPr>
            <p:cNvGrpSpPr/>
            <p:nvPr/>
          </p:nvGrpSpPr>
          <p:grpSpPr>
            <a:xfrm>
              <a:off x="725347" y="3703899"/>
              <a:ext cx="389681" cy="151268"/>
              <a:chOff x="725347" y="3703899"/>
              <a:chExt cx="389681" cy="151268"/>
            </a:xfrm>
          </p:grpSpPr>
          <p:cxnSp>
            <p:nvCxnSpPr>
              <p:cNvPr id="70" name="连接符: 肘形 69">
                <a:extLst>
                  <a:ext uri="{FF2B5EF4-FFF2-40B4-BE49-F238E27FC236}">
                    <a16:creationId xmlns:a16="http://schemas.microsoft.com/office/drawing/2014/main" id="{203507CD-21F1-98BA-FD51-558240764207}"/>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直接连接符 81">
                <a:extLst>
                  <a:ext uri="{FF2B5EF4-FFF2-40B4-BE49-F238E27FC236}">
                    <a16:creationId xmlns:a16="http://schemas.microsoft.com/office/drawing/2014/main" id="{314B0CA4-9260-5B6E-F5E0-8B2BF1ACDEB7}"/>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直接连接符 83">
                <a:extLst>
                  <a:ext uri="{FF2B5EF4-FFF2-40B4-BE49-F238E27FC236}">
                    <a16:creationId xmlns:a16="http://schemas.microsoft.com/office/drawing/2014/main" id="{4E749A24-CD16-C278-04D6-3EFA5070DF98}"/>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2" name="组合 91">
              <a:extLst>
                <a:ext uri="{FF2B5EF4-FFF2-40B4-BE49-F238E27FC236}">
                  <a16:creationId xmlns:a16="http://schemas.microsoft.com/office/drawing/2014/main" id="{4B67A539-694F-BE88-11AF-75B20C82B160}"/>
                </a:ext>
              </a:extLst>
            </p:cNvPr>
            <p:cNvGrpSpPr/>
            <p:nvPr/>
          </p:nvGrpSpPr>
          <p:grpSpPr>
            <a:xfrm>
              <a:off x="2513641" y="3666122"/>
              <a:ext cx="389681" cy="151268"/>
              <a:chOff x="725347" y="3703899"/>
              <a:chExt cx="389681" cy="151268"/>
            </a:xfrm>
          </p:grpSpPr>
          <p:cxnSp>
            <p:nvCxnSpPr>
              <p:cNvPr id="93" name="连接符: 肘形 92">
                <a:extLst>
                  <a:ext uri="{FF2B5EF4-FFF2-40B4-BE49-F238E27FC236}">
                    <a16:creationId xmlns:a16="http://schemas.microsoft.com/office/drawing/2014/main" id="{28E6E605-3EB4-8589-B21F-8BC3610E28D5}"/>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直接连接符 93">
                <a:extLst>
                  <a:ext uri="{FF2B5EF4-FFF2-40B4-BE49-F238E27FC236}">
                    <a16:creationId xmlns:a16="http://schemas.microsoft.com/office/drawing/2014/main" id="{877D784B-385E-3B8F-6714-12CCDB2ECCCB}"/>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5" name="直接连接符 94">
                <a:extLst>
                  <a:ext uri="{FF2B5EF4-FFF2-40B4-BE49-F238E27FC236}">
                    <a16:creationId xmlns:a16="http://schemas.microsoft.com/office/drawing/2014/main" id="{5F91319E-B3C9-4B60-1806-2A7E82015925}"/>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6" name="组合 95">
              <a:extLst>
                <a:ext uri="{FF2B5EF4-FFF2-40B4-BE49-F238E27FC236}">
                  <a16:creationId xmlns:a16="http://schemas.microsoft.com/office/drawing/2014/main" id="{7CC95EDC-2233-83CD-222F-C084B45B4D16}"/>
                </a:ext>
              </a:extLst>
            </p:cNvPr>
            <p:cNvGrpSpPr/>
            <p:nvPr/>
          </p:nvGrpSpPr>
          <p:grpSpPr>
            <a:xfrm>
              <a:off x="4859438" y="3591663"/>
              <a:ext cx="389681" cy="151268"/>
              <a:chOff x="725347" y="3703899"/>
              <a:chExt cx="389681" cy="151268"/>
            </a:xfrm>
          </p:grpSpPr>
          <p:cxnSp>
            <p:nvCxnSpPr>
              <p:cNvPr id="97" name="连接符: 肘形 96">
                <a:extLst>
                  <a:ext uri="{FF2B5EF4-FFF2-40B4-BE49-F238E27FC236}">
                    <a16:creationId xmlns:a16="http://schemas.microsoft.com/office/drawing/2014/main" id="{B56D19BF-F406-2C5C-0661-0FCF0207A119}"/>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直接连接符 97">
                <a:extLst>
                  <a:ext uri="{FF2B5EF4-FFF2-40B4-BE49-F238E27FC236}">
                    <a16:creationId xmlns:a16="http://schemas.microsoft.com/office/drawing/2014/main" id="{E42B1B8D-2DC4-A99F-7642-857F0ADDA8A3}"/>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9" name="直接连接符 98">
                <a:extLst>
                  <a:ext uri="{FF2B5EF4-FFF2-40B4-BE49-F238E27FC236}">
                    <a16:creationId xmlns:a16="http://schemas.microsoft.com/office/drawing/2014/main" id="{FB8B7282-FC23-3A5B-D37B-5AEEABC51B89}"/>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0" name="组合 99">
              <a:extLst>
                <a:ext uri="{FF2B5EF4-FFF2-40B4-BE49-F238E27FC236}">
                  <a16:creationId xmlns:a16="http://schemas.microsoft.com/office/drawing/2014/main" id="{9FBD93A3-7DE0-AA5F-7A3F-CA000CA1E53E}"/>
                </a:ext>
              </a:extLst>
            </p:cNvPr>
            <p:cNvGrpSpPr/>
            <p:nvPr/>
          </p:nvGrpSpPr>
          <p:grpSpPr>
            <a:xfrm>
              <a:off x="8900930" y="3553140"/>
              <a:ext cx="389681" cy="151268"/>
              <a:chOff x="725347" y="3703899"/>
              <a:chExt cx="389681" cy="151268"/>
            </a:xfrm>
          </p:grpSpPr>
          <p:cxnSp>
            <p:nvCxnSpPr>
              <p:cNvPr id="101" name="连接符: 肘形 100">
                <a:extLst>
                  <a:ext uri="{FF2B5EF4-FFF2-40B4-BE49-F238E27FC236}">
                    <a16:creationId xmlns:a16="http://schemas.microsoft.com/office/drawing/2014/main" id="{76C6B498-45EC-D6DB-8D8A-2C747487314C}"/>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直接连接符 101">
                <a:extLst>
                  <a:ext uri="{FF2B5EF4-FFF2-40B4-BE49-F238E27FC236}">
                    <a16:creationId xmlns:a16="http://schemas.microsoft.com/office/drawing/2014/main" id="{DE107600-D244-86FA-0CD7-E0EC4A3090EA}"/>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直接连接符 102">
                <a:extLst>
                  <a:ext uri="{FF2B5EF4-FFF2-40B4-BE49-F238E27FC236}">
                    <a16:creationId xmlns:a16="http://schemas.microsoft.com/office/drawing/2014/main" id="{A6A6C8C2-4635-640A-ED1B-92D9FEE82CE4}"/>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5" name="组合 104">
              <a:extLst>
                <a:ext uri="{FF2B5EF4-FFF2-40B4-BE49-F238E27FC236}">
                  <a16:creationId xmlns:a16="http://schemas.microsoft.com/office/drawing/2014/main" id="{2DC509C2-2BED-8249-B0C6-23C6FC53B7C5}"/>
                </a:ext>
              </a:extLst>
            </p:cNvPr>
            <p:cNvGrpSpPr/>
            <p:nvPr/>
          </p:nvGrpSpPr>
          <p:grpSpPr>
            <a:xfrm>
              <a:off x="6678593" y="3580150"/>
              <a:ext cx="389681" cy="151268"/>
              <a:chOff x="725347" y="3703899"/>
              <a:chExt cx="389681" cy="151268"/>
            </a:xfrm>
          </p:grpSpPr>
          <p:cxnSp>
            <p:nvCxnSpPr>
              <p:cNvPr id="106" name="连接符: 肘形 105">
                <a:extLst>
                  <a:ext uri="{FF2B5EF4-FFF2-40B4-BE49-F238E27FC236}">
                    <a16:creationId xmlns:a16="http://schemas.microsoft.com/office/drawing/2014/main" id="{DC0706AC-AB44-0473-6915-1992E8208331}"/>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直接连接符 106">
                <a:extLst>
                  <a:ext uri="{FF2B5EF4-FFF2-40B4-BE49-F238E27FC236}">
                    <a16:creationId xmlns:a16="http://schemas.microsoft.com/office/drawing/2014/main" id="{F08FF1BD-5876-590A-1A2C-11F5DA620513}"/>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直接连接符 107">
                <a:extLst>
                  <a:ext uri="{FF2B5EF4-FFF2-40B4-BE49-F238E27FC236}">
                    <a16:creationId xmlns:a16="http://schemas.microsoft.com/office/drawing/2014/main" id="{072B6BBC-530B-0A0B-5FB5-83E820BC6618}"/>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9" name="组合 108">
              <a:extLst>
                <a:ext uri="{FF2B5EF4-FFF2-40B4-BE49-F238E27FC236}">
                  <a16:creationId xmlns:a16="http://schemas.microsoft.com/office/drawing/2014/main" id="{A628A66F-2165-D792-AD52-08BDDC596320}"/>
                </a:ext>
              </a:extLst>
            </p:cNvPr>
            <p:cNvGrpSpPr/>
            <p:nvPr/>
          </p:nvGrpSpPr>
          <p:grpSpPr>
            <a:xfrm>
              <a:off x="10706583" y="3499350"/>
              <a:ext cx="389681" cy="151268"/>
              <a:chOff x="725347" y="3703899"/>
              <a:chExt cx="389681" cy="151268"/>
            </a:xfrm>
          </p:grpSpPr>
          <p:cxnSp>
            <p:nvCxnSpPr>
              <p:cNvPr id="110" name="连接符: 肘形 109">
                <a:extLst>
                  <a:ext uri="{FF2B5EF4-FFF2-40B4-BE49-F238E27FC236}">
                    <a16:creationId xmlns:a16="http://schemas.microsoft.com/office/drawing/2014/main" id="{7FA75B64-2AFF-7D21-BC8A-A9E7492DB40C}"/>
                  </a:ext>
                </a:extLst>
              </p:cNvPr>
              <p:cNvCxnSpPr/>
              <p:nvPr/>
            </p:nvCxnSpPr>
            <p:spPr bwMode="auto">
              <a:xfrm flipV="1">
                <a:off x="725347" y="3703899"/>
                <a:ext cx="285509" cy="14093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直接连接符 110">
                <a:extLst>
                  <a:ext uri="{FF2B5EF4-FFF2-40B4-BE49-F238E27FC236}">
                    <a16:creationId xmlns:a16="http://schemas.microsoft.com/office/drawing/2014/main" id="{1F8B4061-42FC-73AD-55D5-D1A20F6859E1}"/>
                  </a:ext>
                </a:extLst>
              </p:cNvPr>
              <p:cNvCxnSpPr/>
              <p:nvPr/>
            </p:nvCxnSpPr>
            <p:spPr bwMode="auto">
              <a:xfrm>
                <a:off x="1010856" y="3703899"/>
                <a:ext cx="0" cy="151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2" name="直接连接符 111">
                <a:extLst>
                  <a:ext uri="{FF2B5EF4-FFF2-40B4-BE49-F238E27FC236}">
                    <a16:creationId xmlns:a16="http://schemas.microsoft.com/office/drawing/2014/main" id="{E425A042-4597-024A-5E8F-96E03AD8EC28}"/>
                  </a:ext>
                </a:extLst>
              </p:cNvPr>
              <p:cNvCxnSpPr/>
              <p:nvPr/>
            </p:nvCxnSpPr>
            <p:spPr bwMode="auto">
              <a:xfrm>
                <a:off x="1010856" y="3844835"/>
                <a:ext cx="1041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834993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F0E3F-2CA1-3642-9D4C-54CF7904F244}"/>
              </a:ext>
            </a:extLst>
          </p:cNvPr>
          <p:cNvSpPr>
            <a:spLocks noGrp="1"/>
          </p:cNvSpPr>
          <p:nvPr>
            <p:ph type="title"/>
          </p:nvPr>
        </p:nvSpPr>
        <p:spPr/>
        <p:txBody>
          <a:bodyPr/>
          <a:lstStyle/>
          <a:p>
            <a:r>
              <a:rPr kumimoji="1" lang="zh-CN" altLang="en-US" dirty="0"/>
              <a:t>研究内容一：电路图上并行、分布式、云化加速</a:t>
            </a:r>
          </a:p>
        </p:txBody>
      </p:sp>
      <p:sp>
        <p:nvSpPr>
          <p:cNvPr id="3" name="内容占位符 2">
            <a:extLst>
              <a:ext uri="{FF2B5EF4-FFF2-40B4-BE49-F238E27FC236}">
                <a16:creationId xmlns:a16="http://schemas.microsoft.com/office/drawing/2014/main" id="{FC007C57-21D4-2E4F-8723-5BFAB1EEAA5A}"/>
              </a:ext>
            </a:extLst>
          </p:cNvPr>
          <p:cNvSpPr>
            <a:spLocks noGrp="1"/>
          </p:cNvSpPr>
          <p:nvPr>
            <p:ph idx="1"/>
          </p:nvPr>
        </p:nvSpPr>
        <p:spPr>
          <a:xfrm>
            <a:off x="609600" y="1122725"/>
            <a:ext cx="10972800" cy="5593729"/>
          </a:xfrm>
        </p:spPr>
        <p:txBody>
          <a:bodyPr/>
          <a:lstStyle/>
          <a:p>
            <a:r>
              <a:rPr lang="zh-CN" altLang="en-US" b="1" dirty="0">
                <a:solidFill>
                  <a:srgbClr val="404040"/>
                </a:solidFill>
              </a:rPr>
              <a:t>研究动机</a:t>
            </a:r>
            <a:endParaRPr lang="en-US" altLang="zh-CN" b="1" dirty="0">
              <a:solidFill>
                <a:srgbClr val="404040"/>
              </a:solidFill>
            </a:endParaRPr>
          </a:p>
          <a:p>
            <a:pPr marL="0" indent="0">
              <a:buNone/>
            </a:pPr>
            <a:r>
              <a:rPr kumimoji="1" lang="zh-CN" altLang="en-US" sz="2400" dirty="0"/>
              <a:t>在电路图（</a:t>
            </a:r>
            <a:r>
              <a:rPr kumimoji="1" lang="en-US" altLang="zh-CN" sz="2400" dirty="0"/>
              <a:t>DAG</a:t>
            </a:r>
            <a:r>
              <a:rPr kumimoji="1" lang="zh-CN" altLang="en-US" sz="2400" dirty="0"/>
              <a:t>）上做波形传播（</a:t>
            </a:r>
            <a:r>
              <a:rPr kumimoji="1" lang="en-US" altLang="zh-CN" sz="2400" dirty="0"/>
              <a:t>Delay/Toggle</a:t>
            </a:r>
            <a:r>
              <a:rPr kumimoji="1" lang="zh-CN" altLang="en-US" sz="2400" dirty="0"/>
              <a:t>），由于路径的规模非常大，因此需要使用分布式并行技术。</a:t>
            </a:r>
            <a:endParaRPr kumimoji="1"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kumimoji="1" lang="zh-CN" altLang="en-US" sz="2400" dirty="0"/>
              <a:t>如图所示，</a:t>
            </a:r>
            <a:r>
              <a:rPr kumimoji="1" lang="en-US" altLang="zh-CN" sz="2400" dirty="0"/>
              <a:t>DAG</a:t>
            </a:r>
            <a:r>
              <a:rPr kumimoji="1" lang="zh-CN" altLang="en-US" sz="2400" dirty="0"/>
              <a:t>上传播是有方向</a:t>
            </a:r>
            <a:endParaRPr kumimoji="1" lang="en-US" altLang="zh-CN" sz="2400" dirty="0"/>
          </a:p>
          <a:p>
            <a:pPr marL="0" indent="0">
              <a:buNone/>
            </a:pPr>
            <a:r>
              <a:rPr kumimoji="1" lang="zh-CN" altLang="en-US" sz="2400" dirty="0"/>
              <a:t>的，节点之间存在依赖关系，通过建</a:t>
            </a:r>
            <a:endParaRPr kumimoji="1" lang="en-US" altLang="zh-CN" sz="2400" dirty="0"/>
          </a:p>
          <a:p>
            <a:pPr marL="0" indent="0">
              <a:buNone/>
            </a:pPr>
            <a:r>
              <a:rPr kumimoji="1" lang="zh-CN" altLang="en-US" sz="2400" dirty="0"/>
              <a:t>立线程之间的依赖关系，让传播复杂度</a:t>
            </a:r>
            <a:endParaRPr kumimoji="1" lang="en-US" altLang="zh-CN" sz="2400" dirty="0"/>
          </a:p>
          <a:p>
            <a:pPr marL="0" indent="0">
              <a:buNone/>
            </a:pPr>
            <a:r>
              <a:rPr kumimoji="1" lang="zh-CN" altLang="en-US" sz="2400" dirty="0"/>
              <a:t>能控制在</a:t>
            </a:r>
            <a:r>
              <a:rPr kumimoji="1" lang="en-US" altLang="zh-CN" sz="2400" dirty="0"/>
              <a:t>O(</a:t>
            </a:r>
            <a:r>
              <a:rPr kumimoji="1" lang="en-US" altLang="zh-CN" sz="2400" dirty="0" err="1"/>
              <a:t>n+m</a:t>
            </a:r>
            <a:r>
              <a:rPr kumimoji="1" lang="en-US" altLang="zh-CN" sz="2400" dirty="0"/>
              <a:t>)</a:t>
            </a:r>
            <a:r>
              <a:rPr kumimoji="1" lang="zh-CN" altLang="en-US" sz="2400" dirty="0"/>
              <a:t> 。</a:t>
            </a:r>
            <a:endParaRPr kumimoji="1" lang="en-US" altLang="zh-CN" sz="2400" dirty="0"/>
          </a:p>
          <a:p>
            <a:r>
              <a:rPr lang="zh-CN" altLang="en-US" b="1" dirty="0">
                <a:solidFill>
                  <a:srgbClr val="404040"/>
                </a:solidFill>
              </a:rPr>
              <a:t>可行方法</a:t>
            </a:r>
            <a:endParaRPr lang="en-US" altLang="zh-CN" b="1" dirty="0">
              <a:solidFill>
                <a:srgbClr val="404040"/>
              </a:solidFill>
            </a:endParaRPr>
          </a:p>
          <a:p>
            <a:pPr marL="0" indent="0">
              <a:buNone/>
            </a:pPr>
            <a:r>
              <a:rPr kumimoji="1" lang="zh-CN" altLang="en-US" sz="2400" dirty="0"/>
              <a:t>多线程并行技术、多机分布式、云化</a:t>
            </a:r>
            <a:endParaRPr kumimoji="1" lang="en-US" altLang="zh-CN" sz="2400" dirty="0"/>
          </a:p>
          <a:p>
            <a:endParaRPr kumimoji="1" lang="en-US" altLang="zh-CN" dirty="0"/>
          </a:p>
          <a:p>
            <a:pPr marL="0" indent="0">
              <a:buNone/>
            </a:pPr>
            <a:endParaRPr kumimoji="1" lang="en-US" altLang="zh-CN" sz="2400" dirty="0"/>
          </a:p>
          <a:p>
            <a:pPr marL="0" indent="0">
              <a:buNone/>
            </a:pPr>
            <a:endParaRPr kumimoji="1" lang="en-US" altLang="zh-CN" dirty="0"/>
          </a:p>
        </p:txBody>
      </p:sp>
      <p:sp>
        <p:nvSpPr>
          <p:cNvPr id="6" name="副标题 2">
            <a:extLst>
              <a:ext uri="{FF2B5EF4-FFF2-40B4-BE49-F238E27FC236}">
                <a16:creationId xmlns:a16="http://schemas.microsoft.com/office/drawing/2014/main" id="{63094F30-71F5-DD41-8675-269DCB9305A8}"/>
              </a:ext>
            </a:extLst>
          </p:cNvPr>
          <p:cNvSpPr>
            <a:spLocks noGrp="1"/>
          </p:cNvSpPr>
          <p:nvPr/>
        </p:nvSpPr>
        <p:spPr>
          <a:xfrm>
            <a:off x="0" y="896686"/>
            <a:ext cx="12191999" cy="5961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3" algn="just" hangingPunct="0">
              <a:lnSpc>
                <a:spcPct val="150000"/>
              </a:lnSpc>
              <a:spcBef>
                <a:spcPts val="0"/>
              </a:spcBef>
              <a:spcAft>
                <a:spcPts val="420"/>
              </a:spcAft>
              <a:buClr>
                <a:srgbClr val="C00000"/>
              </a:buClr>
              <a:buSzPct val="120000"/>
              <a:defRPr/>
            </a:pPr>
            <a:endParaRPr lang="zh-CN" altLang="en-US" sz="2125" spc="7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28D8AEC-6516-61BE-B347-D20CF673190E}"/>
              </a:ext>
            </a:extLst>
          </p:cNvPr>
          <p:cNvGrpSpPr/>
          <p:nvPr/>
        </p:nvGrpSpPr>
        <p:grpSpPr>
          <a:xfrm>
            <a:off x="6344093" y="2873324"/>
            <a:ext cx="3767470" cy="2116048"/>
            <a:chOff x="6344093" y="2873324"/>
            <a:chExt cx="3767470" cy="2116048"/>
          </a:xfrm>
        </p:grpSpPr>
        <p:sp>
          <p:nvSpPr>
            <p:cNvPr id="4" name="流程图: 接点 3">
              <a:extLst>
                <a:ext uri="{FF2B5EF4-FFF2-40B4-BE49-F238E27FC236}">
                  <a16:creationId xmlns:a16="http://schemas.microsoft.com/office/drawing/2014/main" id="{302C88A5-2411-9F02-0E08-F7E98CF71489}"/>
                </a:ext>
              </a:extLst>
            </p:cNvPr>
            <p:cNvSpPr/>
            <p:nvPr/>
          </p:nvSpPr>
          <p:spPr bwMode="auto">
            <a:xfrm>
              <a:off x="6344093" y="3476248"/>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effectLst/>
                <a:latin typeface="Arial" charset="0"/>
                <a:ea typeface="宋体" pitchFamily="2" charset="-122"/>
              </a:endParaRPr>
            </a:p>
          </p:txBody>
        </p:sp>
        <p:sp>
          <p:nvSpPr>
            <p:cNvPr id="5" name="流程图: 接点 4">
              <a:extLst>
                <a:ext uri="{FF2B5EF4-FFF2-40B4-BE49-F238E27FC236}">
                  <a16:creationId xmlns:a16="http://schemas.microsoft.com/office/drawing/2014/main" id="{8FEF0DBA-5521-B80C-F8BE-83B356524A37}"/>
                </a:ext>
              </a:extLst>
            </p:cNvPr>
            <p:cNvSpPr/>
            <p:nvPr/>
          </p:nvSpPr>
          <p:spPr bwMode="auto">
            <a:xfrm>
              <a:off x="6397255" y="4691945"/>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 name="流程图: 接点 6">
              <a:extLst>
                <a:ext uri="{FF2B5EF4-FFF2-40B4-BE49-F238E27FC236}">
                  <a16:creationId xmlns:a16="http://schemas.microsoft.com/office/drawing/2014/main" id="{A15FF0B4-832C-5FF9-D6D7-283F184E1C03}"/>
                </a:ext>
              </a:extLst>
            </p:cNvPr>
            <p:cNvSpPr/>
            <p:nvPr/>
          </p:nvSpPr>
          <p:spPr bwMode="auto">
            <a:xfrm>
              <a:off x="7658986" y="3951770"/>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9" name="直接箭头连接符 8">
              <a:extLst>
                <a:ext uri="{FF2B5EF4-FFF2-40B4-BE49-F238E27FC236}">
                  <a16:creationId xmlns:a16="http://schemas.microsoft.com/office/drawing/2014/main" id="{D98FD1C4-4BDC-9FB9-1F23-616CEF807C4B}"/>
                </a:ext>
              </a:extLst>
            </p:cNvPr>
            <p:cNvCxnSpPr>
              <a:stCxn id="4" idx="6"/>
              <a:endCxn id="7" idx="2"/>
            </p:cNvCxnSpPr>
            <p:nvPr/>
          </p:nvCxnSpPr>
          <p:spPr bwMode="auto">
            <a:xfrm>
              <a:off x="6585098" y="3586117"/>
              <a:ext cx="1073888" cy="4755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AF0CBF0D-8932-CB63-BAEA-F721FAC3D231}"/>
                </a:ext>
              </a:extLst>
            </p:cNvPr>
            <p:cNvCxnSpPr>
              <a:stCxn id="5" idx="6"/>
              <a:endCxn id="7" idx="3"/>
            </p:cNvCxnSpPr>
            <p:nvPr/>
          </p:nvCxnSpPr>
          <p:spPr bwMode="auto">
            <a:xfrm flipV="1">
              <a:off x="6638260" y="4139328"/>
              <a:ext cx="1056020" cy="6624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流程图: 接点 11">
              <a:extLst>
                <a:ext uri="{FF2B5EF4-FFF2-40B4-BE49-F238E27FC236}">
                  <a16:creationId xmlns:a16="http://schemas.microsoft.com/office/drawing/2014/main" id="{C7A9DBA3-7CB2-BBB1-A883-3F5DF730E10F}"/>
                </a:ext>
              </a:extLst>
            </p:cNvPr>
            <p:cNvSpPr/>
            <p:nvPr/>
          </p:nvSpPr>
          <p:spPr bwMode="auto">
            <a:xfrm>
              <a:off x="8821479" y="3919590"/>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4" name="直接箭头连接符 13">
              <a:extLst>
                <a:ext uri="{FF2B5EF4-FFF2-40B4-BE49-F238E27FC236}">
                  <a16:creationId xmlns:a16="http://schemas.microsoft.com/office/drawing/2014/main" id="{67972176-BB36-09DB-A0F3-9A1F75D246E3}"/>
                </a:ext>
              </a:extLst>
            </p:cNvPr>
            <p:cNvCxnSpPr>
              <a:stCxn id="7" idx="6"/>
              <a:endCxn id="12" idx="2"/>
            </p:cNvCxnSpPr>
            <p:nvPr/>
          </p:nvCxnSpPr>
          <p:spPr bwMode="auto">
            <a:xfrm flipV="1">
              <a:off x="7899991" y="4029459"/>
              <a:ext cx="921488" cy="321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流程图: 接点 15">
              <a:extLst>
                <a:ext uri="{FF2B5EF4-FFF2-40B4-BE49-F238E27FC236}">
                  <a16:creationId xmlns:a16="http://schemas.microsoft.com/office/drawing/2014/main" id="{3F09998D-83D8-ED42-89DC-1737439A530D}"/>
                </a:ext>
              </a:extLst>
            </p:cNvPr>
            <p:cNvSpPr/>
            <p:nvPr/>
          </p:nvSpPr>
          <p:spPr bwMode="auto">
            <a:xfrm>
              <a:off x="9870558" y="2873324"/>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8" name="流程图: 接点 17">
              <a:extLst>
                <a:ext uri="{FF2B5EF4-FFF2-40B4-BE49-F238E27FC236}">
                  <a16:creationId xmlns:a16="http://schemas.microsoft.com/office/drawing/2014/main" id="{F8919501-4CB2-C445-A49C-BDE81CE974F4}"/>
                </a:ext>
              </a:extLst>
            </p:cNvPr>
            <p:cNvSpPr/>
            <p:nvPr/>
          </p:nvSpPr>
          <p:spPr bwMode="auto">
            <a:xfrm>
              <a:off x="9870557" y="4769634"/>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22" name="直接箭头连接符 21">
              <a:extLst>
                <a:ext uri="{FF2B5EF4-FFF2-40B4-BE49-F238E27FC236}">
                  <a16:creationId xmlns:a16="http://schemas.microsoft.com/office/drawing/2014/main" id="{1E50E5D6-387C-211A-CEB3-BD40B2BDB32F}"/>
                </a:ext>
              </a:extLst>
            </p:cNvPr>
            <p:cNvCxnSpPr>
              <a:stCxn id="12" idx="7"/>
            </p:cNvCxnSpPr>
            <p:nvPr/>
          </p:nvCxnSpPr>
          <p:spPr bwMode="auto">
            <a:xfrm flipV="1">
              <a:off x="9027190" y="3093062"/>
              <a:ext cx="843368" cy="8587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a:extLst>
                <a:ext uri="{FF2B5EF4-FFF2-40B4-BE49-F238E27FC236}">
                  <a16:creationId xmlns:a16="http://schemas.microsoft.com/office/drawing/2014/main" id="{469D9A4D-CA70-21DD-4BA0-CB94CF432F4C}"/>
                </a:ext>
              </a:extLst>
            </p:cNvPr>
            <p:cNvCxnSpPr>
              <a:stCxn id="12" idx="5"/>
              <a:endCxn id="18" idx="1"/>
            </p:cNvCxnSpPr>
            <p:nvPr/>
          </p:nvCxnSpPr>
          <p:spPr bwMode="auto">
            <a:xfrm>
              <a:off x="9027190" y="4107148"/>
              <a:ext cx="878661" cy="694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123552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36304-6BC1-F4C6-B5BC-37EFEA12ED73}"/>
              </a:ext>
            </a:extLst>
          </p:cNvPr>
          <p:cNvSpPr>
            <a:spLocks noGrp="1"/>
          </p:cNvSpPr>
          <p:nvPr>
            <p:ph type="title"/>
          </p:nvPr>
        </p:nvSpPr>
        <p:spPr/>
        <p:txBody>
          <a:bodyPr/>
          <a:lstStyle/>
          <a:p>
            <a:r>
              <a:rPr kumimoji="1" lang="zh-CN" altLang="en-US" dirty="0"/>
              <a:t>研究内容二：单元延时计算插值方法</a:t>
            </a:r>
            <a:endParaRPr lang="zh-CN" altLang="en-US" dirty="0"/>
          </a:p>
        </p:txBody>
      </p:sp>
      <p:sp>
        <p:nvSpPr>
          <p:cNvPr id="3" name="内容占位符 2">
            <a:extLst>
              <a:ext uri="{FF2B5EF4-FFF2-40B4-BE49-F238E27FC236}">
                <a16:creationId xmlns:a16="http://schemas.microsoft.com/office/drawing/2014/main" id="{0FF4E6BA-CB3E-583D-659C-7940DF45D650}"/>
              </a:ext>
            </a:extLst>
          </p:cNvPr>
          <p:cNvSpPr>
            <a:spLocks noGrp="1"/>
          </p:cNvSpPr>
          <p:nvPr>
            <p:ph idx="1"/>
          </p:nvPr>
        </p:nvSpPr>
        <p:spPr>
          <a:xfrm>
            <a:off x="609602" y="1196752"/>
            <a:ext cx="7803012" cy="5373810"/>
          </a:xfrm>
        </p:spPr>
        <p:txBody>
          <a:bodyPr/>
          <a:lstStyle/>
          <a:p>
            <a:r>
              <a:rPr lang="zh-CN" altLang="en-US" b="1" dirty="0">
                <a:solidFill>
                  <a:srgbClr val="404040"/>
                </a:solidFill>
              </a:rPr>
              <a:t>研究动机</a:t>
            </a:r>
            <a:endParaRPr lang="en-US" altLang="zh-CN" b="1" dirty="0">
              <a:solidFill>
                <a:srgbClr val="404040"/>
              </a:solidFill>
            </a:endParaRPr>
          </a:p>
          <a:p>
            <a:pPr marL="0" indent="0">
              <a:buNone/>
            </a:pPr>
            <a:r>
              <a:rPr kumimoji="1" lang="zh-CN" altLang="en-US" sz="2400" dirty="0"/>
              <a:t>对于单元内部的延时，是从</a:t>
            </a:r>
            <a:r>
              <a:rPr kumimoji="1" lang="en-US" altLang="zh-CN" sz="2400" dirty="0"/>
              <a:t>lib</a:t>
            </a:r>
            <a:r>
              <a:rPr kumimoji="1" lang="zh-CN" altLang="en-US" sz="2400" dirty="0"/>
              <a:t>库中通过查表</a:t>
            </a:r>
            <a:r>
              <a:rPr kumimoji="1" lang="en-US" altLang="zh-CN" sz="2400" dirty="0"/>
              <a:t>LUT</a:t>
            </a:r>
            <a:r>
              <a:rPr kumimoji="1" lang="zh-CN" altLang="en-US" sz="2400" dirty="0"/>
              <a:t>得到。由于波形本身的复杂性，使用线性插值虽然能比较快速获得结果，但可能会出现外插或者部分不符合线性部分造成的误差。</a:t>
            </a:r>
            <a:endParaRPr kumimoji="1"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kumimoji="1" lang="zh-CN" altLang="en-US" sz="2400" dirty="0"/>
              <a:t>给定</a:t>
            </a:r>
            <a:r>
              <a:rPr kumimoji="1" lang="en-US" altLang="zh-CN" sz="2400" dirty="0"/>
              <a:t>NLDM/CCS</a:t>
            </a:r>
            <a:r>
              <a:rPr kumimoji="1" lang="zh-CN" altLang="en-US" sz="2400" dirty="0"/>
              <a:t>单元模型，使用不同插值方法获得符合波形规律的结果。</a:t>
            </a:r>
            <a:endParaRPr kumimoji="1" lang="en-US" altLang="zh-CN" sz="2400" dirty="0"/>
          </a:p>
          <a:p>
            <a:r>
              <a:rPr lang="zh-CN" altLang="en-US" b="1" dirty="0">
                <a:solidFill>
                  <a:srgbClr val="404040"/>
                </a:solidFill>
              </a:rPr>
              <a:t>可行方法</a:t>
            </a:r>
            <a:endParaRPr lang="en-US" altLang="zh-CN" b="1" dirty="0">
              <a:solidFill>
                <a:srgbClr val="404040"/>
              </a:solidFill>
            </a:endParaRPr>
          </a:p>
          <a:p>
            <a:pPr marL="0" indent="0">
              <a:buNone/>
            </a:pPr>
            <a:r>
              <a:rPr kumimoji="1" lang="zh-CN" altLang="en-US" sz="2400" dirty="0"/>
              <a:t>线性插值、</a:t>
            </a:r>
            <a:r>
              <a:rPr kumimoji="1" lang="en-US" altLang="zh-CN" sz="2400" dirty="0"/>
              <a:t>AI</a:t>
            </a:r>
            <a:r>
              <a:rPr kumimoji="1" lang="zh-CN" altLang="en-US" sz="2400" dirty="0"/>
              <a:t>插值、其他传统插值</a:t>
            </a:r>
            <a:endParaRPr kumimoji="1" lang="en-US" altLang="zh-CN" sz="2400" dirty="0"/>
          </a:p>
          <a:p>
            <a:endParaRPr kumimoji="1" lang="en-US" altLang="zh-CN" dirty="0"/>
          </a:p>
          <a:p>
            <a:endParaRPr lang="zh-CN" altLang="en-US" dirty="0"/>
          </a:p>
        </p:txBody>
      </p:sp>
      <p:pic>
        <p:nvPicPr>
          <p:cNvPr id="5" name="图片 4">
            <a:extLst>
              <a:ext uri="{FF2B5EF4-FFF2-40B4-BE49-F238E27FC236}">
                <a16:creationId xmlns:a16="http://schemas.microsoft.com/office/drawing/2014/main" id="{90E7841D-44E9-30A3-F606-79E94B806F71}"/>
              </a:ext>
            </a:extLst>
          </p:cNvPr>
          <p:cNvPicPr>
            <a:picLocks noChangeAspect="1"/>
          </p:cNvPicPr>
          <p:nvPr/>
        </p:nvPicPr>
        <p:blipFill>
          <a:blip r:embed="rId2"/>
          <a:stretch>
            <a:fillRect/>
          </a:stretch>
        </p:blipFill>
        <p:spPr>
          <a:xfrm>
            <a:off x="8456405" y="1493449"/>
            <a:ext cx="2870508" cy="2451589"/>
          </a:xfrm>
          <a:prstGeom prst="rect">
            <a:avLst/>
          </a:prstGeom>
        </p:spPr>
      </p:pic>
      <p:pic>
        <p:nvPicPr>
          <p:cNvPr id="7" name="图片 6">
            <a:extLst>
              <a:ext uri="{FF2B5EF4-FFF2-40B4-BE49-F238E27FC236}">
                <a16:creationId xmlns:a16="http://schemas.microsoft.com/office/drawing/2014/main" id="{09E02817-8596-C98D-5251-6F374D102821}"/>
              </a:ext>
            </a:extLst>
          </p:cNvPr>
          <p:cNvPicPr>
            <a:picLocks noChangeAspect="1"/>
          </p:cNvPicPr>
          <p:nvPr/>
        </p:nvPicPr>
        <p:blipFill>
          <a:blip r:embed="rId3"/>
          <a:stretch>
            <a:fillRect/>
          </a:stretch>
        </p:blipFill>
        <p:spPr>
          <a:xfrm>
            <a:off x="8412614" y="4217844"/>
            <a:ext cx="3020147" cy="2293413"/>
          </a:xfrm>
          <a:prstGeom prst="rect">
            <a:avLst/>
          </a:prstGeom>
        </p:spPr>
      </p:pic>
    </p:spTree>
    <p:extLst>
      <p:ext uri="{BB962C8B-B14F-4D97-AF65-F5344CB8AC3E}">
        <p14:creationId xmlns:p14="http://schemas.microsoft.com/office/powerpoint/2010/main" val="3348373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err="1"/>
              <a:t>iEDA</a:t>
            </a:r>
            <a:r>
              <a:rPr kumimoji="1" lang="en-US" altLang="zh-CN" dirty="0"/>
              <a:t> Tutorial </a:t>
            </a:r>
            <a:r>
              <a:rPr kumimoji="1" lang="zh-CN" altLang="en-US" dirty="0"/>
              <a:t>第一期议程</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1"/>
            <a:ext cx="10736825" cy="4868041"/>
          </a:xfrm>
        </p:spPr>
        <p:txBody>
          <a:bodyPr/>
          <a:lstStyle/>
          <a:p>
            <a:pPr>
              <a:lnSpc>
                <a:spcPct val="250000"/>
              </a:lnSpc>
            </a:pPr>
            <a:r>
              <a:rPr lang="en-US" altLang="zh-CN" kern="0" dirty="0">
                <a:solidFill>
                  <a:srgbClr val="FF0000"/>
                </a:solidFill>
                <a:latin typeface="Microsoft YaHei" panose="020B0503020204020204" pitchFamily="34" charset="-122"/>
                <a:ea typeface="Microsoft YaHei" panose="020B0503020204020204" pitchFamily="34" charset="-122"/>
              </a:rPr>
              <a:t>Part1 </a:t>
            </a:r>
            <a:r>
              <a:rPr lang="en-US" altLang="en-US" kern="0" dirty="0" err="1">
                <a:solidFill>
                  <a:srgbClr val="FF0000"/>
                </a:solidFill>
                <a:latin typeface="Microsoft YaHei" panose="020B0503020204020204" pitchFamily="34" charset="-122"/>
                <a:ea typeface="Microsoft YaHei" panose="020B0503020204020204" pitchFamily="34" charset="-122"/>
              </a:rPr>
              <a:t>iEDA-</a:t>
            </a:r>
            <a:r>
              <a:rPr lang="en-US" altLang="zh-CN" kern="0" dirty="0" err="1">
                <a:solidFill>
                  <a:srgbClr val="FF0000"/>
                </a:solidFill>
                <a:latin typeface="Microsoft YaHei" panose="020B0503020204020204" pitchFamily="34" charset="-122"/>
                <a:ea typeface="Microsoft YaHei" panose="020B0503020204020204" pitchFamily="34" charset="-122"/>
              </a:rPr>
              <a:t>iSTA</a:t>
            </a:r>
            <a:r>
              <a:rPr lang="zh-CN" altLang="en-US" kern="0" dirty="0">
                <a:solidFill>
                  <a:srgbClr val="FF0000"/>
                </a:solidFill>
                <a:latin typeface="Microsoft YaHei" panose="020B0503020204020204" pitchFamily="34" charset="-122"/>
                <a:ea typeface="Microsoft YaHei" panose="020B0503020204020204" pitchFamily="34" charset="-122"/>
              </a:rPr>
              <a:t>和</a:t>
            </a:r>
            <a:r>
              <a:rPr lang="en-US" altLang="zh-CN" kern="0" dirty="0" err="1">
                <a:solidFill>
                  <a:srgbClr val="FF0000"/>
                </a:solidFill>
                <a:latin typeface="Microsoft YaHei" panose="020B0503020204020204" pitchFamily="34" charset="-122"/>
                <a:ea typeface="Microsoft YaHei" panose="020B0503020204020204" pitchFamily="34" charset="-122"/>
              </a:rPr>
              <a:t>iPW</a:t>
            </a:r>
            <a:r>
              <a:rPr lang="zh-CN" altLang="en-US" kern="0" dirty="0">
                <a:solidFill>
                  <a:srgbClr val="FF0000"/>
                </a:solidFill>
                <a:latin typeface="Microsoft YaHei" panose="020B0503020204020204" pitchFamily="34" charset="-122"/>
                <a:ea typeface="Microsoft YaHei" panose="020B0503020204020204" pitchFamily="34" charset="-122"/>
              </a:rPr>
              <a:t>整体介绍</a:t>
            </a:r>
            <a:r>
              <a:rPr lang="en-US" altLang="zh-CN" dirty="0">
                <a:solidFill>
                  <a:srgbClr val="FF0000"/>
                </a:solidFill>
              </a:rPr>
              <a:t> 40min</a:t>
            </a:r>
            <a:r>
              <a:rPr lang="zh-CN" altLang="en-US" kern="0" dirty="0">
                <a:solidFill>
                  <a:srgbClr val="FF0000"/>
                </a:solidFill>
                <a:latin typeface="Microsoft YaHei" panose="020B0503020204020204" pitchFamily="34" charset="-122"/>
                <a:ea typeface="Microsoft YaHei" panose="020B0503020204020204" pitchFamily="34" charset="-122"/>
              </a:rPr>
              <a:t>  （陶思敏）     </a:t>
            </a:r>
            <a:endParaRPr lang="en-US" altLang="zh-CN" kern="0" dirty="0">
              <a:solidFill>
                <a:srgbClr val="FF0000"/>
              </a:solidFill>
              <a:latin typeface="Microsoft YaHei" panose="020B0503020204020204" pitchFamily="34" charset="-122"/>
              <a:ea typeface="Microsoft YaHei" panose="020B0503020204020204" pitchFamily="34" charset="-122"/>
            </a:endParaRPr>
          </a:p>
          <a:p>
            <a:pPr>
              <a:lnSpc>
                <a:spcPct val="250000"/>
              </a:lnSpc>
            </a:pPr>
            <a:r>
              <a:rPr lang="en-US" altLang="zh-CN" dirty="0"/>
              <a:t>Part2 </a:t>
            </a:r>
            <a:r>
              <a:rPr lang="en-US" altLang="zh-CN" dirty="0" err="1"/>
              <a:t>iSTA</a:t>
            </a:r>
            <a:r>
              <a:rPr lang="zh-CN" altLang="en-US" dirty="0"/>
              <a:t>工具架构、特性、</a:t>
            </a:r>
            <a:r>
              <a:rPr lang="en-US" altLang="zh-CN" dirty="0"/>
              <a:t>API</a:t>
            </a:r>
            <a:r>
              <a:rPr lang="zh-CN" altLang="en-US" dirty="0"/>
              <a:t>与使用  </a:t>
            </a:r>
            <a:r>
              <a:rPr lang="en-US" altLang="zh-CN" dirty="0"/>
              <a:t>25min</a:t>
            </a:r>
            <a:r>
              <a:rPr lang="zh-CN" altLang="en-US" dirty="0"/>
              <a:t>（龙帅英） </a:t>
            </a:r>
            <a:endParaRPr lang="en-US" altLang="zh-CN" dirty="0"/>
          </a:p>
          <a:p>
            <a:pPr>
              <a:lnSpc>
                <a:spcPct val="250000"/>
              </a:lnSpc>
            </a:pPr>
            <a:r>
              <a:rPr lang="en-US" altLang="zh-CN" kern="0" dirty="0">
                <a:solidFill>
                  <a:srgbClr val="002060"/>
                </a:solidFill>
                <a:latin typeface="Microsoft YaHei" panose="020B0503020204020204" pitchFamily="34" charset="-122"/>
                <a:ea typeface="Microsoft YaHei" panose="020B0503020204020204" pitchFamily="34" charset="-122"/>
              </a:rPr>
              <a:t>Part3 </a:t>
            </a:r>
            <a:r>
              <a:rPr lang="en-US" altLang="zh-CN" kern="0" dirty="0" err="1">
                <a:solidFill>
                  <a:srgbClr val="002060"/>
                </a:solidFill>
                <a:latin typeface="Microsoft YaHei" panose="020B0503020204020204" pitchFamily="34" charset="-122"/>
                <a:ea typeface="Microsoft YaHei" panose="020B0503020204020204" pitchFamily="34" charset="-122"/>
              </a:rPr>
              <a:t>iSTA</a:t>
            </a:r>
            <a:r>
              <a:rPr lang="zh-CN" altLang="en-US" kern="0" dirty="0">
                <a:solidFill>
                  <a:srgbClr val="002060"/>
                </a:solidFill>
                <a:latin typeface="Microsoft YaHei" panose="020B0503020204020204" pitchFamily="34" charset="-122"/>
                <a:ea typeface="Microsoft YaHei" panose="020B0503020204020204" pitchFamily="34" charset="-122"/>
              </a:rPr>
              <a:t>关键技术研究  </a:t>
            </a:r>
            <a:r>
              <a:rPr lang="en-US" altLang="zh-CN" kern="0" dirty="0">
                <a:solidFill>
                  <a:srgbClr val="002060"/>
                </a:solidFill>
                <a:latin typeface="Microsoft YaHei" panose="020B0503020204020204" pitchFamily="34" charset="-122"/>
                <a:ea typeface="Microsoft YaHei" panose="020B0503020204020204" pitchFamily="34" charset="-122"/>
              </a:rPr>
              <a:t>30min</a:t>
            </a:r>
            <a:r>
              <a:rPr lang="zh-CN" altLang="en-US" kern="0" dirty="0">
                <a:solidFill>
                  <a:srgbClr val="002060"/>
                </a:solidFill>
                <a:latin typeface="Microsoft YaHei" panose="020B0503020204020204" pitchFamily="34" charset="-122"/>
                <a:ea typeface="Microsoft YaHei" panose="020B0503020204020204" pitchFamily="34" charset="-122"/>
              </a:rPr>
              <a:t>（刘贺）</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r>
              <a:rPr lang="en-US" altLang="zh-CN" dirty="0"/>
              <a:t>Part4 </a:t>
            </a:r>
            <a:r>
              <a:rPr lang="en-US" altLang="zh-CN" dirty="0" err="1"/>
              <a:t>iPW</a:t>
            </a:r>
            <a:r>
              <a:rPr lang="zh-CN" altLang="en-US" dirty="0"/>
              <a:t>工具架构、特性、</a:t>
            </a:r>
            <a:r>
              <a:rPr lang="zh-CN" altLang="en-US"/>
              <a:t>关键技术与使用 </a:t>
            </a:r>
            <a:r>
              <a:rPr lang="en-US" altLang="zh-CN" dirty="0"/>
              <a:t>25min</a:t>
            </a:r>
            <a:r>
              <a:rPr lang="zh-CN" altLang="en-US" dirty="0"/>
              <a:t>（邵哲青） </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lang="en-US" altLang="en-US" sz="3200"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kumimoji="1" lang="en-US" altLang="zh-CN" sz="2400" dirty="0"/>
          </a:p>
          <a:p>
            <a:pPr marL="0" indent="0">
              <a:lnSpc>
                <a:spcPct val="250000"/>
              </a:lnSpc>
              <a:buNone/>
            </a:pPr>
            <a:r>
              <a:rPr kumimoji="1" lang="en-US" altLang="zh-CN" sz="2000" dirty="0"/>
              <a:t>    </a:t>
            </a:r>
          </a:p>
        </p:txBody>
      </p:sp>
      <p:pic>
        <p:nvPicPr>
          <p:cNvPr id="9" name="图片 8">
            <a:extLst>
              <a:ext uri="{FF2B5EF4-FFF2-40B4-BE49-F238E27FC236}">
                <a16:creationId xmlns:a16="http://schemas.microsoft.com/office/drawing/2014/main" id="{AD55A8DA-AD17-15C1-6739-E3A0E10D204F}"/>
              </a:ext>
            </a:extLst>
          </p:cNvPr>
          <p:cNvPicPr>
            <a:picLocks noChangeAspect="1"/>
          </p:cNvPicPr>
          <p:nvPr/>
        </p:nvPicPr>
        <p:blipFill>
          <a:blip r:embed="rId2"/>
          <a:stretch>
            <a:fillRect/>
          </a:stretch>
        </p:blipFill>
        <p:spPr>
          <a:xfrm>
            <a:off x="9731320" y="1170805"/>
            <a:ext cx="853257" cy="1195028"/>
          </a:xfrm>
          <a:prstGeom prst="rect">
            <a:avLst/>
          </a:prstGeom>
        </p:spPr>
      </p:pic>
      <p:pic>
        <p:nvPicPr>
          <p:cNvPr id="11" name="图片 10">
            <a:extLst>
              <a:ext uri="{FF2B5EF4-FFF2-40B4-BE49-F238E27FC236}">
                <a16:creationId xmlns:a16="http://schemas.microsoft.com/office/drawing/2014/main" id="{A084341A-336B-9027-C940-CAB27338AE5A}"/>
              </a:ext>
            </a:extLst>
          </p:cNvPr>
          <p:cNvPicPr>
            <a:picLocks noChangeAspect="1"/>
          </p:cNvPicPr>
          <p:nvPr/>
        </p:nvPicPr>
        <p:blipFill>
          <a:blip r:embed="rId3"/>
          <a:stretch>
            <a:fillRect/>
          </a:stretch>
        </p:blipFill>
        <p:spPr>
          <a:xfrm>
            <a:off x="10884696" y="2220900"/>
            <a:ext cx="895874" cy="1253984"/>
          </a:xfrm>
          <a:prstGeom prst="rect">
            <a:avLst/>
          </a:prstGeom>
        </p:spPr>
      </p:pic>
      <p:pic>
        <p:nvPicPr>
          <p:cNvPr id="13" name="图片 12">
            <a:extLst>
              <a:ext uri="{FF2B5EF4-FFF2-40B4-BE49-F238E27FC236}">
                <a16:creationId xmlns:a16="http://schemas.microsoft.com/office/drawing/2014/main" id="{FF597A53-5CEA-9969-10C1-18AF2B18D757}"/>
              </a:ext>
            </a:extLst>
          </p:cNvPr>
          <p:cNvPicPr>
            <a:picLocks noChangeAspect="1"/>
          </p:cNvPicPr>
          <p:nvPr/>
        </p:nvPicPr>
        <p:blipFill>
          <a:blip r:embed="rId4"/>
          <a:stretch>
            <a:fillRect/>
          </a:stretch>
        </p:blipFill>
        <p:spPr>
          <a:xfrm>
            <a:off x="7696862" y="3315025"/>
            <a:ext cx="964860" cy="1354542"/>
          </a:xfrm>
          <a:prstGeom prst="rect">
            <a:avLst/>
          </a:prstGeom>
        </p:spPr>
      </p:pic>
      <p:pic>
        <p:nvPicPr>
          <p:cNvPr id="15" name="图片 14">
            <a:extLst>
              <a:ext uri="{FF2B5EF4-FFF2-40B4-BE49-F238E27FC236}">
                <a16:creationId xmlns:a16="http://schemas.microsoft.com/office/drawing/2014/main" id="{D6F2A833-FDB8-7EE2-7EFB-B16EF2031C28}"/>
              </a:ext>
            </a:extLst>
          </p:cNvPr>
          <p:cNvPicPr>
            <a:picLocks noChangeAspect="1"/>
          </p:cNvPicPr>
          <p:nvPr/>
        </p:nvPicPr>
        <p:blipFill>
          <a:blip r:embed="rId5"/>
          <a:stretch>
            <a:fillRect/>
          </a:stretch>
        </p:blipFill>
        <p:spPr>
          <a:xfrm>
            <a:off x="10865626" y="4751841"/>
            <a:ext cx="860520" cy="1285581"/>
          </a:xfrm>
          <a:prstGeom prst="rect">
            <a:avLst/>
          </a:prstGeom>
        </p:spPr>
      </p:pic>
    </p:spTree>
    <p:extLst>
      <p:ext uri="{BB962C8B-B14F-4D97-AF65-F5344CB8AC3E}">
        <p14:creationId xmlns:p14="http://schemas.microsoft.com/office/powerpoint/2010/main" val="460558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5D8CC-90DA-CF4D-B43E-D5648F7790AE}"/>
              </a:ext>
            </a:extLst>
          </p:cNvPr>
          <p:cNvSpPr>
            <a:spLocks noGrp="1"/>
          </p:cNvSpPr>
          <p:nvPr>
            <p:ph type="title"/>
          </p:nvPr>
        </p:nvSpPr>
        <p:spPr/>
        <p:txBody>
          <a:bodyPr/>
          <a:lstStyle/>
          <a:p>
            <a:r>
              <a:rPr kumimoji="1" lang="zh-CN" altLang="en-US" dirty="0"/>
              <a:t>研究内容三：互连线延时计算近似快速方法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A88839-8F6F-7340-922B-611E3AF6C63C}"/>
                  </a:ext>
                </a:extLst>
              </p:cNvPr>
              <p:cNvSpPr>
                <a:spLocks noGrp="1"/>
              </p:cNvSpPr>
              <p:nvPr>
                <p:ph idx="1"/>
              </p:nvPr>
            </p:nvSpPr>
            <p:spPr>
              <a:xfrm>
                <a:off x="609599" y="1196751"/>
                <a:ext cx="10498239" cy="5717183"/>
              </a:xfrm>
            </p:spPr>
            <p:txBody>
              <a:bodyPr/>
              <a:lstStyle/>
              <a:p>
                <a:r>
                  <a:rPr lang="zh-CN" altLang="en-US" b="1" dirty="0">
                    <a:solidFill>
                      <a:srgbClr val="404040"/>
                    </a:solidFill>
                  </a:rPr>
                  <a:t>研究动机</a:t>
                </a:r>
                <a:endParaRPr lang="en-US" altLang="zh-CN" b="1" dirty="0">
                  <a:solidFill>
                    <a:srgbClr val="404040"/>
                  </a:solidFill>
                </a:endParaRPr>
              </a:p>
              <a:p>
                <a:pPr marL="0" indent="0">
                  <a:buNone/>
                </a:pPr>
                <a:r>
                  <a:rPr kumimoji="1" lang="zh-CN" altLang="en-US" sz="2000" dirty="0"/>
                  <a:t>互连线方程的求解需要做到快速准确。在计算延时时，对于信号的波形并不要要求波形上所有的点都精确，只要保证波形的极值点是对的就可以。因此可以研究</a:t>
                </a:r>
                <a:r>
                  <a:rPr kumimoji="1" lang="zh-CN" altLang="en-US" sz="2000" dirty="0">
                    <a:solidFill>
                      <a:srgbClr val="FF0000"/>
                    </a:solidFill>
                  </a:rPr>
                  <a:t>近似</a:t>
                </a:r>
                <a:r>
                  <a:rPr kumimoji="1" lang="zh-CN" altLang="en-US" sz="2000" dirty="0"/>
                  <a:t>方法快速求解。</a:t>
                </a:r>
                <a:endParaRPr kumimoji="1" lang="en-US" altLang="zh-CN" sz="2000" dirty="0"/>
              </a:p>
              <a:p>
                <a:r>
                  <a:rPr lang="zh-CN" altLang="en-US" b="1" dirty="0">
                    <a:solidFill>
                      <a:srgbClr val="404040"/>
                    </a:solidFill>
                  </a:rPr>
                  <a:t>问题描述</a:t>
                </a:r>
                <a:endParaRPr lang="en-US" altLang="zh-CN" b="1" dirty="0">
                  <a:solidFill>
                    <a:srgbClr val="404040"/>
                  </a:solidFill>
                </a:endParaRPr>
              </a:p>
              <a:p>
                <a:pPr marL="0" indent="0">
                  <a:buNone/>
                </a:pPr>
                <a14:m>
                  <m:oMathPara xmlns:m="http://schemas.openxmlformats.org/officeDocument/2006/math">
                    <m:oMathParaPr>
                      <m:jc m:val="center"/>
                    </m:oMathParaPr>
                    <m:oMath xmlns:m="http://schemas.openxmlformats.org/officeDocument/2006/math">
                      <m:r>
                        <a:rPr kumimoji="1" lang="zh-CN" altLang="en-US" i="1" dirty="0" smtClean="0">
                          <a:latin typeface="Cambria Math" panose="02040503050406030204" pitchFamily="18" charset="0"/>
                        </a:rPr>
                        <m:t>𝐶</m:t>
                      </m:r>
                      <m:f>
                        <m:fPr>
                          <m:ctrlPr>
                            <a:rPr kumimoji="1" lang="zh-CN" altLang="en-US" i="1" dirty="0">
                              <a:solidFill>
                                <a:srgbClr val="836967"/>
                              </a:solidFill>
                              <a:latin typeface="Cambria Math" panose="02040503050406030204" pitchFamily="18" charset="0"/>
                            </a:rPr>
                          </m:ctrlPr>
                        </m:fPr>
                        <m:num>
                          <m:r>
                            <a:rPr kumimoji="1" lang="zh-CN" altLang="en-US" i="0" dirty="0">
                              <a:latin typeface="Cambria Math" panose="02040503050406030204" pitchFamily="18" charset="0"/>
                            </a:rPr>
                            <m:t>ⅆ</m:t>
                          </m:r>
                          <m:r>
                            <a:rPr kumimoji="1" lang="zh-CN" altLang="en-US" i="1" dirty="0">
                              <a:latin typeface="Cambria Math" panose="02040503050406030204" pitchFamily="18" charset="0"/>
                            </a:rPr>
                            <m:t>𝑥</m:t>
                          </m:r>
                          <m:d>
                            <m:dPr>
                              <m:ctrlPr>
                                <a:rPr kumimoji="1" lang="zh-CN" altLang="en-US" i="1" dirty="0">
                                  <a:solidFill>
                                    <a:srgbClr val="836967"/>
                                  </a:solidFill>
                                  <a:latin typeface="Cambria Math" panose="02040503050406030204" pitchFamily="18" charset="0"/>
                                </a:rPr>
                              </m:ctrlPr>
                            </m:dPr>
                            <m:e>
                              <m:r>
                                <a:rPr kumimoji="1" lang="zh-CN" altLang="en-US" i="1" dirty="0">
                                  <a:latin typeface="Cambria Math" panose="02040503050406030204" pitchFamily="18" charset="0"/>
                                </a:rPr>
                                <m:t>𝑡</m:t>
                              </m:r>
                            </m:e>
                          </m:d>
                        </m:num>
                        <m:den>
                          <m:r>
                            <a:rPr kumimoji="1" lang="zh-CN" altLang="en-US" i="0" dirty="0">
                              <a:latin typeface="Cambria Math" panose="02040503050406030204" pitchFamily="18" charset="0"/>
                            </a:rPr>
                            <m:t>ⅆ</m:t>
                          </m:r>
                          <m:r>
                            <a:rPr kumimoji="1" lang="zh-CN" altLang="en-US" i="1" dirty="0">
                              <a:latin typeface="Cambria Math" panose="02040503050406030204" pitchFamily="18" charset="0"/>
                            </a:rPr>
                            <m:t>𝑡</m:t>
                          </m:r>
                        </m:den>
                      </m:f>
                      <m:r>
                        <a:rPr kumimoji="1" lang="zh-CN" altLang="en-US" i="0" dirty="0">
                          <a:latin typeface="Cambria Math" panose="02040503050406030204" pitchFamily="18" charset="0"/>
                        </a:rPr>
                        <m:t>=−</m:t>
                      </m:r>
                      <m:r>
                        <a:rPr kumimoji="1" lang="zh-CN" altLang="en-US" i="1" dirty="0">
                          <a:latin typeface="Cambria Math" panose="02040503050406030204" pitchFamily="18" charset="0"/>
                        </a:rPr>
                        <m:t>𝐺𝑥</m:t>
                      </m:r>
                      <m:d>
                        <m:dPr>
                          <m:ctrlPr>
                            <a:rPr kumimoji="1" lang="zh-CN" altLang="en-US" i="1" dirty="0">
                              <a:solidFill>
                                <a:srgbClr val="836967"/>
                              </a:solidFill>
                              <a:latin typeface="Cambria Math" panose="02040503050406030204" pitchFamily="18" charset="0"/>
                            </a:rPr>
                          </m:ctrlPr>
                        </m:dPr>
                        <m:e>
                          <m:r>
                            <a:rPr kumimoji="1" lang="zh-CN" altLang="en-US" i="1" dirty="0">
                              <a:latin typeface="Cambria Math" panose="02040503050406030204" pitchFamily="18" charset="0"/>
                            </a:rPr>
                            <m:t>𝑡</m:t>
                          </m:r>
                        </m:e>
                      </m:d>
                      <m:r>
                        <a:rPr kumimoji="1" lang="zh-CN" altLang="en-US" i="0" dirty="0">
                          <a:latin typeface="Cambria Math" panose="02040503050406030204" pitchFamily="18" charset="0"/>
                        </a:rPr>
                        <m:t>+</m:t>
                      </m:r>
                      <m:r>
                        <a:rPr kumimoji="1" lang="zh-CN" altLang="en-US" i="1" dirty="0">
                          <a:latin typeface="Cambria Math" panose="02040503050406030204" pitchFamily="18" charset="0"/>
                        </a:rPr>
                        <m:t>𝐵𝑢</m:t>
                      </m:r>
                      <m:d>
                        <m:dPr>
                          <m:ctrlPr>
                            <a:rPr kumimoji="1" lang="zh-CN" altLang="en-US" i="1" dirty="0">
                              <a:solidFill>
                                <a:srgbClr val="836967"/>
                              </a:solidFill>
                              <a:latin typeface="Cambria Math" panose="02040503050406030204" pitchFamily="18" charset="0"/>
                            </a:rPr>
                          </m:ctrlPr>
                        </m:dPr>
                        <m:e>
                          <m:r>
                            <a:rPr kumimoji="1" lang="zh-CN" altLang="en-US" i="1" dirty="0">
                              <a:latin typeface="Cambria Math" panose="02040503050406030204" pitchFamily="18" charset="0"/>
                            </a:rPr>
                            <m:t>𝑡</m:t>
                          </m:r>
                        </m:e>
                      </m:d>
                    </m:oMath>
                  </m:oMathPara>
                </a14:m>
                <a:endParaRPr kumimoji="1" lang="en-US" altLang="zh-CN" dirty="0"/>
              </a:p>
              <a:p>
                <a:pPr marL="0" indent="0">
                  <a:buNone/>
                </a:pPr>
                <a14:m>
                  <m:oMathPara xmlns:m="http://schemas.openxmlformats.org/officeDocument/2006/math">
                    <m:oMathParaPr>
                      <m:jc m:val="center"/>
                    </m:oMathParaPr>
                    <m:oMath xmlns:m="http://schemas.openxmlformats.org/officeDocument/2006/math">
                      <m:r>
                        <a:rPr kumimoji="1" lang="en-US" altLang="zh-CN" i="1" dirty="0" smtClean="0">
                          <a:latin typeface="Cambria Math" panose="02040503050406030204" pitchFamily="18" charset="0"/>
                        </a:rPr>
                        <m:t>𝑦</m:t>
                      </m:r>
                      <m:d>
                        <m:dPr>
                          <m:ctrlPr>
                            <a:rPr kumimoji="1" lang="en-US" altLang="zh-CN" i="1" dirty="0">
                              <a:solidFill>
                                <a:srgbClr val="836967"/>
                              </a:solidFill>
                              <a:latin typeface="Cambria Math" panose="02040503050406030204" pitchFamily="18" charset="0"/>
                            </a:rPr>
                          </m:ctrlPr>
                        </m:dPr>
                        <m:e>
                          <m:r>
                            <a:rPr kumimoji="1" lang="en-US" altLang="zh-CN" i="1" dirty="0">
                              <a:latin typeface="Cambria Math" panose="02040503050406030204" pitchFamily="18" charset="0"/>
                            </a:rPr>
                            <m:t>𝑡</m:t>
                          </m:r>
                        </m:e>
                      </m:d>
                      <m:r>
                        <a:rPr kumimoji="1" lang="en-US" altLang="zh-CN" i="0" dirty="0">
                          <a:latin typeface="Cambria Math" panose="02040503050406030204" pitchFamily="18" charset="0"/>
                        </a:rPr>
                        <m:t>=</m:t>
                      </m:r>
                      <m:sSup>
                        <m:sSupPr>
                          <m:ctrlPr>
                            <a:rPr kumimoji="1" lang="en-US" altLang="zh-CN" i="1" dirty="0">
                              <a:solidFill>
                                <a:srgbClr val="836967"/>
                              </a:solidFill>
                              <a:latin typeface="Cambria Math" panose="02040503050406030204" pitchFamily="18" charset="0"/>
                            </a:rPr>
                          </m:ctrlPr>
                        </m:sSupPr>
                        <m:e>
                          <m:r>
                            <a:rPr kumimoji="1" lang="en-US" altLang="zh-CN" i="1" dirty="0">
                              <a:latin typeface="Cambria Math" panose="02040503050406030204" pitchFamily="18" charset="0"/>
                            </a:rPr>
                            <m:t>𝐿</m:t>
                          </m:r>
                        </m:e>
                        <m:sup>
                          <m:r>
                            <a:rPr kumimoji="1" lang="en-US" altLang="zh-CN" i="1" dirty="0">
                              <a:latin typeface="Cambria Math" panose="02040503050406030204" pitchFamily="18" charset="0"/>
                            </a:rPr>
                            <m:t>𝑇</m:t>
                          </m:r>
                        </m:sup>
                      </m:sSup>
                      <m:r>
                        <a:rPr kumimoji="1" lang="en-US" altLang="zh-CN" i="1" dirty="0">
                          <a:latin typeface="Cambria Math" panose="02040503050406030204" pitchFamily="18" charset="0"/>
                        </a:rPr>
                        <m:t>𝑥</m:t>
                      </m:r>
                      <m:d>
                        <m:dPr>
                          <m:ctrlPr>
                            <a:rPr kumimoji="1" lang="en-US" altLang="zh-CN" i="1" dirty="0">
                              <a:solidFill>
                                <a:srgbClr val="836967"/>
                              </a:solidFill>
                              <a:latin typeface="Cambria Math" panose="02040503050406030204" pitchFamily="18" charset="0"/>
                            </a:rPr>
                          </m:ctrlPr>
                        </m:dPr>
                        <m:e>
                          <m:r>
                            <a:rPr kumimoji="1" lang="en-US" altLang="zh-CN" i="1" dirty="0">
                              <a:latin typeface="Cambria Math" panose="02040503050406030204" pitchFamily="18" charset="0"/>
                            </a:rPr>
                            <m:t>𝑡</m:t>
                          </m:r>
                        </m:e>
                      </m:d>
                    </m:oMath>
                  </m:oMathPara>
                </a14:m>
                <a:endParaRPr kumimoji="1" lang="en-US" altLang="zh-CN" dirty="0"/>
              </a:p>
              <a:p>
                <a:pPr marL="0" indent="0">
                  <a:buNone/>
                </a:pPr>
                <a:r>
                  <a:rPr kumimoji="1" lang="zh-CN" altLang="en-US" sz="2000" dirty="0"/>
                  <a:t>通过构造近似传递函数</a:t>
                </a:r>
                <a:r>
                  <a:rPr kumimoji="1" lang="en-US" altLang="zh-CN" sz="2000" dirty="0" err="1"/>
                  <a:t>Hr</a:t>
                </a:r>
                <a:r>
                  <a:rPr kumimoji="1" lang="en-US" altLang="zh-CN" sz="2000" dirty="0"/>
                  <a:t>(s)</a:t>
                </a:r>
                <a:r>
                  <a:rPr kumimoji="1" lang="zh-CN" altLang="en-US" sz="2000" dirty="0"/>
                  <a:t>替代原传递函数</a:t>
                </a:r>
                <a:r>
                  <a:rPr kumimoji="1" lang="en-US" altLang="zh-CN" sz="2000" dirty="0"/>
                  <a:t>H(s)</a:t>
                </a:r>
                <a:r>
                  <a:rPr kumimoji="1" lang="zh-CN" altLang="en-US" sz="2000" dirty="0"/>
                  <a:t>，达到快速求解目的。其中</a:t>
                </a:r>
                <a:r>
                  <a:rPr kumimoji="1" lang="en-US" altLang="zh-CN" sz="2000" dirty="0"/>
                  <a:t>C</a:t>
                </a:r>
                <a:r>
                  <a:rPr kumimoji="1" lang="zh-CN" altLang="en-US" sz="2000" dirty="0"/>
                  <a:t>矩阵考虑米勒效应后会发生变化，</a:t>
                </a:r>
                <a:r>
                  <a:rPr kumimoji="1" lang="en-US" altLang="zh-CN" sz="2000" dirty="0"/>
                  <a:t>C</a:t>
                </a:r>
                <a:r>
                  <a:rPr kumimoji="1" lang="zh-CN" altLang="en-US" sz="2000" dirty="0"/>
                  <a:t>是对角矩阵，</a:t>
                </a:r>
                <a:r>
                  <a:rPr kumimoji="1" lang="en-US" altLang="zh-CN" sz="2000" dirty="0"/>
                  <a:t>G</a:t>
                </a:r>
                <a:r>
                  <a:rPr kumimoji="1" lang="zh-CN" altLang="en-US" sz="2000" dirty="0"/>
                  <a:t>是对称矩阵，对角为</a:t>
                </a:r>
                <a:r>
                  <a:rPr kumimoji="1" lang="en-US" altLang="zh-CN" sz="2000" dirty="0"/>
                  <a:t>0</a:t>
                </a:r>
                <a:r>
                  <a:rPr kumimoji="1" lang="zh-CN" altLang="en-US" sz="2000" dirty="0"/>
                  <a:t>，</a:t>
                </a:r>
                <a:r>
                  <a:rPr kumimoji="1" lang="en-US" altLang="zh-CN" sz="2000" dirty="0"/>
                  <a:t>B</a:t>
                </a:r>
                <a:r>
                  <a:rPr kumimoji="1" lang="zh-CN" altLang="en-US" sz="2000" dirty="0"/>
                  <a:t>是输入向量选择，</a:t>
                </a:r>
                <a:r>
                  <a:rPr kumimoji="1" lang="en-US" altLang="zh-CN" sz="2000" dirty="0"/>
                  <a:t>u</a:t>
                </a:r>
                <a:r>
                  <a:rPr kumimoji="1" lang="zh-CN" altLang="en-US" sz="2000" dirty="0"/>
                  <a:t>是随时间变化的电流，</a:t>
                </a:r>
                <a:r>
                  <a:rPr kumimoji="1" lang="en-US" altLang="zh-CN" sz="2000" dirty="0"/>
                  <a:t>x</a:t>
                </a:r>
                <a:r>
                  <a:rPr kumimoji="1" lang="zh-CN" altLang="en-US" sz="2000" dirty="0"/>
                  <a:t>是节点电压。</a:t>
                </a:r>
                <a:endParaRPr kumimoji="1" lang="en-US" altLang="zh-CN" sz="2000" dirty="0"/>
              </a:p>
              <a:p>
                <a:r>
                  <a:rPr lang="zh-CN" altLang="en-US" b="1" dirty="0">
                    <a:solidFill>
                      <a:srgbClr val="404040"/>
                    </a:solidFill>
                  </a:rPr>
                  <a:t>可行方法</a:t>
                </a:r>
                <a:endParaRPr lang="en-US" altLang="zh-CN" b="1" dirty="0">
                  <a:solidFill>
                    <a:srgbClr val="404040"/>
                  </a:solidFill>
                </a:endParaRPr>
              </a:p>
              <a:p>
                <a:pPr marL="0" indent="0">
                  <a:buNone/>
                </a:pPr>
                <a:r>
                  <a:rPr kumimoji="1" lang="zh-CN" altLang="en-US" sz="2000" dirty="0"/>
                  <a:t>模型降阶方法、微分方程近似求解等</a:t>
                </a:r>
                <a:endParaRPr kumimoji="1" lang="en-US" altLang="zh-CN" sz="2000" dirty="0"/>
              </a:p>
            </p:txBody>
          </p:sp>
        </mc:Choice>
        <mc:Fallback xmlns="">
          <p:sp>
            <p:nvSpPr>
              <p:cNvPr id="3" name="内容占位符 2">
                <a:extLst>
                  <a:ext uri="{FF2B5EF4-FFF2-40B4-BE49-F238E27FC236}">
                    <a16:creationId xmlns:a16="http://schemas.microsoft.com/office/drawing/2014/main" id="{F7A88839-8F6F-7340-922B-611E3AF6C63C}"/>
                  </a:ext>
                </a:extLst>
              </p:cNvPr>
              <p:cNvSpPr>
                <a:spLocks noGrp="1" noRot="1" noChangeAspect="1" noMove="1" noResize="1" noEditPoints="1" noAdjustHandles="1" noChangeArrowheads="1" noChangeShapeType="1" noTextEdit="1"/>
              </p:cNvSpPr>
              <p:nvPr>
                <p:ph idx="1"/>
              </p:nvPr>
            </p:nvSpPr>
            <p:spPr>
              <a:xfrm>
                <a:off x="609599" y="1196751"/>
                <a:ext cx="10498239" cy="5717183"/>
              </a:xfrm>
              <a:blipFill>
                <a:blip r:embed="rId2"/>
                <a:stretch>
                  <a:fillRect l="-581" t="-640"/>
                </a:stretch>
              </a:blipFill>
            </p:spPr>
            <p:txBody>
              <a:bodyPr/>
              <a:lstStyle/>
              <a:p>
                <a:r>
                  <a:rPr lang="zh-CN" altLang="en-US">
                    <a:noFill/>
                  </a:rPr>
                  <a:t> </a:t>
                </a:r>
              </a:p>
            </p:txBody>
          </p:sp>
        </mc:Fallback>
      </mc:AlternateContent>
      <p:grpSp>
        <p:nvGrpSpPr>
          <p:cNvPr id="4" name="Group 4">
            <a:extLst>
              <a:ext uri="{FF2B5EF4-FFF2-40B4-BE49-F238E27FC236}">
                <a16:creationId xmlns:a16="http://schemas.microsoft.com/office/drawing/2014/main" id="{D3AD1056-00DA-B21A-BF88-E8F44ECEE712}"/>
              </a:ext>
            </a:extLst>
          </p:cNvPr>
          <p:cNvGrpSpPr>
            <a:grpSpLocks noChangeAspect="1"/>
          </p:cNvGrpSpPr>
          <p:nvPr/>
        </p:nvGrpSpPr>
        <p:grpSpPr bwMode="auto">
          <a:xfrm>
            <a:off x="8105256" y="2314581"/>
            <a:ext cx="2810809" cy="2268341"/>
            <a:chOff x="513" y="1215"/>
            <a:chExt cx="3283" cy="2828"/>
          </a:xfrm>
        </p:grpSpPr>
        <p:grpSp>
          <p:nvGrpSpPr>
            <p:cNvPr id="5" name="Group 5">
              <a:extLst>
                <a:ext uri="{FF2B5EF4-FFF2-40B4-BE49-F238E27FC236}">
                  <a16:creationId xmlns:a16="http://schemas.microsoft.com/office/drawing/2014/main" id="{2C3B70A6-6BBB-FBEE-1076-CE30E8B6B647}"/>
                </a:ext>
              </a:extLst>
            </p:cNvPr>
            <p:cNvGrpSpPr>
              <a:grpSpLocks noChangeAspect="1"/>
            </p:cNvGrpSpPr>
            <p:nvPr/>
          </p:nvGrpSpPr>
          <p:grpSpPr bwMode="auto">
            <a:xfrm>
              <a:off x="723" y="2014"/>
              <a:ext cx="816" cy="186"/>
              <a:chOff x="384" y="1920"/>
              <a:chExt cx="1957" cy="624"/>
            </a:xfrm>
          </p:grpSpPr>
          <p:grpSp>
            <p:nvGrpSpPr>
              <p:cNvPr id="124" name="Group 6">
                <a:extLst>
                  <a:ext uri="{FF2B5EF4-FFF2-40B4-BE49-F238E27FC236}">
                    <a16:creationId xmlns:a16="http://schemas.microsoft.com/office/drawing/2014/main" id="{252D4558-177D-C7FD-08EF-42094CF939A9}"/>
                  </a:ext>
                </a:extLst>
              </p:cNvPr>
              <p:cNvGrpSpPr>
                <a:grpSpLocks noChangeAspect="1"/>
              </p:cNvGrpSpPr>
              <p:nvPr/>
            </p:nvGrpSpPr>
            <p:grpSpPr bwMode="auto">
              <a:xfrm>
                <a:off x="844" y="1920"/>
                <a:ext cx="1034" cy="624"/>
                <a:chOff x="844" y="1920"/>
                <a:chExt cx="1811" cy="624"/>
              </a:xfrm>
            </p:grpSpPr>
            <p:sp>
              <p:nvSpPr>
                <p:cNvPr id="127" name="Line 7">
                  <a:extLst>
                    <a:ext uri="{FF2B5EF4-FFF2-40B4-BE49-F238E27FC236}">
                      <a16:creationId xmlns:a16="http://schemas.microsoft.com/office/drawing/2014/main" id="{A2BE94A7-F940-DEAF-1133-D636E33DD2CB}"/>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8">
                  <a:extLst>
                    <a:ext uri="{FF2B5EF4-FFF2-40B4-BE49-F238E27FC236}">
                      <a16:creationId xmlns:a16="http://schemas.microsoft.com/office/drawing/2014/main" id="{9E5BF3FE-F0B2-46DA-AFE2-C0037B8179A8}"/>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9" name="Group 9">
                  <a:extLst>
                    <a:ext uri="{FF2B5EF4-FFF2-40B4-BE49-F238E27FC236}">
                      <a16:creationId xmlns:a16="http://schemas.microsoft.com/office/drawing/2014/main" id="{F92B713A-95EE-B210-7EEA-543391BA9C6C}"/>
                    </a:ext>
                  </a:extLst>
                </p:cNvPr>
                <p:cNvGrpSpPr>
                  <a:grpSpLocks noChangeAspect="1"/>
                </p:cNvGrpSpPr>
                <p:nvPr/>
              </p:nvGrpSpPr>
              <p:grpSpPr bwMode="auto">
                <a:xfrm>
                  <a:off x="1392" y="1920"/>
                  <a:ext cx="720" cy="624"/>
                  <a:chOff x="768" y="1920"/>
                  <a:chExt cx="720" cy="624"/>
                </a:xfrm>
              </p:grpSpPr>
              <p:sp>
                <p:nvSpPr>
                  <p:cNvPr id="132" name="Line 10">
                    <a:extLst>
                      <a:ext uri="{FF2B5EF4-FFF2-40B4-BE49-F238E27FC236}">
                        <a16:creationId xmlns:a16="http://schemas.microsoft.com/office/drawing/2014/main" id="{F5301018-E93C-6C03-F962-8B8E537F10F3}"/>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11">
                    <a:extLst>
                      <a:ext uri="{FF2B5EF4-FFF2-40B4-BE49-F238E27FC236}">
                        <a16:creationId xmlns:a16="http://schemas.microsoft.com/office/drawing/2014/main" id="{435A9004-CED3-CA01-B44B-14D85C8FAFF3}"/>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0" name="Line 12">
                  <a:extLst>
                    <a:ext uri="{FF2B5EF4-FFF2-40B4-BE49-F238E27FC236}">
                      <a16:creationId xmlns:a16="http://schemas.microsoft.com/office/drawing/2014/main" id="{B259C9F4-2B80-5586-2A7E-2659580829A7}"/>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13">
                  <a:extLst>
                    <a:ext uri="{FF2B5EF4-FFF2-40B4-BE49-F238E27FC236}">
                      <a16:creationId xmlns:a16="http://schemas.microsoft.com/office/drawing/2014/main" id="{D30D0DEB-8B9B-99A7-4737-48A6E01D7CB7}"/>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5" name="Line 14">
                <a:extLst>
                  <a:ext uri="{FF2B5EF4-FFF2-40B4-BE49-F238E27FC236}">
                    <a16:creationId xmlns:a16="http://schemas.microsoft.com/office/drawing/2014/main" id="{70227082-F732-47FB-3E37-FE8C20A3278A}"/>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15">
                <a:extLst>
                  <a:ext uri="{FF2B5EF4-FFF2-40B4-BE49-F238E27FC236}">
                    <a16:creationId xmlns:a16="http://schemas.microsoft.com/office/drawing/2014/main" id="{4779FD57-0111-BEC8-34F6-A60B1E9A28C4}"/>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 name="Text Box 16">
              <a:extLst>
                <a:ext uri="{FF2B5EF4-FFF2-40B4-BE49-F238E27FC236}">
                  <a16:creationId xmlns:a16="http://schemas.microsoft.com/office/drawing/2014/main" id="{89C28AF0-55B7-0E36-B04F-F2B6C7786F49}"/>
                </a:ext>
              </a:extLst>
            </p:cNvPr>
            <p:cNvSpPr txBox="1">
              <a:spLocks noChangeAspect="1" noChangeArrowheads="1"/>
            </p:cNvSpPr>
            <p:nvPr/>
          </p:nvSpPr>
          <p:spPr bwMode="auto">
            <a:xfrm>
              <a:off x="985" y="1704"/>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1</a:t>
              </a:r>
            </a:p>
          </p:txBody>
        </p:sp>
        <p:sp>
          <p:nvSpPr>
            <p:cNvPr id="7" name="Line 17">
              <a:extLst>
                <a:ext uri="{FF2B5EF4-FFF2-40B4-BE49-F238E27FC236}">
                  <a16:creationId xmlns:a16="http://schemas.microsoft.com/office/drawing/2014/main" id="{E1C9413E-B7B0-4B2B-019B-2D8E49A33892}"/>
                </a:ext>
              </a:extLst>
            </p:cNvPr>
            <p:cNvSpPr>
              <a:spLocks noChangeAspect="1" noChangeShapeType="1"/>
            </p:cNvSpPr>
            <p:nvPr/>
          </p:nvSpPr>
          <p:spPr bwMode="auto">
            <a:xfrm>
              <a:off x="1540" y="2107"/>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8">
              <a:extLst>
                <a:ext uri="{FF2B5EF4-FFF2-40B4-BE49-F238E27FC236}">
                  <a16:creationId xmlns:a16="http://schemas.microsoft.com/office/drawing/2014/main" id="{17244FC6-D5DC-D3D7-3446-1D10E4471ECF}"/>
                </a:ext>
              </a:extLst>
            </p:cNvPr>
            <p:cNvSpPr>
              <a:spLocks noChangeAspect="1" noChangeShapeType="1"/>
            </p:cNvSpPr>
            <p:nvPr/>
          </p:nvSpPr>
          <p:spPr bwMode="auto">
            <a:xfrm>
              <a:off x="1390" y="241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9">
              <a:extLst>
                <a:ext uri="{FF2B5EF4-FFF2-40B4-BE49-F238E27FC236}">
                  <a16:creationId xmlns:a16="http://schemas.microsoft.com/office/drawing/2014/main" id="{A9E61C92-C7C7-BB78-F764-0E7C64A3F3B5}"/>
                </a:ext>
              </a:extLst>
            </p:cNvPr>
            <p:cNvSpPr>
              <a:spLocks noChangeAspect="1" noChangeShapeType="1"/>
            </p:cNvSpPr>
            <p:nvPr/>
          </p:nvSpPr>
          <p:spPr bwMode="auto">
            <a:xfrm>
              <a:off x="1390" y="2514"/>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0">
              <a:extLst>
                <a:ext uri="{FF2B5EF4-FFF2-40B4-BE49-F238E27FC236}">
                  <a16:creationId xmlns:a16="http://schemas.microsoft.com/office/drawing/2014/main" id="{BDAE9B9B-C922-C22D-11DE-75C0D8A037A3}"/>
                </a:ext>
              </a:extLst>
            </p:cNvPr>
            <p:cNvSpPr>
              <a:spLocks noChangeAspect="1" noChangeShapeType="1"/>
            </p:cNvSpPr>
            <p:nvPr/>
          </p:nvSpPr>
          <p:spPr bwMode="auto">
            <a:xfrm>
              <a:off x="1540" y="2515"/>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 name="Group 21">
              <a:extLst>
                <a:ext uri="{FF2B5EF4-FFF2-40B4-BE49-F238E27FC236}">
                  <a16:creationId xmlns:a16="http://schemas.microsoft.com/office/drawing/2014/main" id="{B53E9588-3BE8-1E53-69B9-7871FE868ACD}"/>
                </a:ext>
              </a:extLst>
            </p:cNvPr>
            <p:cNvGrpSpPr>
              <a:grpSpLocks noChangeAspect="1"/>
            </p:cNvGrpSpPr>
            <p:nvPr/>
          </p:nvGrpSpPr>
          <p:grpSpPr bwMode="auto">
            <a:xfrm>
              <a:off x="1371" y="2827"/>
              <a:ext cx="338" cy="112"/>
              <a:chOff x="3567" y="3113"/>
              <a:chExt cx="482" cy="112"/>
            </a:xfrm>
          </p:grpSpPr>
          <p:sp>
            <p:nvSpPr>
              <p:cNvPr id="121" name="Line 22">
                <a:extLst>
                  <a:ext uri="{FF2B5EF4-FFF2-40B4-BE49-F238E27FC236}">
                    <a16:creationId xmlns:a16="http://schemas.microsoft.com/office/drawing/2014/main" id="{01B1DEA4-46C7-3330-52AE-1978512F5A87}"/>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23">
                <a:extLst>
                  <a:ext uri="{FF2B5EF4-FFF2-40B4-BE49-F238E27FC236}">
                    <a16:creationId xmlns:a16="http://schemas.microsoft.com/office/drawing/2014/main" id="{90EE96F7-4E08-7720-644A-0D6B1868A272}"/>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24">
                <a:extLst>
                  <a:ext uri="{FF2B5EF4-FFF2-40B4-BE49-F238E27FC236}">
                    <a16:creationId xmlns:a16="http://schemas.microsoft.com/office/drawing/2014/main" id="{5E99FCBB-BD5E-35F7-65EF-DCA5CC8348ED}"/>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Text Box 25">
              <a:extLst>
                <a:ext uri="{FF2B5EF4-FFF2-40B4-BE49-F238E27FC236}">
                  <a16:creationId xmlns:a16="http://schemas.microsoft.com/office/drawing/2014/main" id="{16A1F401-D13A-57D3-6A22-7E0C1C666101}"/>
                </a:ext>
              </a:extLst>
            </p:cNvPr>
            <p:cNvSpPr txBox="1">
              <a:spLocks noChangeAspect="1" noChangeArrowheads="1"/>
            </p:cNvSpPr>
            <p:nvPr/>
          </p:nvSpPr>
          <p:spPr bwMode="auto">
            <a:xfrm>
              <a:off x="1141" y="2323"/>
              <a:ext cx="33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1</a:t>
              </a:r>
            </a:p>
          </p:txBody>
        </p:sp>
        <p:sp>
          <p:nvSpPr>
            <p:cNvPr id="13" name="Text Box 26">
              <a:extLst>
                <a:ext uri="{FF2B5EF4-FFF2-40B4-BE49-F238E27FC236}">
                  <a16:creationId xmlns:a16="http://schemas.microsoft.com/office/drawing/2014/main" id="{2DF047C4-87A5-F877-B33F-A2CED029103B}"/>
                </a:ext>
              </a:extLst>
            </p:cNvPr>
            <p:cNvSpPr txBox="1">
              <a:spLocks noChangeAspect="1" noChangeArrowheads="1"/>
            </p:cNvSpPr>
            <p:nvPr/>
          </p:nvSpPr>
          <p:spPr bwMode="auto">
            <a:xfrm>
              <a:off x="513" y="1911"/>
              <a:ext cx="20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s</a:t>
              </a:r>
              <a:endParaRPr lang="en-US" altLang="zh-CN" baseline="-25000">
                <a:solidFill>
                  <a:srgbClr val="FF6600"/>
                </a:solidFill>
                <a:latin typeface="Times New Roman" panose="02020603050405020304" pitchFamily="18" charset="0"/>
                <a:ea typeface="宋体" panose="02010600030101010101" pitchFamily="2" charset="-122"/>
              </a:endParaRPr>
            </a:p>
          </p:txBody>
        </p:sp>
        <p:grpSp>
          <p:nvGrpSpPr>
            <p:cNvPr id="14" name="Group 27">
              <a:extLst>
                <a:ext uri="{FF2B5EF4-FFF2-40B4-BE49-F238E27FC236}">
                  <a16:creationId xmlns:a16="http://schemas.microsoft.com/office/drawing/2014/main" id="{C4BE2CD9-0A79-3156-238B-44C284398E93}"/>
                </a:ext>
              </a:extLst>
            </p:cNvPr>
            <p:cNvGrpSpPr>
              <a:grpSpLocks noChangeAspect="1"/>
            </p:cNvGrpSpPr>
            <p:nvPr/>
          </p:nvGrpSpPr>
          <p:grpSpPr bwMode="auto">
            <a:xfrm>
              <a:off x="1524" y="1359"/>
              <a:ext cx="1266" cy="959"/>
              <a:chOff x="1524" y="1359"/>
              <a:chExt cx="1266" cy="959"/>
            </a:xfrm>
          </p:grpSpPr>
          <p:grpSp>
            <p:nvGrpSpPr>
              <p:cNvPr id="98" name="Group 28">
                <a:extLst>
                  <a:ext uri="{FF2B5EF4-FFF2-40B4-BE49-F238E27FC236}">
                    <a16:creationId xmlns:a16="http://schemas.microsoft.com/office/drawing/2014/main" id="{8929BAC1-09CF-81F3-84FF-B257D604BCBB}"/>
                  </a:ext>
                </a:extLst>
              </p:cNvPr>
              <p:cNvGrpSpPr>
                <a:grpSpLocks noChangeAspect="1"/>
              </p:cNvGrpSpPr>
              <p:nvPr/>
            </p:nvGrpSpPr>
            <p:grpSpPr bwMode="auto">
              <a:xfrm rot="-2131559">
                <a:off x="1652" y="1635"/>
                <a:ext cx="816" cy="186"/>
                <a:chOff x="384" y="1920"/>
                <a:chExt cx="1957" cy="624"/>
              </a:xfrm>
            </p:grpSpPr>
            <p:grpSp>
              <p:nvGrpSpPr>
                <p:cNvPr id="111" name="Group 29">
                  <a:extLst>
                    <a:ext uri="{FF2B5EF4-FFF2-40B4-BE49-F238E27FC236}">
                      <a16:creationId xmlns:a16="http://schemas.microsoft.com/office/drawing/2014/main" id="{D17543F0-D399-8FC3-1127-9B3B6D6F4188}"/>
                    </a:ext>
                  </a:extLst>
                </p:cNvPr>
                <p:cNvGrpSpPr>
                  <a:grpSpLocks noChangeAspect="1"/>
                </p:cNvGrpSpPr>
                <p:nvPr/>
              </p:nvGrpSpPr>
              <p:grpSpPr bwMode="auto">
                <a:xfrm>
                  <a:off x="844" y="1920"/>
                  <a:ext cx="1034" cy="624"/>
                  <a:chOff x="844" y="1920"/>
                  <a:chExt cx="1811" cy="624"/>
                </a:xfrm>
              </p:grpSpPr>
              <p:sp>
                <p:nvSpPr>
                  <p:cNvPr id="114" name="Line 30">
                    <a:extLst>
                      <a:ext uri="{FF2B5EF4-FFF2-40B4-BE49-F238E27FC236}">
                        <a16:creationId xmlns:a16="http://schemas.microsoft.com/office/drawing/2014/main" id="{5469850F-3CD0-040F-9DB1-E382BF70CD88}"/>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31">
                    <a:extLst>
                      <a:ext uri="{FF2B5EF4-FFF2-40B4-BE49-F238E27FC236}">
                        <a16:creationId xmlns:a16="http://schemas.microsoft.com/office/drawing/2014/main" id="{493DC602-5383-CD14-68E9-AD1D783F0C45}"/>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6" name="Group 32">
                    <a:extLst>
                      <a:ext uri="{FF2B5EF4-FFF2-40B4-BE49-F238E27FC236}">
                        <a16:creationId xmlns:a16="http://schemas.microsoft.com/office/drawing/2014/main" id="{32CCB861-E99E-4159-C383-04D1D07C75D9}"/>
                      </a:ext>
                    </a:extLst>
                  </p:cNvPr>
                  <p:cNvGrpSpPr>
                    <a:grpSpLocks noChangeAspect="1"/>
                  </p:cNvGrpSpPr>
                  <p:nvPr/>
                </p:nvGrpSpPr>
                <p:grpSpPr bwMode="auto">
                  <a:xfrm>
                    <a:off x="1392" y="1920"/>
                    <a:ext cx="720" cy="624"/>
                    <a:chOff x="768" y="1920"/>
                    <a:chExt cx="720" cy="624"/>
                  </a:xfrm>
                </p:grpSpPr>
                <p:sp>
                  <p:nvSpPr>
                    <p:cNvPr id="119" name="Line 33">
                      <a:extLst>
                        <a:ext uri="{FF2B5EF4-FFF2-40B4-BE49-F238E27FC236}">
                          <a16:creationId xmlns:a16="http://schemas.microsoft.com/office/drawing/2014/main" id="{A2FC1401-613D-9A74-8D1E-3F01602880D5}"/>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34">
                      <a:extLst>
                        <a:ext uri="{FF2B5EF4-FFF2-40B4-BE49-F238E27FC236}">
                          <a16:creationId xmlns:a16="http://schemas.microsoft.com/office/drawing/2014/main" id="{AD4D7BAE-29D5-82C6-0952-B11C90A63AB4}"/>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7" name="Line 35">
                    <a:extLst>
                      <a:ext uri="{FF2B5EF4-FFF2-40B4-BE49-F238E27FC236}">
                        <a16:creationId xmlns:a16="http://schemas.microsoft.com/office/drawing/2014/main" id="{6FF24C73-8AD1-CE1B-F30F-9B6008D7FE7E}"/>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36">
                    <a:extLst>
                      <a:ext uri="{FF2B5EF4-FFF2-40B4-BE49-F238E27FC236}">
                        <a16:creationId xmlns:a16="http://schemas.microsoft.com/office/drawing/2014/main" id="{2EB8C56F-9809-25BC-31EE-FAD304D5EE71}"/>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2" name="Line 37">
                  <a:extLst>
                    <a:ext uri="{FF2B5EF4-FFF2-40B4-BE49-F238E27FC236}">
                      <a16:creationId xmlns:a16="http://schemas.microsoft.com/office/drawing/2014/main" id="{358E492D-19AC-871B-1BEF-5E2C7627A895}"/>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38">
                  <a:extLst>
                    <a:ext uri="{FF2B5EF4-FFF2-40B4-BE49-F238E27FC236}">
                      <a16:creationId xmlns:a16="http://schemas.microsoft.com/office/drawing/2014/main" id="{A42A9B11-9177-B52E-6153-2497586B247E}"/>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 name="Text Box 39">
                <a:extLst>
                  <a:ext uri="{FF2B5EF4-FFF2-40B4-BE49-F238E27FC236}">
                    <a16:creationId xmlns:a16="http://schemas.microsoft.com/office/drawing/2014/main" id="{35577BA3-73DB-EFD0-46FD-6E1551B3C2CE}"/>
                  </a:ext>
                </a:extLst>
              </p:cNvPr>
              <p:cNvSpPr txBox="1">
                <a:spLocks noChangeAspect="1" noChangeArrowheads="1"/>
              </p:cNvSpPr>
              <p:nvPr/>
            </p:nvSpPr>
            <p:spPr bwMode="auto">
              <a:xfrm rot="-2131559">
                <a:off x="1766" y="1359"/>
                <a:ext cx="33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2</a:t>
                </a:r>
              </a:p>
            </p:txBody>
          </p:sp>
          <p:grpSp>
            <p:nvGrpSpPr>
              <p:cNvPr id="100" name="Group 40">
                <a:extLst>
                  <a:ext uri="{FF2B5EF4-FFF2-40B4-BE49-F238E27FC236}">
                    <a16:creationId xmlns:a16="http://schemas.microsoft.com/office/drawing/2014/main" id="{E527322A-F3E0-37F3-EE4E-A0F32A24FE16}"/>
                  </a:ext>
                </a:extLst>
              </p:cNvPr>
              <p:cNvGrpSpPr>
                <a:grpSpLocks noChangeAspect="1"/>
              </p:cNvGrpSpPr>
              <p:nvPr/>
            </p:nvGrpSpPr>
            <p:grpSpPr bwMode="auto">
              <a:xfrm rot="2158311">
                <a:off x="2181" y="1574"/>
                <a:ext cx="609" cy="744"/>
                <a:chOff x="2401" y="1423"/>
                <a:chExt cx="609" cy="744"/>
              </a:xfrm>
            </p:grpSpPr>
            <p:sp>
              <p:nvSpPr>
                <p:cNvPr id="102" name="Line 41">
                  <a:extLst>
                    <a:ext uri="{FF2B5EF4-FFF2-40B4-BE49-F238E27FC236}">
                      <a16:creationId xmlns:a16="http://schemas.microsoft.com/office/drawing/2014/main" id="{0EDE0990-D8C1-E472-FDF5-5E6B6A1086FE}"/>
                    </a:ext>
                  </a:extLst>
                </p:cNvPr>
                <p:cNvSpPr>
                  <a:spLocks noChangeAspect="1" noChangeShapeType="1"/>
                </p:cNvSpPr>
                <p:nvPr/>
              </p:nvSpPr>
              <p:spPr bwMode="auto">
                <a:xfrm rot="-2131559">
                  <a:off x="2459" y="1451"/>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42">
                  <a:extLst>
                    <a:ext uri="{FF2B5EF4-FFF2-40B4-BE49-F238E27FC236}">
                      <a16:creationId xmlns:a16="http://schemas.microsoft.com/office/drawing/2014/main" id="{BF40FF0F-5DF2-ADCC-2852-EBE29DA38C9E}"/>
                    </a:ext>
                  </a:extLst>
                </p:cNvPr>
                <p:cNvSpPr>
                  <a:spLocks noChangeAspect="1" noChangeShapeType="1"/>
                </p:cNvSpPr>
                <p:nvPr/>
              </p:nvSpPr>
              <p:spPr bwMode="auto">
                <a:xfrm rot="-2131559">
                  <a:off x="2401" y="1733"/>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43">
                  <a:extLst>
                    <a:ext uri="{FF2B5EF4-FFF2-40B4-BE49-F238E27FC236}">
                      <a16:creationId xmlns:a16="http://schemas.microsoft.com/office/drawing/2014/main" id="{F034C7D8-A1C6-2D49-4F67-0F10F9BAC8B3}"/>
                    </a:ext>
                  </a:extLst>
                </p:cNvPr>
                <p:cNvSpPr>
                  <a:spLocks noChangeAspect="1" noChangeShapeType="1"/>
                </p:cNvSpPr>
                <p:nvPr/>
              </p:nvSpPr>
              <p:spPr bwMode="auto">
                <a:xfrm rot="-2131559">
                  <a:off x="2456" y="1811"/>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44">
                  <a:extLst>
                    <a:ext uri="{FF2B5EF4-FFF2-40B4-BE49-F238E27FC236}">
                      <a16:creationId xmlns:a16="http://schemas.microsoft.com/office/drawing/2014/main" id="{96BDA441-B53D-EDE5-6E46-5F8BC9B334B7}"/>
                    </a:ext>
                  </a:extLst>
                </p:cNvPr>
                <p:cNvSpPr>
                  <a:spLocks noChangeAspect="1" noChangeShapeType="1"/>
                </p:cNvSpPr>
                <p:nvPr/>
              </p:nvSpPr>
              <p:spPr bwMode="auto">
                <a:xfrm rot="-2131559">
                  <a:off x="2696" y="1783"/>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6" name="Group 45">
                  <a:extLst>
                    <a:ext uri="{FF2B5EF4-FFF2-40B4-BE49-F238E27FC236}">
                      <a16:creationId xmlns:a16="http://schemas.microsoft.com/office/drawing/2014/main" id="{47043AFA-F0F8-AA32-937E-AB4D1EEF7647}"/>
                    </a:ext>
                  </a:extLst>
                </p:cNvPr>
                <p:cNvGrpSpPr>
                  <a:grpSpLocks noChangeAspect="1"/>
                </p:cNvGrpSpPr>
                <p:nvPr/>
              </p:nvGrpSpPr>
              <p:grpSpPr bwMode="auto">
                <a:xfrm rot="-2131559">
                  <a:off x="2652" y="2055"/>
                  <a:ext cx="338" cy="112"/>
                  <a:chOff x="3567" y="3113"/>
                  <a:chExt cx="482" cy="112"/>
                </a:xfrm>
              </p:grpSpPr>
              <p:sp>
                <p:nvSpPr>
                  <p:cNvPr id="108" name="Line 46">
                    <a:extLst>
                      <a:ext uri="{FF2B5EF4-FFF2-40B4-BE49-F238E27FC236}">
                        <a16:creationId xmlns:a16="http://schemas.microsoft.com/office/drawing/2014/main" id="{6764FB5B-B8A3-2319-5F2C-9A768C4F53BD}"/>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47">
                    <a:extLst>
                      <a:ext uri="{FF2B5EF4-FFF2-40B4-BE49-F238E27FC236}">
                        <a16:creationId xmlns:a16="http://schemas.microsoft.com/office/drawing/2014/main" id="{83A5CB41-C2C9-E634-3772-794C3EABBF9A}"/>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48">
                    <a:extLst>
                      <a:ext uri="{FF2B5EF4-FFF2-40B4-BE49-F238E27FC236}">
                        <a16:creationId xmlns:a16="http://schemas.microsoft.com/office/drawing/2014/main" id="{61062B4B-24E3-2179-F39E-6A5F9C061F41}"/>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 name="Text Box 49">
                  <a:extLst>
                    <a:ext uri="{FF2B5EF4-FFF2-40B4-BE49-F238E27FC236}">
                      <a16:creationId xmlns:a16="http://schemas.microsoft.com/office/drawing/2014/main" id="{DD1CDD03-BCAF-C458-C3CD-59EE57B55097}"/>
                    </a:ext>
                  </a:extLst>
                </p:cNvPr>
                <p:cNvSpPr txBox="1">
                  <a:spLocks noChangeAspect="1" noChangeArrowheads="1"/>
                </p:cNvSpPr>
                <p:nvPr/>
              </p:nvSpPr>
              <p:spPr bwMode="auto">
                <a:xfrm rot="-2131559">
                  <a:off x="2673" y="1423"/>
                  <a:ext cx="33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2</a:t>
                  </a:r>
                </a:p>
              </p:txBody>
            </p:sp>
          </p:grpSp>
          <p:sp>
            <p:nvSpPr>
              <p:cNvPr id="101" name="Line 50">
                <a:extLst>
                  <a:ext uri="{FF2B5EF4-FFF2-40B4-BE49-F238E27FC236}">
                    <a16:creationId xmlns:a16="http://schemas.microsoft.com/office/drawing/2014/main" id="{1691E8DD-F6C6-42FF-6DDA-D5EF55750B9F}"/>
                  </a:ext>
                </a:extLst>
              </p:cNvPr>
              <p:cNvSpPr>
                <a:spLocks noChangeAspect="1" noChangeShapeType="1"/>
              </p:cNvSpPr>
              <p:nvPr/>
            </p:nvSpPr>
            <p:spPr bwMode="auto">
              <a:xfrm flipH="1">
                <a:off x="1524" y="1925"/>
                <a:ext cx="260"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51">
              <a:extLst>
                <a:ext uri="{FF2B5EF4-FFF2-40B4-BE49-F238E27FC236}">
                  <a16:creationId xmlns:a16="http://schemas.microsoft.com/office/drawing/2014/main" id="{578E9D90-DF1C-FA2A-7910-C1BFD288D40E}"/>
                </a:ext>
              </a:extLst>
            </p:cNvPr>
            <p:cNvGrpSpPr>
              <a:grpSpLocks noChangeAspect="1"/>
            </p:cNvGrpSpPr>
            <p:nvPr/>
          </p:nvGrpSpPr>
          <p:grpSpPr bwMode="auto">
            <a:xfrm>
              <a:off x="2432" y="1902"/>
              <a:ext cx="1265" cy="958"/>
              <a:chOff x="1524" y="1359"/>
              <a:chExt cx="1265" cy="958"/>
            </a:xfrm>
          </p:grpSpPr>
          <p:grpSp>
            <p:nvGrpSpPr>
              <p:cNvPr id="75" name="Group 52">
                <a:extLst>
                  <a:ext uri="{FF2B5EF4-FFF2-40B4-BE49-F238E27FC236}">
                    <a16:creationId xmlns:a16="http://schemas.microsoft.com/office/drawing/2014/main" id="{B0F65D7A-DD17-9578-9BE3-370E71639944}"/>
                  </a:ext>
                </a:extLst>
              </p:cNvPr>
              <p:cNvGrpSpPr>
                <a:grpSpLocks noChangeAspect="1"/>
              </p:cNvGrpSpPr>
              <p:nvPr/>
            </p:nvGrpSpPr>
            <p:grpSpPr bwMode="auto">
              <a:xfrm rot="-2131559">
                <a:off x="1652" y="1635"/>
                <a:ext cx="816" cy="186"/>
                <a:chOff x="384" y="1920"/>
                <a:chExt cx="1957" cy="624"/>
              </a:xfrm>
            </p:grpSpPr>
            <p:grpSp>
              <p:nvGrpSpPr>
                <p:cNvPr id="88" name="Group 53">
                  <a:extLst>
                    <a:ext uri="{FF2B5EF4-FFF2-40B4-BE49-F238E27FC236}">
                      <a16:creationId xmlns:a16="http://schemas.microsoft.com/office/drawing/2014/main" id="{0A3CB235-E53E-10D6-C0B7-AFBFD43975F2}"/>
                    </a:ext>
                  </a:extLst>
                </p:cNvPr>
                <p:cNvGrpSpPr>
                  <a:grpSpLocks noChangeAspect="1"/>
                </p:cNvGrpSpPr>
                <p:nvPr/>
              </p:nvGrpSpPr>
              <p:grpSpPr bwMode="auto">
                <a:xfrm>
                  <a:off x="844" y="1920"/>
                  <a:ext cx="1034" cy="624"/>
                  <a:chOff x="844" y="1920"/>
                  <a:chExt cx="1811" cy="624"/>
                </a:xfrm>
              </p:grpSpPr>
              <p:sp>
                <p:nvSpPr>
                  <p:cNvPr id="91" name="Line 54">
                    <a:extLst>
                      <a:ext uri="{FF2B5EF4-FFF2-40B4-BE49-F238E27FC236}">
                        <a16:creationId xmlns:a16="http://schemas.microsoft.com/office/drawing/2014/main" id="{D97232A1-CFD7-2F06-5723-1E3952378C7C}"/>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55">
                    <a:extLst>
                      <a:ext uri="{FF2B5EF4-FFF2-40B4-BE49-F238E27FC236}">
                        <a16:creationId xmlns:a16="http://schemas.microsoft.com/office/drawing/2014/main" id="{AB6EAC08-5A3D-8D84-91AB-90127D4501B2}"/>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3" name="Group 56">
                    <a:extLst>
                      <a:ext uri="{FF2B5EF4-FFF2-40B4-BE49-F238E27FC236}">
                        <a16:creationId xmlns:a16="http://schemas.microsoft.com/office/drawing/2014/main" id="{6BD2E7F7-17C5-55C5-C714-664D94B978F6}"/>
                      </a:ext>
                    </a:extLst>
                  </p:cNvPr>
                  <p:cNvGrpSpPr>
                    <a:grpSpLocks noChangeAspect="1"/>
                  </p:cNvGrpSpPr>
                  <p:nvPr/>
                </p:nvGrpSpPr>
                <p:grpSpPr bwMode="auto">
                  <a:xfrm>
                    <a:off x="1392" y="1920"/>
                    <a:ext cx="720" cy="624"/>
                    <a:chOff x="768" y="1920"/>
                    <a:chExt cx="720" cy="624"/>
                  </a:xfrm>
                </p:grpSpPr>
                <p:sp>
                  <p:nvSpPr>
                    <p:cNvPr id="96" name="Line 57">
                      <a:extLst>
                        <a:ext uri="{FF2B5EF4-FFF2-40B4-BE49-F238E27FC236}">
                          <a16:creationId xmlns:a16="http://schemas.microsoft.com/office/drawing/2014/main" id="{AB9D3279-9CF2-1C79-A3D0-B9F3EE49A2C0}"/>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58">
                      <a:extLst>
                        <a:ext uri="{FF2B5EF4-FFF2-40B4-BE49-F238E27FC236}">
                          <a16:creationId xmlns:a16="http://schemas.microsoft.com/office/drawing/2014/main" id="{89C74D80-097F-3740-F3B0-D010CC0E3695}"/>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 name="Line 59">
                    <a:extLst>
                      <a:ext uri="{FF2B5EF4-FFF2-40B4-BE49-F238E27FC236}">
                        <a16:creationId xmlns:a16="http://schemas.microsoft.com/office/drawing/2014/main" id="{93D35755-C551-5933-91EE-98487E553573}"/>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60">
                    <a:extLst>
                      <a:ext uri="{FF2B5EF4-FFF2-40B4-BE49-F238E27FC236}">
                        <a16:creationId xmlns:a16="http://schemas.microsoft.com/office/drawing/2014/main" id="{4853995B-2C65-E9F7-D129-A67A5617A319}"/>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 name="Line 61">
                  <a:extLst>
                    <a:ext uri="{FF2B5EF4-FFF2-40B4-BE49-F238E27FC236}">
                      <a16:creationId xmlns:a16="http://schemas.microsoft.com/office/drawing/2014/main" id="{805776F1-0449-6B2F-9373-462EBFBC5201}"/>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62">
                  <a:extLst>
                    <a:ext uri="{FF2B5EF4-FFF2-40B4-BE49-F238E27FC236}">
                      <a16:creationId xmlns:a16="http://schemas.microsoft.com/office/drawing/2014/main" id="{DAC261DD-6680-8082-AA26-3A565A3E4AE6}"/>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6" name="Text Box 63">
                <a:extLst>
                  <a:ext uri="{FF2B5EF4-FFF2-40B4-BE49-F238E27FC236}">
                    <a16:creationId xmlns:a16="http://schemas.microsoft.com/office/drawing/2014/main" id="{48941B6C-82D7-7D40-1A4B-C11EDFE7ED2F}"/>
                  </a:ext>
                </a:extLst>
              </p:cNvPr>
              <p:cNvSpPr txBox="1">
                <a:spLocks noChangeAspect="1" noChangeArrowheads="1"/>
              </p:cNvSpPr>
              <p:nvPr/>
            </p:nvSpPr>
            <p:spPr bwMode="auto">
              <a:xfrm rot="-2131559">
                <a:off x="1765" y="1359"/>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4</a:t>
                </a:r>
              </a:p>
            </p:txBody>
          </p:sp>
          <p:grpSp>
            <p:nvGrpSpPr>
              <p:cNvPr id="77" name="Group 64">
                <a:extLst>
                  <a:ext uri="{FF2B5EF4-FFF2-40B4-BE49-F238E27FC236}">
                    <a16:creationId xmlns:a16="http://schemas.microsoft.com/office/drawing/2014/main" id="{830DABD6-CB0C-8665-A601-DB2ADDAA3110}"/>
                  </a:ext>
                </a:extLst>
              </p:cNvPr>
              <p:cNvGrpSpPr>
                <a:grpSpLocks noChangeAspect="1"/>
              </p:cNvGrpSpPr>
              <p:nvPr/>
            </p:nvGrpSpPr>
            <p:grpSpPr bwMode="auto">
              <a:xfrm rot="2158311">
                <a:off x="2181" y="1574"/>
                <a:ext cx="608" cy="743"/>
                <a:chOff x="2401" y="1423"/>
                <a:chExt cx="608" cy="743"/>
              </a:xfrm>
            </p:grpSpPr>
            <p:sp>
              <p:nvSpPr>
                <p:cNvPr id="79" name="Line 65">
                  <a:extLst>
                    <a:ext uri="{FF2B5EF4-FFF2-40B4-BE49-F238E27FC236}">
                      <a16:creationId xmlns:a16="http://schemas.microsoft.com/office/drawing/2014/main" id="{8E1EC465-0D2F-313E-39CF-544758CCBE07}"/>
                    </a:ext>
                  </a:extLst>
                </p:cNvPr>
                <p:cNvSpPr>
                  <a:spLocks noChangeAspect="1" noChangeShapeType="1"/>
                </p:cNvSpPr>
                <p:nvPr/>
              </p:nvSpPr>
              <p:spPr bwMode="auto">
                <a:xfrm rot="-2131559">
                  <a:off x="2459" y="1450"/>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66">
                  <a:extLst>
                    <a:ext uri="{FF2B5EF4-FFF2-40B4-BE49-F238E27FC236}">
                      <a16:creationId xmlns:a16="http://schemas.microsoft.com/office/drawing/2014/main" id="{CB63EFBD-2FA8-CF4E-CD12-AD1891FA13AD}"/>
                    </a:ext>
                  </a:extLst>
                </p:cNvPr>
                <p:cNvSpPr>
                  <a:spLocks noChangeAspect="1" noChangeShapeType="1"/>
                </p:cNvSpPr>
                <p:nvPr/>
              </p:nvSpPr>
              <p:spPr bwMode="auto">
                <a:xfrm rot="-2131559">
                  <a:off x="2401" y="1732"/>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67">
                  <a:extLst>
                    <a:ext uri="{FF2B5EF4-FFF2-40B4-BE49-F238E27FC236}">
                      <a16:creationId xmlns:a16="http://schemas.microsoft.com/office/drawing/2014/main" id="{1F9700A7-7C4B-75D6-4939-E1B80AAC3010}"/>
                    </a:ext>
                  </a:extLst>
                </p:cNvPr>
                <p:cNvSpPr>
                  <a:spLocks noChangeAspect="1" noChangeShapeType="1"/>
                </p:cNvSpPr>
                <p:nvPr/>
              </p:nvSpPr>
              <p:spPr bwMode="auto">
                <a:xfrm rot="-2131559">
                  <a:off x="2456" y="1810"/>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68">
                  <a:extLst>
                    <a:ext uri="{FF2B5EF4-FFF2-40B4-BE49-F238E27FC236}">
                      <a16:creationId xmlns:a16="http://schemas.microsoft.com/office/drawing/2014/main" id="{DFB22810-933E-9CC8-6A54-EFB40049EC5D}"/>
                    </a:ext>
                  </a:extLst>
                </p:cNvPr>
                <p:cNvSpPr>
                  <a:spLocks noChangeAspect="1" noChangeShapeType="1"/>
                </p:cNvSpPr>
                <p:nvPr/>
              </p:nvSpPr>
              <p:spPr bwMode="auto">
                <a:xfrm rot="-2131559">
                  <a:off x="2696" y="1782"/>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 name="Group 69">
                  <a:extLst>
                    <a:ext uri="{FF2B5EF4-FFF2-40B4-BE49-F238E27FC236}">
                      <a16:creationId xmlns:a16="http://schemas.microsoft.com/office/drawing/2014/main" id="{9D1D8B9E-0307-FB17-0DA8-EDDD59C63BFD}"/>
                    </a:ext>
                  </a:extLst>
                </p:cNvPr>
                <p:cNvGrpSpPr>
                  <a:grpSpLocks noChangeAspect="1"/>
                </p:cNvGrpSpPr>
                <p:nvPr/>
              </p:nvGrpSpPr>
              <p:grpSpPr bwMode="auto">
                <a:xfrm rot="-2131559">
                  <a:off x="2652" y="2054"/>
                  <a:ext cx="338" cy="112"/>
                  <a:chOff x="3567" y="3113"/>
                  <a:chExt cx="482" cy="112"/>
                </a:xfrm>
              </p:grpSpPr>
              <p:sp>
                <p:nvSpPr>
                  <p:cNvPr id="85" name="Line 70">
                    <a:extLst>
                      <a:ext uri="{FF2B5EF4-FFF2-40B4-BE49-F238E27FC236}">
                        <a16:creationId xmlns:a16="http://schemas.microsoft.com/office/drawing/2014/main" id="{95B08FF9-02E7-E25F-873C-62E88CC24301}"/>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71">
                    <a:extLst>
                      <a:ext uri="{FF2B5EF4-FFF2-40B4-BE49-F238E27FC236}">
                        <a16:creationId xmlns:a16="http://schemas.microsoft.com/office/drawing/2014/main" id="{024B7B34-D4FA-786E-9B10-8184F5F6E62A}"/>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72">
                    <a:extLst>
                      <a:ext uri="{FF2B5EF4-FFF2-40B4-BE49-F238E27FC236}">
                        <a16:creationId xmlns:a16="http://schemas.microsoft.com/office/drawing/2014/main" id="{C6F183EA-F34E-BFDF-BE70-D407F8409B9E}"/>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 name="Text Box 73">
                  <a:extLst>
                    <a:ext uri="{FF2B5EF4-FFF2-40B4-BE49-F238E27FC236}">
                      <a16:creationId xmlns:a16="http://schemas.microsoft.com/office/drawing/2014/main" id="{4BFFEDE6-F4EE-A5BB-4FD1-6B7D7BC6B30C}"/>
                    </a:ext>
                  </a:extLst>
                </p:cNvPr>
                <p:cNvSpPr txBox="1">
                  <a:spLocks noChangeAspect="1" noChangeArrowheads="1"/>
                </p:cNvSpPr>
                <p:nvPr/>
              </p:nvSpPr>
              <p:spPr bwMode="auto">
                <a:xfrm rot="-2131559">
                  <a:off x="2672" y="1423"/>
                  <a:ext cx="33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4</a:t>
                  </a:r>
                </a:p>
              </p:txBody>
            </p:sp>
          </p:grpSp>
          <p:sp>
            <p:nvSpPr>
              <p:cNvPr id="78" name="Line 74">
                <a:extLst>
                  <a:ext uri="{FF2B5EF4-FFF2-40B4-BE49-F238E27FC236}">
                    <a16:creationId xmlns:a16="http://schemas.microsoft.com/office/drawing/2014/main" id="{6F8FF31D-3AEF-B8CD-C942-1E7045DABE93}"/>
                  </a:ext>
                </a:extLst>
              </p:cNvPr>
              <p:cNvSpPr>
                <a:spLocks noChangeAspect="1" noChangeShapeType="1"/>
              </p:cNvSpPr>
              <p:nvPr/>
            </p:nvSpPr>
            <p:spPr bwMode="auto">
              <a:xfrm flipH="1">
                <a:off x="1524" y="1925"/>
                <a:ext cx="260"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Line 75">
              <a:extLst>
                <a:ext uri="{FF2B5EF4-FFF2-40B4-BE49-F238E27FC236}">
                  <a16:creationId xmlns:a16="http://schemas.microsoft.com/office/drawing/2014/main" id="{6191EE2F-535B-CC24-555D-7AFE4BC3725F}"/>
                </a:ext>
              </a:extLst>
            </p:cNvPr>
            <p:cNvSpPr>
              <a:spLocks noChangeAspect="1" noChangeShapeType="1"/>
            </p:cNvSpPr>
            <p:nvPr/>
          </p:nvSpPr>
          <p:spPr bwMode="auto">
            <a:xfrm>
              <a:off x="1545" y="2105"/>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 name="Group 76">
              <a:extLst>
                <a:ext uri="{FF2B5EF4-FFF2-40B4-BE49-F238E27FC236}">
                  <a16:creationId xmlns:a16="http://schemas.microsoft.com/office/drawing/2014/main" id="{EC0971D6-7D20-12A3-EF7C-73CC797BC6A7}"/>
                </a:ext>
              </a:extLst>
            </p:cNvPr>
            <p:cNvGrpSpPr>
              <a:grpSpLocks noChangeAspect="1"/>
            </p:cNvGrpSpPr>
            <p:nvPr/>
          </p:nvGrpSpPr>
          <p:grpSpPr bwMode="auto">
            <a:xfrm rot="1900573">
              <a:off x="1583" y="2286"/>
              <a:ext cx="817" cy="186"/>
              <a:chOff x="380" y="1920"/>
              <a:chExt cx="1961" cy="624"/>
            </a:xfrm>
          </p:grpSpPr>
          <p:grpSp>
            <p:nvGrpSpPr>
              <p:cNvPr id="65" name="Group 77">
                <a:extLst>
                  <a:ext uri="{FF2B5EF4-FFF2-40B4-BE49-F238E27FC236}">
                    <a16:creationId xmlns:a16="http://schemas.microsoft.com/office/drawing/2014/main" id="{FAC832B6-C645-144B-D099-81CAFADF94AC}"/>
                  </a:ext>
                </a:extLst>
              </p:cNvPr>
              <p:cNvGrpSpPr>
                <a:grpSpLocks noChangeAspect="1"/>
              </p:cNvGrpSpPr>
              <p:nvPr/>
            </p:nvGrpSpPr>
            <p:grpSpPr bwMode="auto">
              <a:xfrm>
                <a:off x="844" y="1920"/>
                <a:ext cx="1034" cy="624"/>
                <a:chOff x="844" y="1920"/>
                <a:chExt cx="1811" cy="624"/>
              </a:xfrm>
            </p:grpSpPr>
            <p:sp>
              <p:nvSpPr>
                <p:cNvPr id="68" name="Line 78">
                  <a:extLst>
                    <a:ext uri="{FF2B5EF4-FFF2-40B4-BE49-F238E27FC236}">
                      <a16:creationId xmlns:a16="http://schemas.microsoft.com/office/drawing/2014/main" id="{C3014AC5-D55B-5956-C466-281BB25BB952}"/>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79">
                  <a:extLst>
                    <a:ext uri="{FF2B5EF4-FFF2-40B4-BE49-F238E27FC236}">
                      <a16:creationId xmlns:a16="http://schemas.microsoft.com/office/drawing/2014/main" id="{5636F64A-0634-A130-D884-CC9BCC643A60}"/>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 name="Group 80">
                  <a:extLst>
                    <a:ext uri="{FF2B5EF4-FFF2-40B4-BE49-F238E27FC236}">
                      <a16:creationId xmlns:a16="http://schemas.microsoft.com/office/drawing/2014/main" id="{EBA14005-3029-5738-716A-1D0ED657730D}"/>
                    </a:ext>
                  </a:extLst>
                </p:cNvPr>
                <p:cNvGrpSpPr>
                  <a:grpSpLocks noChangeAspect="1"/>
                </p:cNvGrpSpPr>
                <p:nvPr/>
              </p:nvGrpSpPr>
              <p:grpSpPr bwMode="auto">
                <a:xfrm>
                  <a:off x="1392" y="1920"/>
                  <a:ext cx="720" cy="624"/>
                  <a:chOff x="768" y="1920"/>
                  <a:chExt cx="720" cy="624"/>
                </a:xfrm>
              </p:grpSpPr>
              <p:sp>
                <p:nvSpPr>
                  <p:cNvPr id="73" name="Line 81">
                    <a:extLst>
                      <a:ext uri="{FF2B5EF4-FFF2-40B4-BE49-F238E27FC236}">
                        <a16:creationId xmlns:a16="http://schemas.microsoft.com/office/drawing/2014/main" id="{4C826CCB-1A98-0372-28FC-739801FC09FE}"/>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82">
                    <a:extLst>
                      <a:ext uri="{FF2B5EF4-FFF2-40B4-BE49-F238E27FC236}">
                        <a16:creationId xmlns:a16="http://schemas.microsoft.com/office/drawing/2014/main" id="{6BE01E82-519C-A6ED-4BD5-0C92F709D32C}"/>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 name="Line 83">
                  <a:extLst>
                    <a:ext uri="{FF2B5EF4-FFF2-40B4-BE49-F238E27FC236}">
                      <a16:creationId xmlns:a16="http://schemas.microsoft.com/office/drawing/2014/main" id="{4F07F825-6C5E-A9D8-A094-694354259363}"/>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84">
                  <a:extLst>
                    <a:ext uri="{FF2B5EF4-FFF2-40B4-BE49-F238E27FC236}">
                      <a16:creationId xmlns:a16="http://schemas.microsoft.com/office/drawing/2014/main" id="{DEEB40D3-D749-1098-1132-ED3054E42EBF}"/>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 name="Line 85">
                <a:extLst>
                  <a:ext uri="{FF2B5EF4-FFF2-40B4-BE49-F238E27FC236}">
                    <a16:creationId xmlns:a16="http://schemas.microsoft.com/office/drawing/2014/main" id="{18C3CC89-2D91-99AD-9DF5-F761139E5E94}"/>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86">
                <a:extLst>
                  <a:ext uri="{FF2B5EF4-FFF2-40B4-BE49-F238E27FC236}">
                    <a16:creationId xmlns:a16="http://schemas.microsoft.com/office/drawing/2014/main" id="{5CBA828D-092A-D2D0-0142-528BC13611BC}"/>
                  </a:ext>
                </a:extLst>
              </p:cNvPr>
              <p:cNvSpPr>
                <a:spLocks noChangeAspect="1" noChangeShapeType="1"/>
              </p:cNvSpPr>
              <p:nvPr/>
            </p:nvSpPr>
            <p:spPr bwMode="auto">
              <a:xfrm>
                <a:off x="380" y="2209"/>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 name="Line 87">
              <a:extLst>
                <a:ext uri="{FF2B5EF4-FFF2-40B4-BE49-F238E27FC236}">
                  <a16:creationId xmlns:a16="http://schemas.microsoft.com/office/drawing/2014/main" id="{0C729198-A6B2-5ABC-7194-A2BEB0B277D5}"/>
                </a:ext>
              </a:extLst>
            </p:cNvPr>
            <p:cNvSpPr>
              <a:spLocks noChangeAspect="1" noChangeShapeType="1"/>
            </p:cNvSpPr>
            <p:nvPr/>
          </p:nvSpPr>
          <p:spPr bwMode="auto">
            <a:xfrm>
              <a:off x="2439" y="2661"/>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88">
              <a:extLst>
                <a:ext uri="{FF2B5EF4-FFF2-40B4-BE49-F238E27FC236}">
                  <a16:creationId xmlns:a16="http://schemas.microsoft.com/office/drawing/2014/main" id="{261B5076-689D-2634-EDDD-D9041A6E3BFB}"/>
                </a:ext>
              </a:extLst>
            </p:cNvPr>
            <p:cNvSpPr>
              <a:spLocks noChangeAspect="1" noChangeShapeType="1"/>
            </p:cNvSpPr>
            <p:nvPr/>
          </p:nvSpPr>
          <p:spPr bwMode="auto">
            <a:xfrm>
              <a:off x="2289" y="2972"/>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89">
              <a:extLst>
                <a:ext uri="{FF2B5EF4-FFF2-40B4-BE49-F238E27FC236}">
                  <a16:creationId xmlns:a16="http://schemas.microsoft.com/office/drawing/2014/main" id="{8DEAFC50-38D3-6473-F115-FA2F7925A77F}"/>
                </a:ext>
              </a:extLst>
            </p:cNvPr>
            <p:cNvSpPr>
              <a:spLocks noChangeAspect="1" noChangeShapeType="1"/>
            </p:cNvSpPr>
            <p:nvPr/>
          </p:nvSpPr>
          <p:spPr bwMode="auto">
            <a:xfrm>
              <a:off x="2289" y="306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90">
              <a:extLst>
                <a:ext uri="{FF2B5EF4-FFF2-40B4-BE49-F238E27FC236}">
                  <a16:creationId xmlns:a16="http://schemas.microsoft.com/office/drawing/2014/main" id="{3F3EF0BA-1B77-D196-9291-6E7B2200EE8E}"/>
                </a:ext>
              </a:extLst>
            </p:cNvPr>
            <p:cNvSpPr>
              <a:spLocks noChangeAspect="1" noChangeShapeType="1"/>
            </p:cNvSpPr>
            <p:nvPr/>
          </p:nvSpPr>
          <p:spPr bwMode="auto">
            <a:xfrm>
              <a:off x="2439" y="3069"/>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91">
              <a:extLst>
                <a:ext uri="{FF2B5EF4-FFF2-40B4-BE49-F238E27FC236}">
                  <a16:creationId xmlns:a16="http://schemas.microsoft.com/office/drawing/2014/main" id="{E35105B8-EF62-0DF0-60B5-3EDCB5B44107}"/>
                </a:ext>
              </a:extLst>
            </p:cNvPr>
            <p:cNvGrpSpPr>
              <a:grpSpLocks noChangeAspect="1"/>
            </p:cNvGrpSpPr>
            <p:nvPr/>
          </p:nvGrpSpPr>
          <p:grpSpPr bwMode="auto">
            <a:xfrm>
              <a:off x="2270" y="3381"/>
              <a:ext cx="338" cy="112"/>
              <a:chOff x="3567" y="3113"/>
              <a:chExt cx="482" cy="112"/>
            </a:xfrm>
          </p:grpSpPr>
          <p:sp>
            <p:nvSpPr>
              <p:cNvPr id="62" name="Line 92">
                <a:extLst>
                  <a:ext uri="{FF2B5EF4-FFF2-40B4-BE49-F238E27FC236}">
                    <a16:creationId xmlns:a16="http://schemas.microsoft.com/office/drawing/2014/main" id="{5B9C3210-3C61-277E-7766-1CED19136B8E}"/>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93">
                <a:extLst>
                  <a:ext uri="{FF2B5EF4-FFF2-40B4-BE49-F238E27FC236}">
                    <a16:creationId xmlns:a16="http://schemas.microsoft.com/office/drawing/2014/main" id="{42DD5191-224F-C9FC-3F87-F2DC2F426EF4}"/>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94">
                <a:extLst>
                  <a:ext uri="{FF2B5EF4-FFF2-40B4-BE49-F238E27FC236}">
                    <a16:creationId xmlns:a16="http://schemas.microsoft.com/office/drawing/2014/main" id="{31AC5750-B15A-8093-F9CA-86903F83D9D0}"/>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 name="Text Box 95">
              <a:extLst>
                <a:ext uri="{FF2B5EF4-FFF2-40B4-BE49-F238E27FC236}">
                  <a16:creationId xmlns:a16="http://schemas.microsoft.com/office/drawing/2014/main" id="{FA2CD0FC-5CD0-D059-30A9-88CBB2602D6A}"/>
                </a:ext>
              </a:extLst>
            </p:cNvPr>
            <p:cNvSpPr txBox="1">
              <a:spLocks noChangeAspect="1" noChangeArrowheads="1"/>
            </p:cNvSpPr>
            <p:nvPr/>
          </p:nvSpPr>
          <p:spPr bwMode="auto">
            <a:xfrm>
              <a:off x="2019" y="2860"/>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3</a:t>
              </a:r>
            </a:p>
          </p:txBody>
        </p:sp>
        <p:sp>
          <p:nvSpPr>
            <p:cNvPr id="24" name="Line 96">
              <a:extLst>
                <a:ext uri="{FF2B5EF4-FFF2-40B4-BE49-F238E27FC236}">
                  <a16:creationId xmlns:a16="http://schemas.microsoft.com/office/drawing/2014/main" id="{1E1500E2-2F3B-3C7F-C8B0-AA7C523D0EC5}"/>
                </a:ext>
              </a:extLst>
            </p:cNvPr>
            <p:cNvSpPr>
              <a:spLocks noChangeAspect="1" noChangeShapeType="1"/>
            </p:cNvSpPr>
            <p:nvPr/>
          </p:nvSpPr>
          <p:spPr bwMode="auto">
            <a:xfrm>
              <a:off x="2278" y="2560"/>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97">
              <a:extLst>
                <a:ext uri="{FF2B5EF4-FFF2-40B4-BE49-F238E27FC236}">
                  <a16:creationId xmlns:a16="http://schemas.microsoft.com/office/drawing/2014/main" id="{090D60B1-0E95-0FC3-A4F7-7B6939A6EE74}"/>
                </a:ext>
              </a:extLst>
            </p:cNvPr>
            <p:cNvSpPr txBox="1">
              <a:spLocks noChangeAspect="1" noChangeArrowheads="1"/>
            </p:cNvSpPr>
            <p:nvPr/>
          </p:nvSpPr>
          <p:spPr bwMode="auto">
            <a:xfrm>
              <a:off x="1888" y="2033"/>
              <a:ext cx="33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3</a:t>
              </a:r>
            </a:p>
          </p:txBody>
        </p:sp>
        <p:grpSp>
          <p:nvGrpSpPr>
            <p:cNvPr id="26" name="Group 98">
              <a:extLst>
                <a:ext uri="{FF2B5EF4-FFF2-40B4-BE49-F238E27FC236}">
                  <a16:creationId xmlns:a16="http://schemas.microsoft.com/office/drawing/2014/main" id="{7E8D1E70-1FEC-424A-EE1F-7CA23BE6AD2A}"/>
                </a:ext>
              </a:extLst>
            </p:cNvPr>
            <p:cNvGrpSpPr>
              <a:grpSpLocks noChangeAspect="1"/>
            </p:cNvGrpSpPr>
            <p:nvPr/>
          </p:nvGrpSpPr>
          <p:grpSpPr bwMode="auto">
            <a:xfrm>
              <a:off x="2438" y="2583"/>
              <a:ext cx="1358" cy="1460"/>
              <a:chOff x="1545" y="2033"/>
              <a:chExt cx="1358" cy="1460"/>
            </a:xfrm>
          </p:grpSpPr>
          <p:sp>
            <p:nvSpPr>
              <p:cNvPr id="38" name="Line 99">
                <a:extLst>
                  <a:ext uri="{FF2B5EF4-FFF2-40B4-BE49-F238E27FC236}">
                    <a16:creationId xmlns:a16="http://schemas.microsoft.com/office/drawing/2014/main" id="{0DE0BD98-6AD0-0341-0FD7-AF749156956C}"/>
                  </a:ext>
                </a:extLst>
              </p:cNvPr>
              <p:cNvSpPr>
                <a:spLocks noChangeAspect="1" noChangeShapeType="1"/>
              </p:cNvSpPr>
              <p:nvPr/>
            </p:nvSpPr>
            <p:spPr bwMode="auto">
              <a:xfrm>
                <a:off x="1545" y="2105"/>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 name="Group 100">
                <a:extLst>
                  <a:ext uri="{FF2B5EF4-FFF2-40B4-BE49-F238E27FC236}">
                    <a16:creationId xmlns:a16="http://schemas.microsoft.com/office/drawing/2014/main" id="{368546A2-67BB-2BEE-6815-6589A7A1D4D4}"/>
                  </a:ext>
                </a:extLst>
              </p:cNvPr>
              <p:cNvGrpSpPr>
                <a:grpSpLocks noChangeAspect="1"/>
              </p:cNvGrpSpPr>
              <p:nvPr/>
            </p:nvGrpSpPr>
            <p:grpSpPr bwMode="auto">
              <a:xfrm rot="1900573">
                <a:off x="1584" y="2286"/>
                <a:ext cx="816" cy="186"/>
                <a:chOff x="384" y="1920"/>
                <a:chExt cx="1957" cy="624"/>
              </a:xfrm>
            </p:grpSpPr>
            <p:grpSp>
              <p:nvGrpSpPr>
                <p:cNvPr id="52" name="Group 101">
                  <a:extLst>
                    <a:ext uri="{FF2B5EF4-FFF2-40B4-BE49-F238E27FC236}">
                      <a16:creationId xmlns:a16="http://schemas.microsoft.com/office/drawing/2014/main" id="{B83AB7CE-AE21-770F-14F8-1F5B7C4CC591}"/>
                    </a:ext>
                  </a:extLst>
                </p:cNvPr>
                <p:cNvGrpSpPr>
                  <a:grpSpLocks noChangeAspect="1"/>
                </p:cNvGrpSpPr>
                <p:nvPr/>
              </p:nvGrpSpPr>
              <p:grpSpPr bwMode="auto">
                <a:xfrm>
                  <a:off x="844" y="1920"/>
                  <a:ext cx="1034" cy="624"/>
                  <a:chOff x="844" y="1920"/>
                  <a:chExt cx="1811" cy="624"/>
                </a:xfrm>
              </p:grpSpPr>
              <p:sp>
                <p:nvSpPr>
                  <p:cNvPr id="55" name="Line 102">
                    <a:extLst>
                      <a:ext uri="{FF2B5EF4-FFF2-40B4-BE49-F238E27FC236}">
                        <a16:creationId xmlns:a16="http://schemas.microsoft.com/office/drawing/2014/main" id="{AC740017-1FFB-DFEA-A414-3F37997A216B}"/>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03">
                    <a:extLst>
                      <a:ext uri="{FF2B5EF4-FFF2-40B4-BE49-F238E27FC236}">
                        <a16:creationId xmlns:a16="http://schemas.microsoft.com/office/drawing/2014/main" id="{C48D6383-3080-A881-EFD7-C0608D1FDBEC}"/>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 name="Group 104">
                    <a:extLst>
                      <a:ext uri="{FF2B5EF4-FFF2-40B4-BE49-F238E27FC236}">
                        <a16:creationId xmlns:a16="http://schemas.microsoft.com/office/drawing/2014/main" id="{D8B3E1AE-60BD-FCE9-AC1C-04779A71C04F}"/>
                      </a:ext>
                    </a:extLst>
                  </p:cNvPr>
                  <p:cNvGrpSpPr>
                    <a:grpSpLocks noChangeAspect="1"/>
                  </p:cNvGrpSpPr>
                  <p:nvPr/>
                </p:nvGrpSpPr>
                <p:grpSpPr bwMode="auto">
                  <a:xfrm>
                    <a:off x="1392" y="1920"/>
                    <a:ext cx="720" cy="624"/>
                    <a:chOff x="768" y="1920"/>
                    <a:chExt cx="720" cy="624"/>
                  </a:xfrm>
                </p:grpSpPr>
                <p:sp>
                  <p:nvSpPr>
                    <p:cNvPr id="60" name="Line 105">
                      <a:extLst>
                        <a:ext uri="{FF2B5EF4-FFF2-40B4-BE49-F238E27FC236}">
                          <a16:creationId xmlns:a16="http://schemas.microsoft.com/office/drawing/2014/main" id="{ED0799F8-1F06-17F8-0ACA-B048675ACA18}"/>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06">
                      <a:extLst>
                        <a:ext uri="{FF2B5EF4-FFF2-40B4-BE49-F238E27FC236}">
                          <a16:creationId xmlns:a16="http://schemas.microsoft.com/office/drawing/2014/main" id="{29D4CC92-E5AE-B3F8-6EAF-C84E239B92B5}"/>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 name="Line 107">
                    <a:extLst>
                      <a:ext uri="{FF2B5EF4-FFF2-40B4-BE49-F238E27FC236}">
                        <a16:creationId xmlns:a16="http://schemas.microsoft.com/office/drawing/2014/main" id="{0DFE17F1-82C6-CC1F-F6BA-98468D61D1D5}"/>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08">
                    <a:extLst>
                      <a:ext uri="{FF2B5EF4-FFF2-40B4-BE49-F238E27FC236}">
                        <a16:creationId xmlns:a16="http://schemas.microsoft.com/office/drawing/2014/main" id="{209281E6-857B-2D92-0494-22AE9C8E5C59}"/>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Line 109">
                  <a:extLst>
                    <a:ext uri="{FF2B5EF4-FFF2-40B4-BE49-F238E27FC236}">
                      <a16:creationId xmlns:a16="http://schemas.microsoft.com/office/drawing/2014/main" id="{F9A03ADC-DEA7-6D47-00BF-7931EC8FB943}"/>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10">
                  <a:extLst>
                    <a:ext uri="{FF2B5EF4-FFF2-40B4-BE49-F238E27FC236}">
                      <a16:creationId xmlns:a16="http://schemas.microsoft.com/office/drawing/2014/main" id="{1D9C973B-05FC-09AD-D45F-76EDBA02A89C}"/>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 name="Group 111">
                <a:extLst>
                  <a:ext uri="{FF2B5EF4-FFF2-40B4-BE49-F238E27FC236}">
                    <a16:creationId xmlns:a16="http://schemas.microsoft.com/office/drawing/2014/main" id="{4FEFD987-F112-CE66-2CA2-195E31BD51BC}"/>
                  </a:ext>
                </a:extLst>
              </p:cNvPr>
              <p:cNvGrpSpPr>
                <a:grpSpLocks noChangeAspect="1"/>
              </p:cNvGrpSpPr>
              <p:nvPr/>
            </p:nvGrpSpPr>
            <p:grpSpPr bwMode="auto">
              <a:xfrm>
                <a:off x="2270" y="2661"/>
                <a:ext cx="633" cy="832"/>
                <a:chOff x="4591" y="2107"/>
                <a:chExt cx="633" cy="832"/>
              </a:xfrm>
            </p:grpSpPr>
            <p:sp>
              <p:nvSpPr>
                <p:cNvPr id="43" name="Line 112">
                  <a:extLst>
                    <a:ext uri="{FF2B5EF4-FFF2-40B4-BE49-F238E27FC236}">
                      <a16:creationId xmlns:a16="http://schemas.microsoft.com/office/drawing/2014/main" id="{FB26DFB7-F8F2-DE86-5F4F-564C8B743DD8}"/>
                    </a:ext>
                  </a:extLst>
                </p:cNvPr>
                <p:cNvSpPr>
                  <a:spLocks noChangeAspect="1" noChangeShapeType="1"/>
                </p:cNvSpPr>
                <p:nvPr/>
              </p:nvSpPr>
              <p:spPr bwMode="auto">
                <a:xfrm>
                  <a:off x="4760" y="2107"/>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13">
                  <a:extLst>
                    <a:ext uri="{FF2B5EF4-FFF2-40B4-BE49-F238E27FC236}">
                      <a16:creationId xmlns:a16="http://schemas.microsoft.com/office/drawing/2014/main" id="{5358DFD4-5375-52BF-B7EF-E2D2AC3250E9}"/>
                    </a:ext>
                  </a:extLst>
                </p:cNvPr>
                <p:cNvSpPr>
                  <a:spLocks noChangeAspect="1" noChangeShapeType="1"/>
                </p:cNvSpPr>
                <p:nvPr/>
              </p:nvSpPr>
              <p:spPr bwMode="auto">
                <a:xfrm>
                  <a:off x="4610" y="241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14">
                  <a:extLst>
                    <a:ext uri="{FF2B5EF4-FFF2-40B4-BE49-F238E27FC236}">
                      <a16:creationId xmlns:a16="http://schemas.microsoft.com/office/drawing/2014/main" id="{224E7010-BB29-FB62-6AD7-344CB6EC427A}"/>
                    </a:ext>
                  </a:extLst>
                </p:cNvPr>
                <p:cNvSpPr>
                  <a:spLocks noChangeAspect="1" noChangeShapeType="1"/>
                </p:cNvSpPr>
                <p:nvPr/>
              </p:nvSpPr>
              <p:spPr bwMode="auto">
                <a:xfrm>
                  <a:off x="4610" y="2514"/>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15">
                  <a:extLst>
                    <a:ext uri="{FF2B5EF4-FFF2-40B4-BE49-F238E27FC236}">
                      <a16:creationId xmlns:a16="http://schemas.microsoft.com/office/drawing/2014/main" id="{7CC7CA4D-6058-879A-39DC-3FB6B41289D0}"/>
                    </a:ext>
                  </a:extLst>
                </p:cNvPr>
                <p:cNvSpPr>
                  <a:spLocks noChangeAspect="1" noChangeShapeType="1"/>
                </p:cNvSpPr>
                <p:nvPr/>
              </p:nvSpPr>
              <p:spPr bwMode="auto">
                <a:xfrm>
                  <a:off x="4760" y="2515"/>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7" name="Group 116">
                  <a:extLst>
                    <a:ext uri="{FF2B5EF4-FFF2-40B4-BE49-F238E27FC236}">
                      <a16:creationId xmlns:a16="http://schemas.microsoft.com/office/drawing/2014/main" id="{81462D65-C2DF-00EB-E8B0-1F9AD84E7430}"/>
                    </a:ext>
                  </a:extLst>
                </p:cNvPr>
                <p:cNvGrpSpPr>
                  <a:grpSpLocks noChangeAspect="1"/>
                </p:cNvGrpSpPr>
                <p:nvPr/>
              </p:nvGrpSpPr>
              <p:grpSpPr bwMode="auto">
                <a:xfrm>
                  <a:off x="4591" y="2827"/>
                  <a:ext cx="338" cy="112"/>
                  <a:chOff x="3567" y="3113"/>
                  <a:chExt cx="482" cy="112"/>
                </a:xfrm>
              </p:grpSpPr>
              <p:sp>
                <p:nvSpPr>
                  <p:cNvPr id="49" name="Line 117">
                    <a:extLst>
                      <a:ext uri="{FF2B5EF4-FFF2-40B4-BE49-F238E27FC236}">
                        <a16:creationId xmlns:a16="http://schemas.microsoft.com/office/drawing/2014/main" id="{78373C15-6B3A-5650-1E15-B82DAFABB711}"/>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18">
                    <a:extLst>
                      <a:ext uri="{FF2B5EF4-FFF2-40B4-BE49-F238E27FC236}">
                        <a16:creationId xmlns:a16="http://schemas.microsoft.com/office/drawing/2014/main" id="{9927A578-B186-3062-E7CE-8E7EC67E9575}"/>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19">
                    <a:extLst>
                      <a:ext uri="{FF2B5EF4-FFF2-40B4-BE49-F238E27FC236}">
                        <a16:creationId xmlns:a16="http://schemas.microsoft.com/office/drawing/2014/main" id="{3C285F18-4366-14A5-25A3-CCC3722E006E}"/>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8" name="Text Box 120">
                  <a:extLst>
                    <a:ext uri="{FF2B5EF4-FFF2-40B4-BE49-F238E27FC236}">
                      <a16:creationId xmlns:a16="http://schemas.microsoft.com/office/drawing/2014/main" id="{910A814D-4A0B-940D-56FE-D8ACC00382D6}"/>
                    </a:ext>
                  </a:extLst>
                </p:cNvPr>
                <p:cNvSpPr txBox="1">
                  <a:spLocks noChangeAspect="1" noChangeArrowheads="1"/>
                </p:cNvSpPr>
                <p:nvPr/>
              </p:nvSpPr>
              <p:spPr bwMode="auto">
                <a:xfrm>
                  <a:off x="4917" y="2307"/>
                  <a:ext cx="30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i</a:t>
                  </a:r>
                </a:p>
              </p:txBody>
            </p:sp>
          </p:grpSp>
          <p:sp>
            <p:nvSpPr>
              <p:cNvPr id="41" name="Line 121">
                <a:extLst>
                  <a:ext uri="{FF2B5EF4-FFF2-40B4-BE49-F238E27FC236}">
                    <a16:creationId xmlns:a16="http://schemas.microsoft.com/office/drawing/2014/main" id="{2C43E07F-F39F-2321-1085-5BB956EAABB6}"/>
                  </a:ext>
                </a:extLst>
              </p:cNvPr>
              <p:cNvSpPr>
                <a:spLocks noChangeAspect="1" noChangeShapeType="1"/>
              </p:cNvSpPr>
              <p:nvPr/>
            </p:nvSpPr>
            <p:spPr bwMode="auto">
              <a:xfrm>
                <a:off x="2278" y="2560"/>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122">
                <a:extLst>
                  <a:ext uri="{FF2B5EF4-FFF2-40B4-BE49-F238E27FC236}">
                    <a16:creationId xmlns:a16="http://schemas.microsoft.com/office/drawing/2014/main" id="{30ABC9A9-93A0-B0C6-8E3D-6FA700570C96}"/>
                  </a:ext>
                </a:extLst>
              </p:cNvPr>
              <p:cNvSpPr txBox="1">
                <a:spLocks noChangeAspect="1" noChangeArrowheads="1"/>
              </p:cNvSpPr>
              <p:nvPr/>
            </p:nvSpPr>
            <p:spPr bwMode="auto">
              <a:xfrm>
                <a:off x="1888" y="2033"/>
                <a:ext cx="30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i</a:t>
                </a:r>
              </a:p>
            </p:txBody>
          </p:sp>
        </p:grpSp>
        <p:sp>
          <p:nvSpPr>
            <p:cNvPr id="27" name="Text Box 123">
              <a:extLst>
                <a:ext uri="{FF2B5EF4-FFF2-40B4-BE49-F238E27FC236}">
                  <a16:creationId xmlns:a16="http://schemas.microsoft.com/office/drawing/2014/main" id="{9CE98CF4-380F-B743-D9E4-8448A0E9B816}"/>
                </a:ext>
              </a:extLst>
            </p:cNvPr>
            <p:cNvSpPr txBox="1">
              <a:spLocks noChangeAspect="1" noChangeArrowheads="1"/>
            </p:cNvSpPr>
            <p:nvPr/>
          </p:nvSpPr>
          <p:spPr bwMode="auto">
            <a:xfrm>
              <a:off x="1395" y="1817"/>
              <a:ext cx="2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1</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28" name="Text Box 124">
              <a:extLst>
                <a:ext uri="{FF2B5EF4-FFF2-40B4-BE49-F238E27FC236}">
                  <a16:creationId xmlns:a16="http://schemas.microsoft.com/office/drawing/2014/main" id="{DB3B456D-4818-AE01-C94D-3880FF3A2D11}"/>
                </a:ext>
              </a:extLst>
            </p:cNvPr>
            <p:cNvSpPr txBox="1">
              <a:spLocks noChangeAspect="1" noChangeArrowheads="1"/>
            </p:cNvSpPr>
            <p:nvPr/>
          </p:nvSpPr>
          <p:spPr bwMode="auto">
            <a:xfrm>
              <a:off x="2311" y="1215"/>
              <a:ext cx="23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2</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29" name="Text Box 125">
              <a:extLst>
                <a:ext uri="{FF2B5EF4-FFF2-40B4-BE49-F238E27FC236}">
                  <a16:creationId xmlns:a16="http://schemas.microsoft.com/office/drawing/2014/main" id="{6749AE6C-13F4-3DB3-8A7C-91EC4B392A1E}"/>
                </a:ext>
              </a:extLst>
            </p:cNvPr>
            <p:cNvSpPr txBox="1">
              <a:spLocks noChangeAspect="1" noChangeArrowheads="1"/>
            </p:cNvSpPr>
            <p:nvPr/>
          </p:nvSpPr>
          <p:spPr bwMode="auto">
            <a:xfrm>
              <a:off x="2217" y="2575"/>
              <a:ext cx="23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dirty="0">
                  <a:solidFill>
                    <a:srgbClr val="FF6600"/>
                  </a:solidFill>
                  <a:latin typeface="Times New Roman" panose="02020603050405020304" pitchFamily="18" charset="0"/>
                  <a:ea typeface="宋体" panose="02010600030101010101" pitchFamily="2" charset="-122"/>
                </a:rPr>
                <a:t>3</a:t>
              </a:r>
              <a:endParaRPr lang="en-US" altLang="zh-CN" baseline="-25000" dirty="0">
                <a:solidFill>
                  <a:srgbClr val="FF6600"/>
                </a:solidFill>
                <a:latin typeface="Times New Roman" panose="02020603050405020304" pitchFamily="18" charset="0"/>
                <a:ea typeface="宋体" panose="02010600030101010101" pitchFamily="2" charset="-122"/>
              </a:endParaRPr>
            </a:p>
          </p:txBody>
        </p:sp>
        <p:sp>
          <p:nvSpPr>
            <p:cNvPr id="30" name="Text Box 126">
              <a:extLst>
                <a:ext uri="{FF2B5EF4-FFF2-40B4-BE49-F238E27FC236}">
                  <a16:creationId xmlns:a16="http://schemas.microsoft.com/office/drawing/2014/main" id="{B25410F3-1E7E-66B8-41A9-BB93C1C7C6CE}"/>
                </a:ext>
              </a:extLst>
            </p:cNvPr>
            <p:cNvSpPr txBox="1">
              <a:spLocks noChangeAspect="1" noChangeArrowheads="1"/>
            </p:cNvSpPr>
            <p:nvPr/>
          </p:nvSpPr>
          <p:spPr bwMode="auto">
            <a:xfrm>
              <a:off x="3197" y="1714"/>
              <a:ext cx="2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4</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 name="Text Box 127">
              <a:extLst>
                <a:ext uri="{FF2B5EF4-FFF2-40B4-BE49-F238E27FC236}">
                  <a16:creationId xmlns:a16="http://schemas.microsoft.com/office/drawing/2014/main" id="{70864644-7593-64BC-F361-2AF394E937DB}"/>
                </a:ext>
              </a:extLst>
            </p:cNvPr>
            <p:cNvSpPr txBox="1">
              <a:spLocks noChangeAspect="1" noChangeArrowheads="1"/>
            </p:cNvSpPr>
            <p:nvPr/>
          </p:nvSpPr>
          <p:spPr bwMode="auto">
            <a:xfrm>
              <a:off x="3335" y="3021"/>
              <a:ext cx="18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i</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2" name="Oval 128">
              <a:extLst>
                <a:ext uri="{FF2B5EF4-FFF2-40B4-BE49-F238E27FC236}">
                  <a16:creationId xmlns:a16="http://schemas.microsoft.com/office/drawing/2014/main" id="{BB6B4D64-CFF4-E707-11FF-3AE9A8BD811D}"/>
                </a:ext>
              </a:extLst>
            </p:cNvPr>
            <p:cNvSpPr>
              <a:spLocks noChangeAspect="1" noChangeArrowheads="1"/>
            </p:cNvSpPr>
            <p:nvPr/>
          </p:nvSpPr>
          <p:spPr bwMode="auto">
            <a:xfrm>
              <a:off x="688" y="2068"/>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3" name="Oval 129">
              <a:extLst>
                <a:ext uri="{FF2B5EF4-FFF2-40B4-BE49-F238E27FC236}">
                  <a16:creationId xmlns:a16="http://schemas.microsoft.com/office/drawing/2014/main" id="{DA30220E-2A6F-C883-0B0C-EDF942019443}"/>
                </a:ext>
              </a:extLst>
            </p:cNvPr>
            <p:cNvSpPr>
              <a:spLocks noChangeAspect="1" noChangeArrowheads="1"/>
            </p:cNvSpPr>
            <p:nvPr/>
          </p:nvSpPr>
          <p:spPr bwMode="auto">
            <a:xfrm>
              <a:off x="1502" y="2074"/>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4" name="Oval 130">
              <a:extLst>
                <a:ext uri="{FF2B5EF4-FFF2-40B4-BE49-F238E27FC236}">
                  <a16:creationId xmlns:a16="http://schemas.microsoft.com/office/drawing/2014/main" id="{A2C5AFF3-586E-C29F-8AF4-E90A7B360C20}"/>
                </a:ext>
              </a:extLst>
            </p:cNvPr>
            <p:cNvSpPr>
              <a:spLocks noChangeAspect="1" noChangeArrowheads="1"/>
            </p:cNvSpPr>
            <p:nvPr/>
          </p:nvSpPr>
          <p:spPr bwMode="auto">
            <a:xfrm>
              <a:off x="2405" y="2616"/>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5" name="Oval 131">
              <a:extLst>
                <a:ext uri="{FF2B5EF4-FFF2-40B4-BE49-F238E27FC236}">
                  <a16:creationId xmlns:a16="http://schemas.microsoft.com/office/drawing/2014/main" id="{EB421182-7C6E-0559-BE8A-47E850E8584A}"/>
                </a:ext>
              </a:extLst>
            </p:cNvPr>
            <p:cNvSpPr>
              <a:spLocks noChangeAspect="1" noChangeArrowheads="1"/>
            </p:cNvSpPr>
            <p:nvPr/>
          </p:nvSpPr>
          <p:spPr bwMode="auto">
            <a:xfrm>
              <a:off x="2351" y="1449"/>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6" name="Oval 132">
              <a:extLst>
                <a:ext uri="{FF2B5EF4-FFF2-40B4-BE49-F238E27FC236}">
                  <a16:creationId xmlns:a16="http://schemas.microsoft.com/office/drawing/2014/main" id="{4A34E6C1-81F6-1303-54D3-AE0E91F2DECD}"/>
                </a:ext>
              </a:extLst>
            </p:cNvPr>
            <p:cNvSpPr>
              <a:spLocks noChangeAspect="1" noChangeArrowheads="1"/>
            </p:cNvSpPr>
            <p:nvPr/>
          </p:nvSpPr>
          <p:spPr bwMode="auto">
            <a:xfrm>
              <a:off x="3258" y="1996"/>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7" name="Oval 133">
              <a:extLst>
                <a:ext uri="{FF2B5EF4-FFF2-40B4-BE49-F238E27FC236}">
                  <a16:creationId xmlns:a16="http://schemas.microsoft.com/office/drawing/2014/main" id="{5937C353-7106-C1AB-8B2F-AB1ED8A39ADC}"/>
                </a:ext>
              </a:extLst>
            </p:cNvPr>
            <p:cNvSpPr>
              <a:spLocks noChangeAspect="1" noChangeArrowheads="1"/>
            </p:cNvSpPr>
            <p:nvPr/>
          </p:nvSpPr>
          <p:spPr bwMode="auto">
            <a:xfrm>
              <a:off x="3298" y="3167"/>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grpSp>
    </p:spTree>
    <p:extLst>
      <p:ext uri="{BB962C8B-B14F-4D97-AF65-F5344CB8AC3E}">
        <p14:creationId xmlns:p14="http://schemas.microsoft.com/office/powerpoint/2010/main" val="4019663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3EC2E-E50A-672C-400F-A05C76AF3141}"/>
              </a:ext>
            </a:extLst>
          </p:cNvPr>
          <p:cNvSpPr>
            <a:spLocks noGrp="1"/>
          </p:cNvSpPr>
          <p:nvPr>
            <p:ph type="title"/>
          </p:nvPr>
        </p:nvSpPr>
        <p:spPr/>
        <p:txBody>
          <a:bodyPr/>
          <a:lstStyle/>
          <a:p>
            <a:r>
              <a:rPr kumimoji="1" lang="zh-CN" altLang="en-US" dirty="0"/>
              <a:t>研究内容四：信号翻转率计算</a:t>
            </a:r>
            <a:endParaRPr lang="zh-CN" altLang="en-US" dirty="0"/>
          </a:p>
        </p:txBody>
      </p:sp>
      <p:sp>
        <p:nvSpPr>
          <p:cNvPr id="3" name="内容占位符 2">
            <a:extLst>
              <a:ext uri="{FF2B5EF4-FFF2-40B4-BE49-F238E27FC236}">
                <a16:creationId xmlns:a16="http://schemas.microsoft.com/office/drawing/2014/main" id="{A5629AB0-725F-60DE-7D98-AC8B66688B72}"/>
              </a:ext>
            </a:extLst>
          </p:cNvPr>
          <p:cNvSpPr>
            <a:spLocks noGrp="1"/>
          </p:cNvSpPr>
          <p:nvPr>
            <p:ph idx="1"/>
          </p:nvPr>
        </p:nvSpPr>
        <p:spPr>
          <a:xfrm>
            <a:off x="609600" y="1196752"/>
            <a:ext cx="7886218" cy="4934173"/>
          </a:xfrm>
        </p:spPr>
        <p:txBody>
          <a:bodyPr/>
          <a:lstStyle/>
          <a:p>
            <a:r>
              <a:rPr lang="zh-CN" altLang="en-US" b="1" dirty="0">
                <a:solidFill>
                  <a:srgbClr val="404040"/>
                </a:solidFill>
              </a:rPr>
              <a:t>研究动机 </a:t>
            </a:r>
            <a:endParaRPr lang="en-US" altLang="zh-CN" b="1" dirty="0">
              <a:solidFill>
                <a:srgbClr val="404040"/>
              </a:solidFill>
            </a:endParaRPr>
          </a:p>
          <a:p>
            <a:pPr marL="0" indent="0">
              <a:buNone/>
            </a:pPr>
            <a:r>
              <a:rPr lang="zh-CN" altLang="en-US" sz="2400" dirty="0"/>
              <a:t>根据信号波形文件（如</a:t>
            </a:r>
            <a:r>
              <a:rPr lang="en-US" altLang="zh-CN" sz="2400" dirty="0"/>
              <a:t>VCD</a:t>
            </a:r>
            <a:r>
              <a:rPr lang="zh-CN" altLang="en-US" sz="2400" dirty="0"/>
              <a:t>文件）直接统计输出信号翻转率是一种比较慢的方法，而根据公式可以快速得到结果。</a:t>
            </a:r>
            <a:endParaRPr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lang="zh-CN" altLang="en-US" sz="2400" dirty="0"/>
              <a:t>给定输入信号翻转率，怎么根据公式得出输出信号翻转率，单元类型的不同，公式也会不同，有时可能很难给出一个公式。</a:t>
            </a:r>
            <a:endParaRPr lang="en-US" altLang="zh-CN" sz="2400" dirty="0"/>
          </a:p>
          <a:p>
            <a:r>
              <a:rPr lang="zh-CN" altLang="en-US" b="1" dirty="0">
                <a:solidFill>
                  <a:srgbClr val="404040"/>
                </a:solidFill>
              </a:rPr>
              <a:t>可行方法</a:t>
            </a:r>
            <a:endParaRPr lang="en-US" altLang="zh-CN" b="1" dirty="0">
              <a:solidFill>
                <a:srgbClr val="404040"/>
              </a:solidFill>
            </a:endParaRPr>
          </a:p>
          <a:p>
            <a:pPr marL="0" indent="0">
              <a:buNone/>
            </a:pPr>
            <a:r>
              <a:rPr lang="zh-CN" altLang="en-US" sz="2400" dirty="0"/>
              <a:t>推导公式法、启发式方法、</a:t>
            </a:r>
            <a:r>
              <a:rPr lang="en-US" altLang="zh-CN" sz="2400" dirty="0"/>
              <a:t>ML</a:t>
            </a:r>
            <a:r>
              <a:rPr lang="zh-CN" altLang="en-US" sz="2400" dirty="0"/>
              <a:t>方法、加速波形读入</a:t>
            </a:r>
            <a:r>
              <a:rPr lang="en-US" altLang="zh-CN" sz="2400" dirty="0"/>
              <a:t>Cycle</a:t>
            </a:r>
            <a:r>
              <a:rPr lang="zh-CN" altLang="en-US" sz="2400" dirty="0"/>
              <a:t>级分析</a:t>
            </a:r>
            <a:endParaRPr lang="en-US" altLang="zh-CN" sz="2400" dirty="0"/>
          </a:p>
        </p:txBody>
      </p:sp>
      <p:pic>
        <p:nvPicPr>
          <p:cNvPr id="5" name="图片 4">
            <a:extLst>
              <a:ext uri="{FF2B5EF4-FFF2-40B4-BE49-F238E27FC236}">
                <a16:creationId xmlns:a16="http://schemas.microsoft.com/office/drawing/2014/main" id="{AC482586-356C-771B-3AF2-70F078D92F62}"/>
              </a:ext>
            </a:extLst>
          </p:cNvPr>
          <p:cNvPicPr>
            <a:picLocks noChangeAspect="1"/>
          </p:cNvPicPr>
          <p:nvPr/>
        </p:nvPicPr>
        <p:blipFill>
          <a:blip r:embed="rId2"/>
          <a:stretch>
            <a:fillRect/>
          </a:stretch>
        </p:blipFill>
        <p:spPr>
          <a:xfrm>
            <a:off x="8468594" y="2214524"/>
            <a:ext cx="3482026" cy="2496868"/>
          </a:xfrm>
          <a:prstGeom prst="rect">
            <a:avLst/>
          </a:prstGeom>
        </p:spPr>
      </p:pic>
    </p:spTree>
    <p:extLst>
      <p:ext uri="{BB962C8B-B14F-4D97-AF65-F5344CB8AC3E}">
        <p14:creationId xmlns:p14="http://schemas.microsoft.com/office/powerpoint/2010/main" val="115206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3EC2E-E50A-672C-400F-A05C76AF3141}"/>
              </a:ext>
            </a:extLst>
          </p:cNvPr>
          <p:cNvSpPr>
            <a:spLocks noGrp="1"/>
          </p:cNvSpPr>
          <p:nvPr>
            <p:ph type="title"/>
          </p:nvPr>
        </p:nvSpPr>
        <p:spPr/>
        <p:txBody>
          <a:bodyPr/>
          <a:lstStyle/>
          <a:p>
            <a:r>
              <a:rPr kumimoji="1" lang="zh-CN" altLang="en-US" dirty="0"/>
              <a:t>研究内容五：</a:t>
            </a:r>
            <a:r>
              <a:rPr kumimoji="1" lang="en-US" altLang="zh-CN" dirty="0" err="1"/>
              <a:t>CrossTalk</a:t>
            </a:r>
            <a:r>
              <a:rPr kumimoji="1" lang="zh-CN" altLang="en-US" dirty="0"/>
              <a:t>对时序的影响</a:t>
            </a:r>
            <a:endParaRPr lang="zh-CN" altLang="en-US" dirty="0"/>
          </a:p>
        </p:txBody>
      </p:sp>
      <p:sp>
        <p:nvSpPr>
          <p:cNvPr id="3" name="内容占位符 2">
            <a:extLst>
              <a:ext uri="{FF2B5EF4-FFF2-40B4-BE49-F238E27FC236}">
                <a16:creationId xmlns:a16="http://schemas.microsoft.com/office/drawing/2014/main" id="{A5629AB0-725F-60DE-7D98-AC8B66688B72}"/>
              </a:ext>
            </a:extLst>
          </p:cNvPr>
          <p:cNvSpPr>
            <a:spLocks noGrp="1"/>
          </p:cNvSpPr>
          <p:nvPr>
            <p:ph idx="1"/>
          </p:nvPr>
        </p:nvSpPr>
        <p:spPr>
          <a:xfrm>
            <a:off x="609600" y="1196752"/>
            <a:ext cx="6701742" cy="5281213"/>
          </a:xfrm>
        </p:spPr>
        <p:txBody>
          <a:bodyPr/>
          <a:lstStyle/>
          <a:p>
            <a:r>
              <a:rPr lang="zh-CN" altLang="en-US" b="1" dirty="0">
                <a:solidFill>
                  <a:srgbClr val="404040"/>
                </a:solidFill>
              </a:rPr>
              <a:t>研究动机 </a:t>
            </a:r>
            <a:endParaRPr lang="en-US" altLang="zh-CN" b="1" dirty="0">
              <a:solidFill>
                <a:srgbClr val="404040"/>
              </a:solidFill>
            </a:endParaRPr>
          </a:p>
          <a:p>
            <a:pPr marL="0" indent="0">
              <a:buNone/>
            </a:pPr>
            <a:r>
              <a:rPr lang="zh-CN" altLang="en-US" sz="2400" dirty="0"/>
              <a:t>随着工艺的演进，邻近</a:t>
            </a:r>
            <a:r>
              <a:rPr lang="en-US" altLang="zh-CN" sz="2400" dirty="0"/>
              <a:t>net</a:t>
            </a:r>
            <a:r>
              <a:rPr lang="zh-CN" altLang="en-US" sz="2400" dirty="0"/>
              <a:t>翻转造成的</a:t>
            </a:r>
            <a:r>
              <a:rPr lang="en-US" altLang="zh-CN" sz="2400" dirty="0" err="1"/>
              <a:t>CrossTalk</a:t>
            </a:r>
            <a:r>
              <a:rPr lang="zh-CN" altLang="en-US" sz="2400" dirty="0"/>
              <a:t> </a:t>
            </a:r>
            <a:r>
              <a:rPr lang="en-US" altLang="zh-CN" sz="2400" dirty="0"/>
              <a:t>delay</a:t>
            </a:r>
            <a:r>
              <a:rPr lang="zh-CN" altLang="en-US" sz="2400" dirty="0"/>
              <a:t>对</a:t>
            </a:r>
            <a:r>
              <a:rPr lang="en-US" altLang="zh-CN" sz="2400" dirty="0"/>
              <a:t>net</a:t>
            </a:r>
            <a:r>
              <a:rPr lang="zh-CN" altLang="en-US" sz="2400" dirty="0"/>
              <a:t> </a:t>
            </a:r>
            <a:r>
              <a:rPr lang="en-US" altLang="zh-CN" sz="2400" dirty="0"/>
              <a:t>delay</a:t>
            </a:r>
            <a:r>
              <a:rPr lang="zh-CN" altLang="en-US" sz="2400" dirty="0"/>
              <a:t>占比在变大，因此需要快速准确计算这部分</a:t>
            </a:r>
            <a:r>
              <a:rPr lang="en-US" altLang="zh-CN" sz="2400" dirty="0"/>
              <a:t>delay</a:t>
            </a:r>
            <a:r>
              <a:rPr lang="zh-CN" altLang="en-US" sz="2400" dirty="0"/>
              <a:t>。</a:t>
            </a:r>
            <a:endParaRPr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lang="en-US" altLang="zh-CN" sz="2400" dirty="0" err="1"/>
              <a:t>CrossTalk</a:t>
            </a:r>
            <a:r>
              <a:rPr lang="en-US" altLang="zh-CN" sz="2400" dirty="0"/>
              <a:t> Delay</a:t>
            </a:r>
            <a:r>
              <a:rPr lang="zh-CN" altLang="en-US" sz="2400" dirty="0"/>
              <a:t>快速计算以及多条</a:t>
            </a:r>
            <a:r>
              <a:rPr lang="en-US" altLang="zh-CN" sz="2400" dirty="0"/>
              <a:t>aggressor</a:t>
            </a:r>
            <a:r>
              <a:rPr lang="zh-CN" altLang="en-US" sz="2400" dirty="0"/>
              <a:t>对</a:t>
            </a:r>
            <a:r>
              <a:rPr lang="en-US" altLang="zh-CN" sz="2400" dirty="0"/>
              <a:t>victim</a:t>
            </a:r>
            <a:r>
              <a:rPr lang="zh-CN" altLang="en-US" sz="2400" dirty="0"/>
              <a:t>的影响造成的波形叠加的复杂性，并且由于耦合的原因，降阶使用的波形近似方法也受到影响。</a:t>
            </a:r>
            <a:endParaRPr lang="en-US" altLang="zh-CN" sz="2400" dirty="0"/>
          </a:p>
          <a:p>
            <a:r>
              <a:rPr lang="zh-CN" altLang="en-US" b="1" dirty="0">
                <a:solidFill>
                  <a:srgbClr val="404040"/>
                </a:solidFill>
              </a:rPr>
              <a:t>可行方法</a:t>
            </a:r>
            <a:endParaRPr lang="en-US" altLang="zh-CN" b="1" dirty="0">
              <a:solidFill>
                <a:srgbClr val="404040"/>
              </a:solidFill>
            </a:endParaRPr>
          </a:p>
          <a:p>
            <a:pPr marL="0" indent="0">
              <a:buNone/>
            </a:pPr>
            <a:r>
              <a:rPr lang="zh-CN" altLang="en-US" sz="2400" dirty="0"/>
              <a:t>耦合公式</a:t>
            </a:r>
            <a:r>
              <a:rPr lang="en-US" altLang="zh-CN" sz="2400" dirty="0"/>
              <a:t>2-pi</a:t>
            </a:r>
            <a:r>
              <a:rPr lang="zh-CN" altLang="en-US" sz="2400" dirty="0"/>
              <a:t>模型法，</a:t>
            </a:r>
            <a:r>
              <a:rPr lang="en-US" altLang="zh-CN" sz="2400" dirty="0"/>
              <a:t>ML</a:t>
            </a:r>
            <a:r>
              <a:rPr lang="zh-CN" altLang="en-US" sz="2400" dirty="0"/>
              <a:t>预测</a:t>
            </a:r>
            <a:r>
              <a:rPr lang="en-US" altLang="zh-CN" sz="2400" dirty="0" err="1"/>
              <a:t>CrossTalk</a:t>
            </a:r>
            <a:r>
              <a:rPr lang="en-US" altLang="zh-CN" sz="2400" dirty="0"/>
              <a:t> Delay</a:t>
            </a:r>
          </a:p>
          <a:p>
            <a:pPr marL="0" indent="0">
              <a:buNone/>
            </a:pPr>
            <a:endParaRPr lang="en-US" altLang="zh-CN" dirty="0"/>
          </a:p>
        </p:txBody>
      </p:sp>
      <p:pic>
        <p:nvPicPr>
          <p:cNvPr id="7" name="图片 6">
            <a:extLst>
              <a:ext uri="{FF2B5EF4-FFF2-40B4-BE49-F238E27FC236}">
                <a16:creationId xmlns:a16="http://schemas.microsoft.com/office/drawing/2014/main" id="{9BEADD34-D9A2-2E05-2BC3-C42C2B1554D6}"/>
              </a:ext>
            </a:extLst>
          </p:cNvPr>
          <p:cNvPicPr>
            <a:picLocks noChangeAspect="1"/>
          </p:cNvPicPr>
          <p:nvPr/>
        </p:nvPicPr>
        <p:blipFill>
          <a:blip r:embed="rId2"/>
          <a:stretch>
            <a:fillRect/>
          </a:stretch>
        </p:blipFill>
        <p:spPr>
          <a:xfrm>
            <a:off x="7508805" y="1316251"/>
            <a:ext cx="4480187" cy="2210275"/>
          </a:xfrm>
          <a:prstGeom prst="rect">
            <a:avLst/>
          </a:prstGeom>
        </p:spPr>
      </p:pic>
      <p:pic>
        <p:nvPicPr>
          <p:cNvPr id="9" name="图片 8">
            <a:extLst>
              <a:ext uri="{FF2B5EF4-FFF2-40B4-BE49-F238E27FC236}">
                <a16:creationId xmlns:a16="http://schemas.microsoft.com/office/drawing/2014/main" id="{6E114B69-8404-0B91-4659-88085E05E89F}"/>
              </a:ext>
            </a:extLst>
          </p:cNvPr>
          <p:cNvPicPr>
            <a:picLocks noChangeAspect="1"/>
          </p:cNvPicPr>
          <p:nvPr/>
        </p:nvPicPr>
        <p:blipFill>
          <a:blip r:embed="rId3"/>
          <a:stretch>
            <a:fillRect/>
          </a:stretch>
        </p:blipFill>
        <p:spPr>
          <a:xfrm>
            <a:off x="7419747" y="3790040"/>
            <a:ext cx="4480186" cy="2408702"/>
          </a:xfrm>
          <a:prstGeom prst="rect">
            <a:avLst/>
          </a:prstGeom>
        </p:spPr>
      </p:pic>
    </p:spTree>
    <p:extLst>
      <p:ext uri="{BB962C8B-B14F-4D97-AF65-F5344CB8AC3E}">
        <p14:creationId xmlns:p14="http://schemas.microsoft.com/office/powerpoint/2010/main" val="189610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3EC2E-E50A-672C-400F-A05C76AF3141}"/>
              </a:ext>
            </a:extLst>
          </p:cNvPr>
          <p:cNvSpPr>
            <a:spLocks noGrp="1"/>
          </p:cNvSpPr>
          <p:nvPr>
            <p:ph type="title"/>
          </p:nvPr>
        </p:nvSpPr>
        <p:spPr/>
        <p:txBody>
          <a:bodyPr/>
          <a:lstStyle/>
          <a:p>
            <a:r>
              <a:rPr kumimoji="1" lang="zh-CN" altLang="en-US" dirty="0"/>
              <a:t>研究内容六：</a:t>
            </a:r>
            <a:r>
              <a:rPr kumimoji="1" lang="en-US" altLang="zh-CN" dirty="0"/>
              <a:t>Glitch</a:t>
            </a:r>
            <a:r>
              <a:rPr kumimoji="1" lang="zh-CN" altLang="en-US" dirty="0"/>
              <a:t>对功耗的影响</a:t>
            </a:r>
            <a:endParaRPr lang="zh-CN" altLang="en-US" dirty="0"/>
          </a:p>
        </p:txBody>
      </p:sp>
      <p:sp>
        <p:nvSpPr>
          <p:cNvPr id="3" name="内容占位符 2">
            <a:extLst>
              <a:ext uri="{FF2B5EF4-FFF2-40B4-BE49-F238E27FC236}">
                <a16:creationId xmlns:a16="http://schemas.microsoft.com/office/drawing/2014/main" id="{A5629AB0-725F-60DE-7D98-AC8B66688B72}"/>
              </a:ext>
            </a:extLst>
          </p:cNvPr>
          <p:cNvSpPr>
            <a:spLocks noGrp="1"/>
          </p:cNvSpPr>
          <p:nvPr>
            <p:ph idx="1"/>
          </p:nvPr>
        </p:nvSpPr>
        <p:spPr>
          <a:xfrm>
            <a:off x="609600" y="1196752"/>
            <a:ext cx="7357533" cy="4934173"/>
          </a:xfrm>
        </p:spPr>
        <p:txBody>
          <a:bodyPr/>
          <a:lstStyle/>
          <a:p>
            <a:r>
              <a:rPr lang="zh-CN" altLang="en-US" b="1" dirty="0">
                <a:solidFill>
                  <a:srgbClr val="404040"/>
                </a:solidFill>
              </a:rPr>
              <a:t>研究动机 </a:t>
            </a:r>
            <a:endParaRPr lang="en-US" altLang="zh-CN" b="1" dirty="0">
              <a:solidFill>
                <a:srgbClr val="404040"/>
              </a:solidFill>
            </a:endParaRPr>
          </a:p>
          <a:p>
            <a:pPr marL="0" indent="0">
              <a:buNone/>
            </a:pPr>
            <a:r>
              <a:rPr lang="en-US" altLang="zh-CN" sz="2400" dirty="0"/>
              <a:t>Glitch</a:t>
            </a:r>
            <a:r>
              <a:rPr lang="zh-CN" altLang="en-US" sz="2400" dirty="0"/>
              <a:t>从信号波形上看是一个脉冲信号，这种无意义的信号会造成无效的功耗，且随着工艺的演进，</a:t>
            </a:r>
            <a:r>
              <a:rPr lang="en-US" altLang="zh-CN" sz="2400" dirty="0"/>
              <a:t>Glitch</a:t>
            </a:r>
            <a:r>
              <a:rPr lang="zh-CN" altLang="en-US" sz="2400" dirty="0"/>
              <a:t>功耗在功耗中的占比也在变大。</a:t>
            </a:r>
            <a:endParaRPr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lang="en-US" altLang="zh-CN" sz="2400" dirty="0"/>
              <a:t>Glitch</a:t>
            </a:r>
            <a:r>
              <a:rPr lang="zh-CN" altLang="en-US" sz="2400" dirty="0"/>
              <a:t>可以由耦合电容产生，也可以由组合逻辑运算产生，需要完整全面的分析各种</a:t>
            </a:r>
            <a:r>
              <a:rPr lang="en-US" altLang="zh-CN" sz="2400" dirty="0"/>
              <a:t>Glitch</a:t>
            </a:r>
            <a:r>
              <a:rPr lang="zh-CN" altLang="en-US" sz="2400" dirty="0"/>
              <a:t>，并能判断</a:t>
            </a:r>
            <a:r>
              <a:rPr lang="en-US" altLang="zh-CN" sz="2400" dirty="0"/>
              <a:t>Glitch</a:t>
            </a:r>
            <a:r>
              <a:rPr lang="zh-CN" altLang="en-US" sz="2400" dirty="0"/>
              <a:t>的传播。</a:t>
            </a:r>
            <a:endParaRPr lang="en-US" altLang="zh-CN" sz="2400" dirty="0"/>
          </a:p>
          <a:p>
            <a:r>
              <a:rPr lang="zh-CN" altLang="en-US" b="1" dirty="0">
                <a:solidFill>
                  <a:srgbClr val="404040"/>
                </a:solidFill>
              </a:rPr>
              <a:t>可行方法</a:t>
            </a:r>
            <a:endParaRPr lang="en-US" altLang="zh-CN" b="1" dirty="0">
              <a:solidFill>
                <a:srgbClr val="404040"/>
              </a:solidFill>
            </a:endParaRPr>
          </a:p>
          <a:p>
            <a:pPr marL="0" indent="0">
              <a:buNone/>
            </a:pPr>
            <a:r>
              <a:rPr lang="zh-CN" altLang="en-US" sz="2400" dirty="0"/>
              <a:t>时序和功耗结合传统分析方法、</a:t>
            </a:r>
            <a:r>
              <a:rPr lang="en-US" altLang="zh-CN" sz="2400" dirty="0"/>
              <a:t>ML</a:t>
            </a:r>
            <a:r>
              <a:rPr lang="zh-CN" altLang="en-US" sz="2400" dirty="0"/>
              <a:t>预测</a:t>
            </a:r>
            <a:r>
              <a:rPr lang="en-US" altLang="zh-CN" sz="2400" dirty="0"/>
              <a:t>Glitch</a:t>
            </a:r>
          </a:p>
        </p:txBody>
      </p:sp>
      <p:pic>
        <p:nvPicPr>
          <p:cNvPr id="5" name="图片 4">
            <a:extLst>
              <a:ext uri="{FF2B5EF4-FFF2-40B4-BE49-F238E27FC236}">
                <a16:creationId xmlns:a16="http://schemas.microsoft.com/office/drawing/2014/main" id="{7F65AE06-D5D9-2004-2738-BBDA1A9DDC95}"/>
              </a:ext>
            </a:extLst>
          </p:cNvPr>
          <p:cNvPicPr>
            <a:picLocks noChangeAspect="1"/>
          </p:cNvPicPr>
          <p:nvPr/>
        </p:nvPicPr>
        <p:blipFill>
          <a:blip r:embed="rId2"/>
          <a:stretch>
            <a:fillRect/>
          </a:stretch>
        </p:blipFill>
        <p:spPr>
          <a:xfrm>
            <a:off x="7772400" y="2056125"/>
            <a:ext cx="4446937" cy="2342308"/>
          </a:xfrm>
          <a:prstGeom prst="rect">
            <a:avLst/>
          </a:prstGeom>
        </p:spPr>
      </p:pic>
    </p:spTree>
    <p:extLst>
      <p:ext uri="{BB962C8B-B14F-4D97-AF65-F5344CB8AC3E}">
        <p14:creationId xmlns:p14="http://schemas.microsoft.com/office/powerpoint/2010/main" val="20406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3EC2E-E50A-672C-400F-A05C76AF3141}"/>
              </a:ext>
            </a:extLst>
          </p:cNvPr>
          <p:cNvSpPr>
            <a:spLocks noGrp="1"/>
          </p:cNvSpPr>
          <p:nvPr>
            <p:ph type="title"/>
          </p:nvPr>
        </p:nvSpPr>
        <p:spPr/>
        <p:txBody>
          <a:bodyPr/>
          <a:lstStyle/>
          <a:p>
            <a:r>
              <a:rPr kumimoji="1" lang="zh-CN" altLang="en-US" dirty="0"/>
              <a:t>研究内容七：</a:t>
            </a:r>
            <a:r>
              <a:rPr kumimoji="1" lang="en-US" altLang="zh-CN" dirty="0"/>
              <a:t>ML</a:t>
            </a:r>
            <a:r>
              <a:rPr kumimoji="1" lang="zh-CN" altLang="en-US" dirty="0"/>
              <a:t>（</a:t>
            </a:r>
            <a:r>
              <a:rPr kumimoji="1" lang="en-US" altLang="zh-CN" dirty="0"/>
              <a:t>GPU</a:t>
            </a:r>
            <a:r>
              <a:rPr kumimoji="1" lang="zh-CN" altLang="en-US" dirty="0"/>
              <a:t>加速）辅助时序功耗</a:t>
            </a:r>
            <a:endParaRPr lang="zh-CN" altLang="en-US" dirty="0"/>
          </a:p>
        </p:txBody>
      </p:sp>
      <p:sp>
        <p:nvSpPr>
          <p:cNvPr id="3" name="内容占位符 2">
            <a:extLst>
              <a:ext uri="{FF2B5EF4-FFF2-40B4-BE49-F238E27FC236}">
                <a16:creationId xmlns:a16="http://schemas.microsoft.com/office/drawing/2014/main" id="{A5629AB0-725F-60DE-7D98-AC8B66688B72}"/>
              </a:ext>
            </a:extLst>
          </p:cNvPr>
          <p:cNvSpPr>
            <a:spLocks noGrp="1"/>
          </p:cNvSpPr>
          <p:nvPr>
            <p:ph idx="1"/>
          </p:nvPr>
        </p:nvSpPr>
        <p:spPr>
          <a:xfrm>
            <a:off x="609600" y="1196752"/>
            <a:ext cx="10972800" cy="5369952"/>
          </a:xfrm>
        </p:spPr>
        <p:txBody>
          <a:bodyPr/>
          <a:lstStyle/>
          <a:p>
            <a:r>
              <a:rPr lang="zh-CN" altLang="en-US" b="1" dirty="0">
                <a:solidFill>
                  <a:srgbClr val="404040"/>
                </a:solidFill>
              </a:rPr>
              <a:t>研究动机 </a:t>
            </a:r>
            <a:endParaRPr lang="en-US" altLang="zh-CN" b="1" dirty="0">
              <a:solidFill>
                <a:srgbClr val="404040"/>
              </a:solidFill>
            </a:endParaRPr>
          </a:p>
          <a:p>
            <a:pPr marL="0" indent="0">
              <a:buNone/>
            </a:pPr>
            <a:r>
              <a:rPr lang="en-US" altLang="zh-CN" sz="2400" dirty="0"/>
              <a:t>ML</a:t>
            </a:r>
            <a:r>
              <a:rPr lang="zh-CN" altLang="en-US" sz="2400" dirty="0"/>
              <a:t>的技术推动带来了很多可用的基础设施，如</a:t>
            </a:r>
            <a:r>
              <a:rPr lang="en-US" altLang="zh-CN" sz="2400" dirty="0"/>
              <a:t>GPU</a:t>
            </a:r>
            <a:r>
              <a:rPr lang="zh-CN" altLang="en-US" sz="2400" dirty="0"/>
              <a:t>作为加速手段应用在时序功耗工具中，</a:t>
            </a:r>
            <a:r>
              <a:rPr lang="en-US" altLang="zh-CN" sz="2400" dirty="0"/>
              <a:t>AI</a:t>
            </a:r>
            <a:r>
              <a:rPr lang="zh-CN" altLang="en-US" sz="2400" dirty="0"/>
              <a:t>算法做单元插值，微分方程快速求解等。</a:t>
            </a:r>
            <a:endParaRPr lang="en-US" altLang="zh-CN" sz="2400" dirty="0"/>
          </a:p>
          <a:p>
            <a:r>
              <a:rPr lang="zh-CN" altLang="en-US" b="1" dirty="0">
                <a:solidFill>
                  <a:srgbClr val="404040"/>
                </a:solidFill>
              </a:rPr>
              <a:t>问题描述</a:t>
            </a:r>
            <a:endParaRPr lang="en-US" altLang="zh-CN" b="1" dirty="0">
              <a:solidFill>
                <a:srgbClr val="404040"/>
              </a:solidFill>
            </a:endParaRPr>
          </a:p>
          <a:p>
            <a:pPr marL="0" indent="0">
              <a:buNone/>
            </a:pPr>
            <a:r>
              <a:rPr lang="en-US" altLang="zh-CN" sz="2400" dirty="0"/>
              <a:t>GPU</a:t>
            </a:r>
            <a:r>
              <a:rPr lang="zh-CN" altLang="en-US" sz="2400" dirty="0"/>
              <a:t>和</a:t>
            </a:r>
            <a:r>
              <a:rPr lang="en-US" altLang="zh-CN" sz="2400" dirty="0"/>
              <a:t>ML</a:t>
            </a:r>
            <a:r>
              <a:rPr lang="zh-CN" altLang="en-US" sz="2400" dirty="0"/>
              <a:t>辅助时序功耗分析</a:t>
            </a:r>
            <a:endParaRPr lang="en-US" altLang="zh-CN" sz="2400" dirty="0"/>
          </a:p>
          <a:p>
            <a:pPr marL="342882" lvl="1" indent="-342882">
              <a:buClr>
                <a:srgbClr val="FF0000"/>
              </a:buClr>
            </a:pPr>
            <a:r>
              <a:rPr lang="zh-CN" altLang="en-US" sz="2800" b="1" dirty="0">
                <a:solidFill>
                  <a:srgbClr val="404040"/>
                </a:solidFill>
                <a:cs typeface="+mn-cs"/>
              </a:rPr>
              <a:t>可行方法</a:t>
            </a:r>
            <a:endParaRPr lang="en-US" altLang="zh-CN" sz="2800" b="1" dirty="0">
              <a:solidFill>
                <a:srgbClr val="404040"/>
              </a:solidFill>
              <a:cs typeface="+mn-cs"/>
            </a:endParaRPr>
          </a:p>
          <a:p>
            <a:pPr lvl="1">
              <a:buFont typeface="Wingdings" panose="05000000000000000000" pitchFamily="2" charset="2"/>
              <a:buChar char="ü"/>
            </a:pPr>
            <a:r>
              <a:rPr lang="en-US" altLang="zh-CN" dirty="0">
                <a:cs typeface="+mn-cs"/>
              </a:rPr>
              <a:t>GPU</a:t>
            </a:r>
            <a:r>
              <a:rPr lang="zh-CN" altLang="en-US" dirty="0">
                <a:cs typeface="+mn-cs"/>
              </a:rPr>
              <a:t>加速</a:t>
            </a:r>
            <a:r>
              <a:rPr lang="en-US" altLang="zh-CN" dirty="0">
                <a:cs typeface="+mn-cs"/>
              </a:rPr>
              <a:t>CPPR(Clock Path Pessimism Removal)</a:t>
            </a:r>
            <a:r>
              <a:rPr lang="zh-CN" altLang="en-US" dirty="0">
                <a:cs typeface="+mn-cs"/>
              </a:rPr>
              <a:t> 、 </a:t>
            </a:r>
            <a:r>
              <a:rPr lang="en-US" altLang="zh-CN" dirty="0">
                <a:cs typeface="+mn-cs"/>
              </a:rPr>
              <a:t>GPU</a:t>
            </a:r>
            <a:r>
              <a:rPr lang="zh-CN" altLang="en-US" dirty="0">
                <a:cs typeface="+mn-cs"/>
              </a:rPr>
              <a:t>加速图传播、 </a:t>
            </a:r>
            <a:r>
              <a:rPr lang="en-US" altLang="zh-CN" dirty="0">
                <a:cs typeface="+mn-cs"/>
              </a:rPr>
              <a:t>GPU</a:t>
            </a:r>
            <a:r>
              <a:rPr lang="zh-CN" altLang="en-US" dirty="0">
                <a:cs typeface="+mn-cs"/>
              </a:rPr>
              <a:t>加速时延</a:t>
            </a:r>
            <a:r>
              <a:rPr lang="en-US" altLang="zh-CN" dirty="0">
                <a:cs typeface="+mn-cs"/>
              </a:rPr>
              <a:t>Delay</a:t>
            </a:r>
            <a:r>
              <a:rPr lang="zh-CN" altLang="en-US" dirty="0">
                <a:cs typeface="+mn-cs"/>
              </a:rPr>
              <a:t>计算求解等</a:t>
            </a:r>
            <a:r>
              <a:rPr lang="zh-CN" altLang="en-US" dirty="0"/>
              <a:t>。</a:t>
            </a:r>
            <a:endParaRPr lang="en-US" altLang="zh-CN" dirty="0"/>
          </a:p>
          <a:p>
            <a:pPr lvl="1">
              <a:buFont typeface="Wingdings" panose="05000000000000000000" pitchFamily="2" charset="2"/>
              <a:buChar char="ü"/>
            </a:pPr>
            <a:r>
              <a:rPr lang="en-US" altLang="zh-CN" dirty="0">
                <a:cs typeface="+mn-cs"/>
              </a:rPr>
              <a:t>ML</a:t>
            </a:r>
            <a:r>
              <a:rPr lang="zh-CN" altLang="en-US" dirty="0">
                <a:cs typeface="+mn-cs"/>
              </a:rPr>
              <a:t>预测时序（</a:t>
            </a:r>
            <a:r>
              <a:rPr lang="en-US" altLang="zh-CN" dirty="0" err="1">
                <a:cs typeface="+mn-cs"/>
              </a:rPr>
              <a:t>PreRouting</a:t>
            </a:r>
            <a:r>
              <a:rPr lang="zh-CN" altLang="en-US" dirty="0">
                <a:cs typeface="+mn-cs"/>
              </a:rPr>
              <a:t>时序预测、 </a:t>
            </a:r>
            <a:r>
              <a:rPr lang="en-US" altLang="zh-CN" dirty="0" err="1">
                <a:cs typeface="+mn-cs"/>
              </a:rPr>
              <a:t>CrossTalk</a:t>
            </a:r>
            <a:r>
              <a:rPr lang="zh-CN" altLang="en-US" dirty="0">
                <a:cs typeface="+mn-cs"/>
              </a:rPr>
              <a:t>预测、 </a:t>
            </a:r>
            <a:r>
              <a:rPr lang="en-US" altLang="zh-CN" dirty="0">
                <a:cs typeface="+mn-cs"/>
              </a:rPr>
              <a:t>GBA</a:t>
            </a:r>
            <a:r>
              <a:rPr lang="zh-CN" altLang="en-US" dirty="0">
                <a:cs typeface="+mn-cs"/>
              </a:rPr>
              <a:t>预测</a:t>
            </a:r>
            <a:r>
              <a:rPr lang="en-US" altLang="zh-CN" dirty="0">
                <a:cs typeface="+mn-cs"/>
              </a:rPr>
              <a:t>PBA</a:t>
            </a:r>
            <a:r>
              <a:rPr lang="zh-CN" altLang="en-US" dirty="0">
                <a:cs typeface="+mn-cs"/>
              </a:rPr>
              <a:t> 、 </a:t>
            </a:r>
            <a:r>
              <a:rPr lang="en-US" altLang="zh-CN" dirty="0">
                <a:cs typeface="+mn-cs"/>
              </a:rPr>
              <a:t>Multi-Corner</a:t>
            </a:r>
            <a:r>
              <a:rPr lang="zh-CN" altLang="en-US" dirty="0">
                <a:cs typeface="+mn-cs"/>
              </a:rPr>
              <a:t>预测、 </a:t>
            </a:r>
            <a:r>
              <a:rPr lang="en-US" altLang="zh-CN" dirty="0">
                <a:cs typeface="+mn-cs"/>
              </a:rPr>
              <a:t>GNN</a:t>
            </a:r>
            <a:r>
              <a:rPr lang="zh-CN" altLang="en-US" dirty="0">
                <a:cs typeface="+mn-cs"/>
              </a:rPr>
              <a:t>时序分析过程），</a:t>
            </a:r>
            <a:r>
              <a:rPr lang="en-US" altLang="zh-CN" dirty="0">
                <a:cs typeface="+mn-cs"/>
              </a:rPr>
              <a:t>ML</a:t>
            </a:r>
            <a:r>
              <a:rPr lang="zh-CN" altLang="en-US" dirty="0">
                <a:cs typeface="+mn-cs"/>
              </a:rPr>
              <a:t>预测功耗（预测</a:t>
            </a:r>
            <a:r>
              <a:rPr lang="en-US" altLang="zh-CN" dirty="0">
                <a:cs typeface="+mn-cs"/>
              </a:rPr>
              <a:t>Toggle</a:t>
            </a:r>
            <a:r>
              <a:rPr lang="zh-CN" altLang="en-US" dirty="0">
                <a:cs typeface="+mn-cs"/>
              </a:rPr>
              <a:t>，预测</a:t>
            </a:r>
            <a:r>
              <a:rPr lang="en-US" altLang="zh-CN" dirty="0">
                <a:cs typeface="+mn-cs"/>
              </a:rPr>
              <a:t>RTL</a:t>
            </a:r>
            <a:r>
              <a:rPr lang="zh-CN" altLang="en-US" dirty="0">
                <a:cs typeface="+mn-cs"/>
              </a:rPr>
              <a:t>功耗、预测</a:t>
            </a:r>
            <a:r>
              <a:rPr lang="en-US" altLang="zh-CN" dirty="0" err="1">
                <a:cs typeface="+mn-cs"/>
              </a:rPr>
              <a:t>IRDrop</a:t>
            </a:r>
            <a:r>
              <a:rPr lang="zh-CN" altLang="en-US" dirty="0">
                <a:cs typeface="+mn-cs"/>
              </a:rPr>
              <a:t>）</a:t>
            </a:r>
            <a:endParaRPr lang="en-US" altLang="zh-CN" dirty="0">
              <a:cs typeface="+mn-cs"/>
            </a:endParaRPr>
          </a:p>
          <a:p>
            <a:pPr marL="0" lvl="1" indent="0">
              <a:buClr>
                <a:srgbClr val="FF0000"/>
              </a:buClr>
              <a:buNone/>
            </a:pPr>
            <a:endParaRPr lang="en-US" altLang="zh-CN" sz="2800" dirty="0">
              <a:cs typeface="+mn-cs"/>
            </a:endParaRPr>
          </a:p>
          <a:p>
            <a:pPr marL="344470" lvl="1" indent="0">
              <a:buNone/>
            </a:pPr>
            <a:endParaRPr lang="en-US" altLang="zh-CN" dirty="0"/>
          </a:p>
        </p:txBody>
      </p:sp>
    </p:spTree>
    <p:extLst>
      <p:ext uri="{BB962C8B-B14F-4D97-AF65-F5344CB8AC3E}">
        <p14:creationId xmlns:p14="http://schemas.microsoft.com/office/powerpoint/2010/main" val="333595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07842" y="191690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研究内容</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01150" y="2790623"/>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研究进展</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08710" y="3664346"/>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未来计划</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3997205" y="1786041"/>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471509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BC2D8-D8F3-5446-9DF3-EB641E2CD6DA}"/>
              </a:ext>
            </a:extLst>
          </p:cNvPr>
          <p:cNvSpPr>
            <a:spLocks noGrp="1"/>
          </p:cNvSpPr>
          <p:nvPr>
            <p:ph type="title"/>
          </p:nvPr>
        </p:nvSpPr>
        <p:spPr/>
        <p:txBody>
          <a:bodyPr/>
          <a:lstStyle/>
          <a:p>
            <a:r>
              <a:rPr kumimoji="1" lang="zh-CN" altLang="en-US" dirty="0"/>
              <a:t>工具进展一：</a:t>
            </a:r>
            <a:r>
              <a:rPr kumimoji="1" lang="en-US" altLang="zh-CN" dirty="0" err="1"/>
              <a:t>iSTA</a:t>
            </a:r>
            <a:r>
              <a:rPr kumimoji="1" lang="zh-CN" altLang="en-US" dirty="0"/>
              <a:t>工具原型</a:t>
            </a:r>
          </a:p>
        </p:txBody>
      </p:sp>
      <p:sp>
        <p:nvSpPr>
          <p:cNvPr id="4" name="内容占位符 2">
            <a:extLst>
              <a:ext uri="{FF2B5EF4-FFF2-40B4-BE49-F238E27FC236}">
                <a16:creationId xmlns:a16="http://schemas.microsoft.com/office/drawing/2014/main" id="{7D60FC78-DFD1-BEBC-3735-4D1ABD48714E}"/>
              </a:ext>
            </a:extLst>
          </p:cNvPr>
          <p:cNvSpPr>
            <a:spLocks noGrp="1"/>
          </p:cNvSpPr>
          <p:nvPr>
            <p:ph idx="1"/>
          </p:nvPr>
        </p:nvSpPr>
        <p:spPr>
          <a:xfrm>
            <a:off x="609600" y="1196752"/>
            <a:ext cx="11582400" cy="5539009"/>
          </a:xfrm>
        </p:spPr>
        <p:txBody>
          <a:bodyPr/>
          <a:lstStyle/>
          <a:p>
            <a:r>
              <a:rPr lang="en-US" altLang="zh-CN" b="1" dirty="0" err="1">
                <a:solidFill>
                  <a:srgbClr val="404040"/>
                </a:solidFill>
              </a:rPr>
              <a:t>iSTA</a:t>
            </a:r>
            <a:r>
              <a:rPr lang="zh-CN" altLang="en-US" b="1" dirty="0">
                <a:solidFill>
                  <a:srgbClr val="404040"/>
                </a:solidFill>
              </a:rPr>
              <a:t> </a:t>
            </a:r>
            <a:r>
              <a:rPr lang="en-US" altLang="zh-CN" b="1" dirty="0">
                <a:solidFill>
                  <a:srgbClr val="404040"/>
                </a:solidFill>
              </a:rPr>
              <a:t>1.0</a:t>
            </a:r>
            <a:r>
              <a:rPr lang="zh-CN" altLang="en-US" b="1" dirty="0">
                <a:solidFill>
                  <a:srgbClr val="404040"/>
                </a:solidFill>
              </a:rPr>
              <a:t>完成了静态时序分析的基础功能</a:t>
            </a:r>
            <a:endParaRPr lang="en-US" altLang="zh-CN" b="1" dirty="0">
              <a:solidFill>
                <a:srgbClr val="404040"/>
              </a:solidFill>
            </a:endParaRPr>
          </a:p>
          <a:p>
            <a:pPr marL="0" indent="0">
              <a:buNone/>
            </a:pPr>
            <a:r>
              <a:rPr kumimoji="1" lang="zh-CN" altLang="en-US" sz="2800" dirty="0"/>
              <a:t>   当前已完成功能：</a:t>
            </a:r>
            <a:endParaRPr kumimoji="1" lang="en-US" altLang="zh-CN" sz="2800" dirty="0"/>
          </a:p>
          <a:p>
            <a:pPr lvl="1">
              <a:buFont typeface="Wingdings" panose="05000000000000000000" pitchFamily="2" charset="2"/>
              <a:buChar char="Ø"/>
            </a:pPr>
            <a:r>
              <a:rPr kumimoji="1" lang="zh-CN" altLang="en-US" dirty="0"/>
              <a:t>数据读入支持了：</a:t>
            </a:r>
            <a:r>
              <a:rPr kumimoji="1" lang="en-US" altLang="zh-CN" dirty="0"/>
              <a:t>def/</a:t>
            </a:r>
            <a:r>
              <a:rPr kumimoji="1" lang="en-US" altLang="zh-CN" dirty="0" err="1"/>
              <a:t>verilog</a:t>
            </a:r>
            <a:r>
              <a:rPr kumimoji="1" lang="zh-CN" altLang="en-US" dirty="0"/>
              <a:t>，</a:t>
            </a:r>
            <a:r>
              <a:rPr kumimoji="1" lang="en-US" altLang="zh-CN" dirty="0" err="1"/>
              <a:t>sdc</a:t>
            </a:r>
            <a:r>
              <a:rPr kumimoji="1" lang="zh-CN" altLang="en-US" dirty="0"/>
              <a:t>，</a:t>
            </a:r>
            <a:r>
              <a:rPr kumimoji="1" lang="en-US" altLang="zh-CN" dirty="0" err="1"/>
              <a:t>spef</a:t>
            </a:r>
            <a:r>
              <a:rPr kumimoji="1" lang="zh-CN" altLang="en-US" dirty="0"/>
              <a:t>，</a:t>
            </a:r>
            <a:r>
              <a:rPr kumimoji="1" lang="en-US" altLang="zh-CN" dirty="0"/>
              <a:t>liberty</a:t>
            </a:r>
            <a:r>
              <a:rPr kumimoji="1" lang="zh-CN" altLang="en-US" dirty="0"/>
              <a:t>，且语法维护可扩展性好</a:t>
            </a:r>
            <a:endParaRPr kumimoji="1" lang="en-US" altLang="zh-CN" dirty="0"/>
          </a:p>
          <a:p>
            <a:pPr lvl="1">
              <a:buFont typeface="Wingdings" panose="05000000000000000000" pitchFamily="2" charset="2"/>
              <a:buChar char="Ø"/>
            </a:pPr>
            <a:r>
              <a:rPr kumimoji="1" lang="zh-CN" altLang="en-US" dirty="0"/>
              <a:t>支持了时序分析常用算子</a:t>
            </a:r>
            <a:r>
              <a:rPr kumimoji="1" lang="en-US" altLang="zh-CN" dirty="0"/>
              <a:t>: </a:t>
            </a:r>
          </a:p>
          <a:p>
            <a:pPr lvl="2">
              <a:lnSpc>
                <a:spcPct val="150000"/>
              </a:lnSpc>
              <a:buFont typeface="Wingdings" panose="05000000000000000000" pitchFamily="2" charset="2"/>
              <a:buChar char="ü"/>
            </a:pPr>
            <a:r>
              <a:rPr kumimoji="1" lang="en-US" altLang="zh-CN" dirty="0"/>
              <a:t>build timing graph(from netlist to DAG)</a:t>
            </a:r>
          </a:p>
          <a:p>
            <a:pPr lvl="2">
              <a:lnSpc>
                <a:spcPct val="150000"/>
              </a:lnSpc>
              <a:buFont typeface="Wingdings" panose="05000000000000000000" pitchFamily="2" charset="2"/>
              <a:buChar char="ü"/>
            </a:pPr>
            <a:r>
              <a:rPr kumimoji="1" lang="en-US" altLang="zh-CN" dirty="0"/>
              <a:t>propagation(Slew</a:t>
            </a:r>
            <a:r>
              <a:rPr kumimoji="1" lang="zh-CN" altLang="en-US" dirty="0"/>
              <a:t>，</a:t>
            </a:r>
            <a:r>
              <a:rPr kumimoji="1" lang="en-US" altLang="zh-CN" dirty="0"/>
              <a:t>Delay</a:t>
            </a:r>
            <a:r>
              <a:rPr kumimoji="1" lang="zh-CN" altLang="en-US" dirty="0"/>
              <a:t>，</a:t>
            </a:r>
            <a:r>
              <a:rPr kumimoji="1" lang="en-US" altLang="zh-CN" dirty="0"/>
              <a:t>AT</a:t>
            </a:r>
            <a:r>
              <a:rPr kumimoji="1" lang="zh-CN" altLang="en-US" dirty="0"/>
              <a:t>，</a:t>
            </a:r>
            <a:r>
              <a:rPr kumimoji="1" lang="en-US" altLang="zh-CN" dirty="0"/>
              <a:t>RT)</a:t>
            </a:r>
          </a:p>
          <a:p>
            <a:pPr lvl="2">
              <a:lnSpc>
                <a:spcPct val="150000"/>
              </a:lnSpc>
              <a:buFont typeface="Wingdings" panose="05000000000000000000" pitchFamily="2" charset="2"/>
              <a:buChar char="ü"/>
            </a:pPr>
            <a:r>
              <a:rPr kumimoji="1" lang="en-US" altLang="zh-CN" dirty="0"/>
              <a:t>delay calculation</a:t>
            </a:r>
            <a:r>
              <a:rPr kumimoji="1" lang="zh-CN" altLang="en-US" dirty="0"/>
              <a:t>（</a:t>
            </a:r>
            <a:r>
              <a:rPr kumimoji="1" lang="en-US" altLang="zh-CN" dirty="0"/>
              <a:t>NLDM/Elmore</a:t>
            </a:r>
            <a:r>
              <a:rPr kumimoji="1" lang="zh-CN" altLang="en-US" dirty="0"/>
              <a:t>，</a:t>
            </a:r>
            <a:r>
              <a:rPr kumimoji="1" lang="en-US" altLang="zh-CN" dirty="0"/>
              <a:t>D2M</a:t>
            </a:r>
            <a:r>
              <a:rPr kumimoji="1" lang="zh-CN" altLang="en-US" dirty="0"/>
              <a:t>，</a:t>
            </a:r>
            <a:r>
              <a:rPr kumimoji="1" lang="en-US" altLang="zh-CN" dirty="0"/>
              <a:t>ECM</a:t>
            </a:r>
            <a:r>
              <a:rPr kumimoji="1" lang="zh-CN" altLang="en-US" dirty="0"/>
              <a:t>，</a:t>
            </a:r>
            <a:r>
              <a:rPr kumimoji="1" lang="en-US" altLang="zh-CN" dirty="0"/>
              <a:t>MD2M</a:t>
            </a:r>
            <a:r>
              <a:rPr kumimoji="1" lang="zh-CN" altLang="en-US" dirty="0"/>
              <a:t>，</a:t>
            </a:r>
            <a:r>
              <a:rPr kumimoji="1" lang="en-US" altLang="zh-CN" dirty="0"/>
              <a:t>CCS/</a:t>
            </a:r>
            <a:r>
              <a:rPr kumimoji="1" lang="en-US" altLang="zh-CN" dirty="0" err="1"/>
              <a:t>Arnoldi</a:t>
            </a:r>
            <a:r>
              <a:rPr kumimoji="1" lang="zh-CN" altLang="en-US" dirty="0"/>
              <a:t>）</a:t>
            </a:r>
            <a:endParaRPr kumimoji="1" lang="en-US" altLang="zh-CN" dirty="0"/>
          </a:p>
          <a:p>
            <a:pPr lvl="2">
              <a:lnSpc>
                <a:spcPct val="150000"/>
              </a:lnSpc>
              <a:buFont typeface="Wingdings" panose="05000000000000000000" pitchFamily="2" charset="2"/>
              <a:buChar char="ü"/>
            </a:pPr>
            <a:r>
              <a:rPr kumimoji="1" lang="en-US" altLang="zh-CN" dirty="0"/>
              <a:t>timing analysis</a:t>
            </a:r>
            <a:r>
              <a:rPr kumimoji="1" lang="zh-CN" altLang="en-US" dirty="0"/>
              <a:t>（</a:t>
            </a:r>
            <a:r>
              <a:rPr kumimoji="1" lang="en-US" altLang="zh-CN" dirty="0"/>
              <a:t>Setup/Hold</a:t>
            </a:r>
            <a:r>
              <a:rPr kumimoji="1" lang="zh-CN" altLang="en-US" dirty="0"/>
              <a:t>，</a:t>
            </a:r>
            <a:r>
              <a:rPr kumimoji="1" lang="en-US" altLang="zh-CN" dirty="0"/>
              <a:t>Recovery/Removal</a:t>
            </a:r>
            <a:r>
              <a:rPr kumimoji="1" lang="zh-CN" altLang="en-US" dirty="0"/>
              <a:t>，</a:t>
            </a:r>
            <a:r>
              <a:rPr kumimoji="1" lang="en-US" altLang="zh-CN" dirty="0"/>
              <a:t>Clock Gate</a:t>
            </a:r>
            <a:r>
              <a:rPr kumimoji="1" lang="zh-CN" altLang="en-US" dirty="0"/>
              <a:t>）</a:t>
            </a:r>
          </a:p>
          <a:p>
            <a:endParaRPr kumimoji="1" lang="zh-CN" altLang="en-US" sz="2800" b="1" dirty="0"/>
          </a:p>
        </p:txBody>
      </p:sp>
    </p:spTree>
    <p:extLst>
      <p:ext uri="{BB962C8B-B14F-4D97-AF65-F5344CB8AC3E}">
        <p14:creationId xmlns:p14="http://schemas.microsoft.com/office/powerpoint/2010/main" val="334679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49FA-D862-4E45-8750-3F218F0CFF11}"/>
              </a:ext>
            </a:extLst>
          </p:cNvPr>
          <p:cNvSpPr>
            <a:spLocks noGrp="1"/>
          </p:cNvSpPr>
          <p:nvPr>
            <p:ph type="title"/>
          </p:nvPr>
        </p:nvSpPr>
        <p:spPr/>
        <p:txBody>
          <a:bodyPr/>
          <a:lstStyle/>
          <a:p>
            <a:r>
              <a:rPr kumimoji="1" lang="zh-CN" altLang="en-US" dirty="0"/>
              <a:t>工具进展二：</a:t>
            </a:r>
            <a:r>
              <a:rPr kumimoji="1" lang="en-US" altLang="zh-CN" dirty="0" err="1"/>
              <a:t>iPW</a:t>
            </a:r>
            <a:r>
              <a:rPr kumimoji="1" lang="zh-CN" altLang="en-US" dirty="0"/>
              <a:t>工具原型</a:t>
            </a:r>
          </a:p>
        </p:txBody>
      </p:sp>
      <p:sp>
        <p:nvSpPr>
          <p:cNvPr id="3" name="内容占位符 2">
            <a:extLst>
              <a:ext uri="{FF2B5EF4-FFF2-40B4-BE49-F238E27FC236}">
                <a16:creationId xmlns:a16="http://schemas.microsoft.com/office/drawing/2014/main" id="{B07ACAF2-A14D-5B49-8FB8-0E98BAE8C103}"/>
              </a:ext>
            </a:extLst>
          </p:cNvPr>
          <p:cNvSpPr>
            <a:spLocks noGrp="1"/>
          </p:cNvSpPr>
          <p:nvPr>
            <p:ph idx="1"/>
          </p:nvPr>
        </p:nvSpPr>
        <p:spPr>
          <a:xfrm>
            <a:off x="609600" y="1196752"/>
            <a:ext cx="11582400" cy="5539009"/>
          </a:xfrm>
        </p:spPr>
        <p:txBody>
          <a:bodyPr/>
          <a:lstStyle/>
          <a:p>
            <a:r>
              <a:rPr lang="en-US" altLang="zh-CN" b="1" dirty="0">
                <a:solidFill>
                  <a:srgbClr val="404040"/>
                </a:solidFill>
              </a:rPr>
              <a:t>iPW1.0</a:t>
            </a:r>
            <a:r>
              <a:rPr lang="zh-CN" altLang="en-US" b="1" dirty="0">
                <a:solidFill>
                  <a:srgbClr val="404040"/>
                </a:solidFill>
              </a:rPr>
              <a:t>完成了功耗分析的基础功能</a:t>
            </a:r>
            <a:endParaRPr kumimoji="1" lang="en-US" altLang="zh-CN" sz="2800" dirty="0"/>
          </a:p>
          <a:p>
            <a:pPr marL="0" indent="0">
              <a:buNone/>
            </a:pPr>
            <a:r>
              <a:rPr kumimoji="1" lang="zh-CN" altLang="en-US" sz="2800" dirty="0"/>
              <a:t>   当前已完成功能：</a:t>
            </a:r>
            <a:endParaRPr kumimoji="1" lang="en-US" altLang="zh-CN" sz="2800" dirty="0"/>
          </a:p>
          <a:p>
            <a:pPr lvl="1">
              <a:buFont typeface="Wingdings" panose="05000000000000000000" pitchFamily="2" charset="2"/>
              <a:buChar char="Ø"/>
            </a:pPr>
            <a:r>
              <a:rPr kumimoji="1" lang="zh-CN" altLang="en-US" dirty="0"/>
              <a:t>数据读入支持了：</a:t>
            </a:r>
            <a:r>
              <a:rPr kumimoji="1" lang="en-US" altLang="zh-CN" dirty="0"/>
              <a:t>VCD</a:t>
            </a:r>
            <a:r>
              <a:rPr kumimoji="1" lang="zh-CN" altLang="en-US" dirty="0"/>
              <a:t>波形文件读取，其他复用</a:t>
            </a:r>
            <a:r>
              <a:rPr kumimoji="1" lang="en-US" altLang="zh-CN" dirty="0" err="1"/>
              <a:t>iSTA</a:t>
            </a:r>
            <a:r>
              <a:rPr kumimoji="1" lang="zh-CN" altLang="en-US" dirty="0"/>
              <a:t>工具，后续还将支持</a:t>
            </a:r>
            <a:r>
              <a:rPr kumimoji="1" lang="en-US" altLang="zh-CN" dirty="0"/>
              <a:t>SAIF</a:t>
            </a:r>
            <a:r>
              <a:rPr kumimoji="1" lang="zh-CN" altLang="en-US" dirty="0"/>
              <a:t>波形文件</a:t>
            </a:r>
            <a:endParaRPr kumimoji="1" lang="en-US" altLang="zh-CN" dirty="0"/>
          </a:p>
          <a:p>
            <a:pPr lvl="1">
              <a:buFont typeface="Wingdings" panose="05000000000000000000" pitchFamily="2" charset="2"/>
              <a:buChar char="Ø"/>
            </a:pPr>
            <a:r>
              <a:rPr kumimoji="1" lang="zh-CN" altLang="en-US" dirty="0"/>
              <a:t>支持了功耗分析常用算子</a:t>
            </a:r>
            <a:r>
              <a:rPr kumimoji="1" lang="en-US" altLang="zh-CN" dirty="0"/>
              <a:t>: </a:t>
            </a:r>
          </a:p>
          <a:p>
            <a:pPr lvl="2">
              <a:lnSpc>
                <a:spcPct val="150000"/>
              </a:lnSpc>
              <a:buFont typeface="Wingdings" panose="05000000000000000000" pitchFamily="2" charset="2"/>
              <a:buChar char="ü"/>
            </a:pPr>
            <a:r>
              <a:rPr kumimoji="1" lang="en-US" altLang="zh-CN" dirty="0"/>
              <a:t>build power graph(from netlist to DAG)</a:t>
            </a:r>
          </a:p>
          <a:p>
            <a:pPr lvl="2">
              <a:lnSpc>
                <a:spcPct val="150000"/>
              </a:lnSpc>
              <a:buFont typeface="Wingdings" panose="05000000000000000000" pitchFamily="2" charset="2"/>
              <a:buChar char="ü"/>
            </a:pPr>
            <a:r>
              <a:rPr kumimoji="1" lang="en-US" altLang="zh-CN" dirty="0"/>
              <a:t>propagation(Toggle</a:t>
            </a:r>
            <a:r>
              <a:rPr kumimoji="1" lang="zh-CN" altLang="en-US" dirty="0"/>
              <a:t>，</a:t>
            </a:r>
            <a:r>
              <a:rPr kumimoji="1" lang="en-US" altLang="zh-CN" dirty="0"/>
              <a:t>SP)</a:t>
            </a:r>
          </a:p>
          <a:p>
            <a:pPr lvl="2">
              <a:lnSpc>
                <a:spcPct val="150000"/>
              </a:lnSpc>
              <a:buFont typeface="Wingdings" panose="05000000000000000000" pitchFamily="2" charset="2"/>
              <a:buChar char="ü"/>
            </a:pPr>
            <a:r>
              <a:rPr kumimoji="1" lang="en-US" altLang="zh-CN" dirty="0"/>
              <a:t>toggle/</a:t>
            </a:r>
            <a:r>
              <a:rPr kumimoji="1" lang="en-US" altLang="zh-CN" dirty="0" err="1"/>
              <a:t>sp</a:t>
            </a:r>
            <a:r>
              <a:rPr kumimoji="1" lang="en-US" altLang="zh-CN" dirty="0"/>
              <a:t> calculation</a:t>
            </a:r>
            <a:r>
              <a:rPr kumimoji="1" lang="zh-CN" altLang="en-US" dirty="0"/>
              <a:t>（</a:t>
            </a:r>
            <a:r>
              <a:rPr kumimoji="1" lang="en-US" altLang="zh-CN" dirty="0"/>
              <a:t>Propagated</a:t>
            </a:r>
            <a:r>
              <a:rPr kumimoji="1" lang="zh-CN" altLang="en-US" dirty="0"/>
              <a:t>，</a:t>
            </a:r>
            <a:r>
              <a:rPr kumimoji="1" lang="en-US" altLang="zh-CN" dirty="0"/>
              <a:t>Annotated</a:t>
            </a:r>
            <a:r>
              <a:rPr kumimoji="1" lang="zh-CN" altLang="en-US" dirty="0"/>
              <a:t>，</a:t>
            </a:r>
            <a:r>
              <a:rPr kumimoji="1" lang="en-US" altLang="zh-CN" dirty="0"/>
              <a:t>Default</a:t>
            </a:r>
            <a:r>
              <a:rPr kumimoji="1" lang="zh-CN" altLang="en-US" dirty="0"/>
              <a:t>）</a:t>
            </a:r>
            <a:endParaRPr kumimoji="1" lang="en-US" altLang="zh-CN" dirty="0"/>
          </a:p>
          <a:p>
            <a:pPr lvl="2">
              <a:lnSpc>
                <a:spcPct val="150000"/>
              </a:lnSpc>
              <a:buFont typeface="Wingdings" panose="05000000000000000000" pitchFamily="2" charset="2"/>
              <a:buChar char="ü"/>
            </a:pPr>
            <a:r>
              <a:rPr kumimoji="1" lang="en-US" altLang="zh-CN" dirty="0"/>
              <a:t>power analysis</a:t>
            </a:r>
            <a:r>
              <a:rPr kumimoji="1" lang="zh-CN" altLang="en-US" dirty="0"/>
              <a:t>（</a:t>
            </a:r>
            <a:r>
              <a:rPr kumimoji="1" lang="en-US" altLang="zh-CN" dirty="0"/>
              <a:t>Leakage</a:t>
            </a:r>
            <a:r>
              <a:rPr kumimoji="1" lang="zh-CN" altLang="en-US" dirty="0"/>
              <a:t>，</a:t>
            </a:r>
            <a:r>
              <a:rPr kumimoji="1" lang="en-US" altLang="zh-CN" dirty="0"/>
              <a:t>Internal</a:t>
            </a:r>
            <a:r>
              <a:rPr kumimoji="1" lang="zh-CN" altLang="en-US" dirty="0"/>
              <a:t>，</a:t>
            </a:r>
            <a:r>
              <a:rPr kumimoji="1" lang="en-US" altLang="zh-CN" dirty="0"/>
              <a:t>Switch Power</a:t>
            </a:r>
            <a:r>
              <a:rPr kumimoji="1" lang="zh-CN" altLang="en-US" dirty="0"/>
              <a:t>）</a:t>
            </a:r>
          </a:p>
          <a:p>
            <a:endParaRPr kumimoji="1" lang="zh-CN" altLang="en-US" sz="2800" b="1" dirty="0"/>
          </a:p>
        </p:txBody>
      </p:sp>
    </p:spTree>
    <p:extLst>
      <p:ext uri="{BB962C8B-B14F-4D97-AF65-F5344CB8AC3E}">
        <p14:creationId xmlns:p14="http://schemas.microsoft.com/office/powerpoint/2010/main" val="1236093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DB39A-3B8A-4709-29F8-CEC8CB687615}"/>
              </a:ext>
            </a:extLst>
          </p:cNvPr>
          <p:cNvSpPr>
            <a:spLocks noGrp="1"/>
          </p:cNvSpPr>
          <p:nvPr>
            <p:ph type="title"/>
          </p:nvPr>
        </p:nvSpPr>
        <p:spPr/>
        <p:txBody>
          <a:bodyPr/>
          <a:lstStyle/>
          <a:p>
            <a:r>
              <a:rPr lang="en-US" altLang="zh-CN" dirty="0" err="1"/>
              <a:t>iSTA</a:t>
            </a:r>
            <a:r>
              <a:rPr lang="zh-CN" altLang="en-US" dirty="0"/>
              <a:t>和</a:t>
            </a:r>
            <a:r>
              <a:rPr lang="en-US" altLang="zh-CN" dirty="0" err="1"/>
              <a:t>iPW</a:t>
            </a:r>
            <a:r>
              <a:rPr lang="zh-CN" altLang="en-US" dirty="0"/>
              <a:t>工具设计理念</a:t>
            </a:r>
          </a:p>
        </p:txBody>
      </p:sp>
      <p:sp>
        <p:nvSpPr>
          <p:cNvPr id="3" name="内容占位符 2">
            <a:extLst>
              <a:ext uri="{FF2B5EF4-FFF2-40B4-BE49-F238E27FC236}">
                <a16:creationId xmlns:a16="http://schemas.microsoft.com/office/drawing/2014/main" id="{00C42D1A-628C-3B89-1035-E05D73E0208B}"/>
              </a:ext>
            </a:extLst>
          </p:cNvPr>
          <p:cNvSpPr>
            <a:spLocks noGrp="1"/>
          </p:cNvSpPr>
          <p:nvPr>
            <p:ph idx="1"/>
          </p:nvPr>
        </p:nvSpPr>
        <p:spPr>
          <a:xfrm>
            <a:off x="410465" y="2146162"/>
            <a:ext cx="6848533" cy="2621116"/>
          </a:xfrm>
        </p:spPr>
        <p:txBody>
          <a:bodyPr/>
          <a:lstStyle/>
          <a:p>
            <a:pPr lvl="1">
              <a:lnSpc>
                <a:spcPct val="100000"/>
              </a:lnSpc>
              <a:buFont typeface="Wingdings" panose="05000000000000000000" pitchFamily="2" charset="2"/>
              <a:buChar char="ü"/>
            </a:pPr>
            <a:r>
              <a:rPr lang="zh-CN" altLang="en-US" sz="2000" dirty="0"/>
              <a:t>使用现代</a:t>
            </a:r>
            <a:r>
              <a:rPr lang="en-US" altLang="zh-CN" sz="2000" dirty="0"/>
              <a:t>C++</a:t>
            </a:r>
            <a:r>
              <a:rPr lang="zh-CN" altLang="en-US" sz="2000" dirty="0"/>
              <a:t>，基于最新</a:t>
            </a:r>
            <a:r>
              <a:rPr lang="en-US" altLang="zh-CN" sz="2000" dirty="0">
                <a:solidFill>
                  <a:srgbClr val="FF0000"/>
                </a:solidFill>
              </a:rPr>
              <a:t>C++20</a:t>
            </a:r>
            <a:r>
              <a:rPr lang="zh-CN" altLang="en-US" sz="2000" dirty="0"/>
              <a:t>版本语言；</a:t>
            </a:r>
            <a:endParaRPr lang="en-US" altLang="zh-CN" sz="2000" dirty="0"/>
          </a:p>
          <a:p>
            <a:pPr lvl="1">
              <a:lnSpc>
                <a:spcPct val="100000"/>
              </a:lnSpc>
              <a:buFont typeface="Wingdings" panose="05000000000000000000" pitchFamily="2" charset="2"/>
              <a:buChar char="ü"/>
            </a:pPr>
            <a:r>
              <a:rPr lang="zh-CN" altLang="en-US" sz="2000" dirty="0"/>
              <a:t>统一数据存储，数据都保存在</a:t>
            </a:r>
            <a:r>
              <a:rPr lang="zh-CN" altLang="en-US" sz="2000" dirty="0">
                <a:solidFill>
                  <a:srgbClr val="FF0000"/>
                </a:solidFill>
              </a:rPr>
              <a:t>图</a:t>
            </a:r>
            <a:r>
              <a:rPr lang="en-US" altLang="zh-CN" sz="2000" dirty="0">
                <a:solidFill>
                  <a:srgbClr val="FF0000"/>
                </a:solidFill>
              </a:rPr>
              <a:t>DAG</a:t>
            </a:r>
            <a:r>
              <a:rPr lang="zh-CN" altLang="en-US" sz="2000" dirty="0"/>
              <a:t>上；</a:t>
            </a:r>
            <a:endParaRPr lang="en-US" altLang="zh-CN" sz="2000" dirty="0"/>
          </a:p>
          <a:p>
            <a:pPr lvl="1">
              <a:lnSpc>
                <a:spcPct val="100000"/>
              </a:lnSpc>
              <a:buFont typeface="Wingdings" panose="05000000000000000000" pitchFamily="2" charset="2"/>
              <a:buChar char="ü"/>
            </a:pPr>
            <a:r>
              <a:rPr lang="zh-CN" altLang="en-US" sz="2000" dirty="0"/>
              <a:t>数据和算子</a:t>
            </a:r>
            <a:r>
              <a:rPr lang="zh-CN" altLang="en-US" sz="2000" dirty="0">
                <a:solidFill>
                  <a:srgbClr val="FF0000"/>
                </a:solidFill>
              </a:rPr>
              <a:t>分离</a:t>
            </a:r>
            <a:r>
              <a:rPr lang="zh-CN" altLang="en-US" sz="2000" dirty="0"/>
              <a:t>，数据提供统一接口给算子接入，</a:t>
            </a:r>
            <a:r>
              <a:rPr lang="zh-CN" altLang="en-US" sz="2000" dirty="0">
                <a:solidFill>
                  <a:srgbClr val="FF0000"/>
                </a:solidFill>
              </a:rPr>
              <a:t>松耦合、易扩展</a:t>
            </a:r>
            <a:r>
              <a:rPr lang="zh-CN" altLang="en-US" sz="2000" dirty="0"/>
              <a:t>；</a:t>
            </a:r>
            <a:endParaRPr lang="en-US" altLang="zh-CN" sz="2000" dirty="0"/>
          </a:p>
          <a:p>
            <a:pPr lvl="1">
              <a:lnSpc>
                <a:spcPct val="100000"/>
              </a:lnSpc>
              <a:buFont typeface="Wingdings" panose="05000000000000000000" pitchFamily="2" charset="2"/>
              <a:buChar char="ü"/>
            </a:pPr>
            <a:r>
              <a:rPr lang="zh-CN" altLang="en-US" sz="2000" dirty="0">
                <a:solidFill>
                  <a:srgbClr val="FF0000"/>
                </a:solidFill>
              </a:rPr>
              <a:t>统一</a:t>
            </a:r>
            <a:r>
              <a:rPr lang="zh-CN" altLang="en-US" sz="2000" dirty="0"/>
              <a:t>的</a:t>
            </a:r>
            <a:r>
              <a:rPr lang="en-US" altLang="zh-CN" sz="2000" dirty="0"/>
              <a:t>API</a:t>
            </a:r>
            <a:r>
              <a:rPr lang="zh-CN" altLang="en-US" sz="2000" dirty="0"/>
              <a:t>接口层。</a:t>
            </a:r>
            <a:endParaRPr lang="en-US" altLang="zh-CN" sz="2000" dirty="0"/>
          </a:p>
        </p:txBody>
      </p:sp>
      <p:grpSp>
        <p:nvGrpSpPr>
          <p:cNvPr id="15" name="组合 14">
            <a:extLst>
              <a:ext uri="{FF2B5EF4-FFF2-40B4-BE49-F238E27FC236}">
                <a16:creationId xmlns:a16="http://schemas.microsoft.com/office/drawing/2014/main" id="{B4EF1361-5E38-BEA6-9FFB-EF8C2566E9ED}"/>
              </a:ext>
            </a:extLst>
          </p:cNvPr>
          <p:cNvGrpSpPr/>
          <p:nvPr/>
        </p:nvGrpSpPr>
        <p:grpSpPr>
          <a:xfrm>
            <a:off x="7415604" y="2323103"/>
            <a:ext cx="4657061" cy="3785447"/>
            <a:chOff x="5691963" y="2891803"/>
            <a:chExt cx="4657061" cy="3785447"/>
          </a:xfrm>
        </p:grpSpPr>
        <p:sp>
          <p:nvSpPr>
            <p:cNvPr id="4" name="矩形: 圆角 3">
              <a:extLst>
                <a:ext uri="{FF2B5EF4-FFF2-40B4-BE49-F238E27FC236}">
                  <a16:creationId xmlns:a16="http://schemas.microsoft.com/office/drawing/2014/main" id="{8557C14A-198E-BA1B-B4FE-537CA9242748}"/>
                </a:ext>
              </a:extLst>
            </p:cNvPr>
            <p:cNvSpPr/>
            <p:nvPr/>
          </p:nvSpPr>
          <p:spPr bwMode="auto">
            <a:xfrm>
              <a:off x="5755759" y="5573195"/>
              <a:ext cx="4494028" cy="425302"/>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电路有向图</a:t>
              </a:r>
              <a:r>
                <a:rPr lang="en-US" altLang="zh-CN" b="1" dirty="0">
                  <a:latin typeface="Arial" charset="0"/>
                  <a:ea typeface="宋体" pitchFamily="2" charset="-122"/>
                </a:rPr>
                <a:t>(</a:t>
              </a:r>
              <a:r>
                <a:rPr lang="zh-CN" altLang="en-US" b="1" dirty="0">
                  <a:latin typeface="Arial" charset="0"/>
                  <a:ea typeface="宋体" pitchFamily="2" charset="-122"/>
                </a:rPr>
                <a:t>点</a:t>
              </a:r>
              <a:r>
                <a:rPr lang="en-US" altLang="zh-CN" b="1" dirty="0">
                  <a:latin typeface="Arial" charset="0"/>
                  <a:ea typeface="宋体" pitchFamily="2" charset="-122"/>
                </a:rPr>
                <a:t>, </a:t>
              </a:r>
              <a:r>
                <a:rPr lang="zh-CN" altLang="en-US" b="1" dirty="0">
                  <a:latin typeface="Arial" charset="0"/>
                  <a:ea typeface="宋体" pitchFamily="2" charset="-122"/>
                </a:rPr>
                <a:t>边</a:t>
              </a:r>
              <a:r>
                <a:rPr lang="en-US" altLang="zh-CN" b="1" dirty="0">
                  <a:latin typeface="Arial" charset="0"/>
                  <a:ea typeface="宋体" pitchFamily="2" charset="-122"/>
                </a:rPr>
                <a:t>)</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5" name="矩形: 圆角 4">
              <a:extLst>
                <a:ext uri="{FF2B5EF4-FFF2-40B4-BE49-F238E27FC236}">
                  <a16:creationId xmlns:a16="http://schemas.microsoft.com/office/drawing/2014/main" id="{F12E4853-2A06-4799-8427-DAF8EA4825C1}"/>
                </a:ext>
              </a:extLst>
            </p:cNvPr>
            <p:cNvSpPr/>
            <p:nvPr/>
          </p:nvSpPr>
          <p:spPr bwMode="auto">
            <a:xfrm>
              <a:off x="6145621" y="3461201"/>
              <a:ext cx="482008" cy="1977040"/>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b="1" dirty="0">
                  <a:latin typeface="Arial" charset="0"/>
                  <a:ea typeface="宋体" pitchFamily="2" charset="-122"/>
                </a:rPr>
                <a:t>传</a:t>
              </a:r>
              <a:endParaRPr lang="en-US" altLang="zh-CN" sz="1600" b="1" dirty="0">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b="1" dirty="0">
                  <a:latin typeface="Arial" charset="0"/>
                  <a:ea typeface="宋体" pitchFamily="2" charset="-122"/>
                </a:rPr>
                <a:t>播</a:t>
              </a:r>
              <a:endParaRPr kumimoji="0" lang="zh-CN" altLang="en-US" sz="1600" b="1" i="0" u="none" strike="noStrike" cap="none" normalizeH="0" baseline="0" dirty="0">
                <a:ln>
                  <a:noFill/>
                </a:ln>
                <a:solidFill>
                  <a:schemeClr val="tx1"/>
                </a:solidFill>
                <a:effectLst/>
                <a:latin typeface="Arial" charset="0"/>
                <a:ea typeface="宋体" pitchFamily="2" charset="-122"/>
              </a:endParaRPr>
            </a:p>
          </p:txBody>
        </p:sp>
        <p:sp>
          <p:nvSpPr>
            <p:cNvPr id="7" name="矩形: 圆角 6">
              <a:extLst>
                <a:ext uri="{FF2B5EF4-FFF2-40B4-BE49-F238E27FC236}">
                  <a16:creationId xmlns:a16="http://schemas.microsoft.com/office/drawing/2014/main" id="{A03C4D19-7B27-8FAB-72C8-75C442B204F8}"/>
                </a:ext>
              </a:extLst>
            </p:cNvPr>
            <p:cNvSpPr/>
            <p:nvPr/>
          </p:nvSpPr>
          <p:spPr bwMode="auto">
            <a:xfrm>
              <a:off x="7620001" y="3461201"/>
              <a:ext cx="482009" cy="1977040"/>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tLang="zh-CN" sz="1600" b="1" dirty="0">
                <a:latin typeface="Arial" charset="0"/>
                <a:ea typeface="宋体" pitchFamily="2" charset="-122"/>
              </a:endParaRPr>
            </a:p>
            <a:p>
              <a:pPr fontAlgn="base">
                <a:spcBef>
                  <a:spcPct val="0"/>
                </a:spcBef>
                <a:spcAft>
                  <a:spcPct val="0"/>
                </a:spcAft>
              </a:pPr>
              <a:endParaRPr lang="en-US" altLang="zh-CN" sz="1600" b="1" dirty="0">
                <a:latin typeface="Arial" charset="0"/>
                <a:ea typeface="宋体" pitchFamily="2" charset="-122"/>
              </a:endParaRPr>
            </a:p>
            <a:p>
              <a:pPr fontAlgn="base">
                <a:spcBef>
                  <a:spcPct val="0"/>
                </a:spcBef>
                <a:spcAft>
                  <a:spcPct val="0"/>
                </a:spcAft>
              </a:pPr>
              <a:r>
                <a:rPr lang="zh-CN" altLang="en-US" sz="1600" b="1" dirty="0">
                  <a:latin typeface="Arial" charset="0"/>
                  <a:ea typeface="宋体" pitchFamily="2" charset="-122"/>
                </a:rPr>
                <a:t>计算</a:t>
              </a:r>
            </a:p>
          </p:txBody>
        </p:sp>
        <p:sp>
          <p:nvSpPr>
            <p:cNvPr id="8" name="矩形: 圆角 7">
              <a:extLst>
                <a:ext uri="{FF2B5EF4-FFF2-40B4-BE49-F238E27FC236}">
                  <a16:creationId xmlns:a16="http://schemas.microsoft.com/office/drawing/2014/main" id="{82C55CDA-3429-B754-9DDB-352200D9819A}"/>
                </a:ext>
              </a:extLst>
            </p:cNvPr>
            <p:cNvSpPr/>
            <p:nvPr/>
          </p:nvSpPr>
          <p:spPr bwMode="auto">
            <a:xfrm>
              <a:off x="9051853" y="3461201"/>
              <a:ext cx="482009" cy="1977040"/>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tLang="zh-CN" sz="1600" b="1" dirty="0">
                <a:latin typeface="Arial" charset="0"/>
                <a:ea typeface="宋体" pitchFamily="2" charset="-122"/>
              </a:endParaRPr>
            </a:p>
            <a:p>
              <a:pPr fontAlgn="base">
                <a:spcBef>
                  <a:spcPct val="0"/>
                </a:spcBef>
                <a:spcAft>
                  <a:spcPct val="0"/>
                </a:spcAft>
              </a:pPr>
              <a:endParaRPr lang="en-US" altLang="zh-CN" sz="1600" b="1" dirty="0">
                <a:latin typeface="Arial" charset="0"/>
                <a:ea typeface="宋体" pitchFamily="2" charset="-122"/>
              </a:endParaRPr>
            </a:p>
            <a:p>
              <a:pPr fontAlgn="base">
                <a:spcBef>
                  <a:spcPct val="0"/>
                </a:spcBef>
                <a:spcAft>
                  <a:spcPct val="0"/>
                </a:spcAft>
              </a:pPr>
              <a:r>
                <a:rPr lang="zh-CN" altLang="en-US" sz="1600" b="1" dirty="0">
                  <a:latin typeface="Arial" charset="0"/>
                  <a:ea typeface="宋体" pitchFamily="2" charset="-122"/>
                </a:rPr>
                <a:t>分析</a:t>
              </a:r>
            </a:p>
          </p:txBody>
        </p:sp>
        <p:sp>
          <p:nvSpPr>
            <p:cNvPr id="9" name="矩形: 圆角 8">
              <a:extLst>
                <a:ext uri="{FF2B5EF4-FFF2-40B4-BE49-F238E27FC236}">
                  <a16:creationId xmlns:a16="http://schemas.microsoft.com/office/drawing/2014/main" id="{E127801C-28D9-D1F4-1006-738D5E213517}"/>
                </a:ext>
              </a:extLst>
            </p:cNvPr>
            <p:cNvSpPr/>
            <p:nvPr/>
          </p:nvSpPr>
          <p:spPr bwMode="auto">
            <a:xfrm>
              <a:off x="5755759" y="6251948"/>
              <a:ext cx="4593265" cy="4253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数据源（</a:t>
              </a:r>
              <a:r>
                <a:rPr lang="en-US" altLang="zh-CN" b="1" dirty="0">
                  <a:latin typeface="Arial" charset="0"/>
                  <a:ea typeface="宋体" pitchFamily="2" charset="-122"/>
                </a:rPr>
                <a:t>netlist</a:t>
              </a:r>
              <a:r>
                <a:rPr lang="zh-CN" altLang="en-US" b="1" dirty="0">
                  <a:latin typeface="Arial" charset="0"/>
                  <a:ea typeface="宋体" pitchFamily="2" charset="-122"/>
                </a:rPr>
                <a:t>、</a:t>
              </a:r>
              <a:r>
                <a:rPr lang="en-US" altLang="zh-CN" b="1" dirty="0" err="1">
                  <a:latin typeface="Arial" charset="0"/>
                  <a:ea typeface="宋体" pitchFamily="2" charset="-122"/>
                </a:rPr>
                <a:t>sdc</a:t>
              </a:r>
              <a:r>
                <a:rPr lang="zh-CN" altLang="en-US" b="1" dirty="0">
                  <a:latin typeface="Arial" charset="0"/>
                  <a:ea typeface="宋体" pitchFamily="2" charset="-122"/>
                </a:rPr>
                <a:t>、</a:t>
              </a:r>
              <a:r>
                <a:rPr lang="en-US" altLang="zh-CN" b="1" dirty="0" err="1">
                  <a:latin typeface="Arial" charset="0"/>
                  <a:ea typeface="宋体" pitchFamily="2" charset="-122"/>
                </a:rPr>
                <a:t>spef</a:t>
              </a:r>
              <a:r>
                <a:rPr lang="zh-CN" altLang="en-US" b="1" dirty="0">
                  <a:latin typeface="Arial" charset="0"/>
                  <a:ea typeface="宋体" pitchFamily="2" charset="-122"/>
                </a:rPr>
                <a:t>、</a:t>
              </a:r>
              <a:r>
                <a:rPr lang="en-US" altLang="zh-CN" b="1" dirty="0">
                  <a:latin typeface="Arial" charset="0"/>
                  <a:ea typeface="宋体" pitchFamily="2" charset="-122"/>
                </a:rPr>
                <a:t>lib</a:t>
              </a:r>
              <a:r>
                <a:rPr lang="zh-CN" altLang="en-US" b="1" dirty="0">
                  <a:latin typeface="Arial" charset="0"/>
                  <a:ea typeface="宋体" pitchFamily="2" charset="-122"/>
                </a:rPr>
                <a:t>、</a:t>
              </a:r>
              <a:r>
                <a:rPr lang="en-US" altLang="zh-CN" b="1" dirty="0" err="1">
                  <a:latin typeface="Arial" charset="0"/>
                  <a:ea typeface="宋体" pitchFamily="2" charset="-122"/>
                </a:rPr>
                <a:t>vcd</a:t>
              </a:r>
              <a:r>
                <a:rPr lang="zh-CN" altLang="en-US" b="1" dirty="0">
                  <a:latin typeface="Arial" charset="0"/>
                  <a:ea typeface="宋体" pitchFamily="2" charset="-122"/>
                </a:rPr>
                <a:t>）</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2" name="矩形 11">
              <a:extLst>
                <a:ext uri="{FF2B5EF4-FFF2-40B4-BE49-F238E27FC236}">
                  <a16:creationId xmlns:a16="http://schemas.microsoft.com/office/drawing/2014/main" id="{0182A9D2-5C8D-61E5-F96B-02AEB9227689}"/>
                </a:ext>
              </a:extLst>
            </p:cNvPr>
            <p:cNvSpPr/>
            <p:nvPr/>
          </p:nvSpPr>
          <p:spPr bwMode="auto">
            <a:xfrm>
              <a:off x="5755759" y="3370538"/>
              <a:ext cx="4330996" cy="21211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0" name="箭头: 右 9">
              <a:extLst>
                <a:ext uri="{FF2B5EF4-FFF2-40B4-BE49-F238E27FC236}">
                  <a16:creationId xmlns:a16="http://schemas.microsoft.com/office/drawing/2014/main" id="{A0DA5BF8-02AE-6CA8-A310-B8C7E3DFB0D6}"/>
                </a:ext>
              </a:extLst>
            </p:cNvPr>
            <p:cNvSpPr/>
            <p:nvPr/>
          </p:nvSpPr>
          <p:spPr bwMode="auto">
            <a:xfrm rot="16200000">
              <a:off x="7890994" y="5962603"/>
              <a:ext cx="223555" cy="31265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3" name="文本框 12">
              <a:extLst>
                <a:ext uri="{FF2B5EF4-FFF2-40B4-BE49-F238E27FC236}">
                  <a16:creationId xmlns:a16="http://schemas.microsoft.com/office/drawing/2014/main" id="{DEB3209E-14BD-0946-530E-61DBF4162510}"/>
                </a:ext>
              </a:extLst>
            </p:cNvPr>
            <p:cNvSpPr txBox="1"/>
            <p:nvPr/>
          </p:nvSpPr>
          <p:spPr>
            <a:xfrm>
              <a:off x="5755759" y="3370537"/>
              <a:ext cx="389862" cy="923330"/>
            </a:xfrm>
            <a:prstGeom prst="rect">
              <a:avLst/>
            </a:prstGeom>
            <a:noFill/>
          </p:spPr>
          <p:txBody>
            <a:bodyPr wrap="square" rtlCol="0">
              <a:spAutoFit/>
            </a:bodyPr>
            <a:lstStyle/>
            <a:p>
              <a:r>
                <a:rPr lang="zh-CN" altLang="en-US" b="1" dirty="0"/>
                <a:t>算子层</a:t>
              </a:r>
            </a:p>
          </p:txBody>
        </p:sp>
        <p:sp>
          <p:nvSpPr>
            <p:cNvPr id="14" name="矩形: 圆角 13">
              <a:extLst>
                <a:ext uri="{FF2B5EF4-FFF2-40B4-BE49-F238E27FC236}">
                  <a16:creationId xmlns:a16="http://schemas.microsoft.com/office/drawing/2014/main" id="{E9D716CC-D161-8B85-09F6-80D88F5F91FA}"/>
                </a:ext>
              </a:extLst>
            </p:cNvPr>
            <p:cNvSpPr/>
            <p:nvPr/>
          </p:nvSpPr>
          <p:spPr bwMode="auto">
            <a:xfrm>
              <a:off x="5691963" y="2891803"/>
              <a:ext cx="4494028" cy="425302"/>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API</a:t>
              </a:r>
              <a:r>
                <a:rPr kumimoji="0" lang="zh-CN" altLang="en-US" sz="1800" b="1" i="0" u="none" strike="noStrike" cap="none" normalizeH="0" baseline="0" dirty="0">
                  <a:ln>
                    <a:noFill/>
                  </a:ln>
                  <a:solidFill>
                    <a:schemeClr val="tx1"/>
                  </a:solidFill>
                  <a:effectLst/>
                  <a:latin typeface="Arial" charset="0"/>
                  <a:ea typeface="宋体" pitchFamily="2" charset="-122"/>
                </a:rPr>
                <a:t>接口层</a:t>
              </a:r>
            </a:p>
          </p:txBody>
        </p:sp>
      </p:grpSp>
      <p:sp>
        <p:nvSpPr>
          <p:cNvPr id="18" name="文本框 17">
            <a:extLst>
              <a:ext uri="{FF2B5EF4-FFF2-40B4-BE49-F238E27FC236}">
                <a16:creationId xmlns:a16="http://schemas.microsoft.com/office/drawing/2014/main" id="{B5A36DC1-960B-527A-80A6-C04D68A8CFEB}"/>
              </a:ext>
            </a:extLst>
          </p:cNvPr>
          <p:cNvSpPr txBox="1"/>
          <p:nvPr/>
        </p:nvSpPr>
        <p:spPr>
          <a:xfrm>
            <a:off x="596591" y="1099722"/>
            <a:ext cx="10760149" cy="1046440"/>
          </a:xfrm>
          <a:prstGeom prst="rect">
            <a:avLst/>
          </a:prstGeom>
          <a:noFill/>
        </p:spPr>
        <p:txBody>
          <a:bodyPr wrap="square" rtlCol="0">
            <a:spAutoFit/>
          </a:bodyPr>
          <a:lstStyle/>
          <a:p>
            <a:pPr marL="342882" indent="-342882" eaLnBrk="0" fontAlgn="base" hangingPunct="0">
              <a:lnSpc>
                <a:spcPct val="114000"/>
              </a:lnSpc>
              <a:spcBef>
                <a:spcPct val="20000"/>
              </a:spcBef>
              <a:spcAft>
                <a:spcPct val="0"/>
              </a:spcAft>
              <a:buClr>
                <a:srgbClr val="FF0000"/>
              </a:buClr>
              <a:buSzPct val="70000"/>
              <a:buFont typeface="Wingdings" panose="05000000000000000000" pitchFamily="2" charset="2"/>
              <a:buChar char="l"/>
            </a:pPr>
            <a:r>
              <a:rPr lang="zh-CN" altLang="en-US" sz="2800" b="1" dirty="0">
                <a:solidFill>
                  <a:srgbClr val="404040"/>
                </a:solidFill>
                <a:latin typeface="Microsoft YaHei" panose="020B0503020204020204" pitchFamily="34" charset="-122"/>
                <a:ea typeface="Microsoft YaHei" panose="020B0503020204020204" pitchFamily="34" charset="-122"/>
              </a:rPr>
              <a:t>架构设计</a:t>
            </a:r>
            <a:endParaRPr lang="en-US" altLang="zh-CN" sz="2800" b="1" dirty="0">
              <a:solidFill>
                <a:srgbClr val="404040"/>
              </a:solidFill>
              <a:latin typeface="Microsoft YaHei" panose="020B0503020204020204" pitchFamily="34" charset="-122"/>
              <a:ea typeface="Microsoft YaHei" panose="020B0503020204020204" pitchFamily="34" charset="-122"/>
            </a:endParaRPr>
          </a:p>
          <a:p>
            <a:pPr eaLnBrk="0" fontAlgn="base" hangingPunct="0">
              <a:lnSpc>
                <a:spcPct val="114000"/>
              </a:lnSpc>
              <a:spcBef>
                <a:spcPct val="20000"/>
              </a:spcBef>
              <a:spcAft>
                <a:spcPct val="0"/>
              </a:spcAft>
              <a:buClr>
                <a:srgbClr val="FF0000"/>
              </a:buClr>
              <a:buSzPct val="70000"/>
            </a:pPr>
            <a:r>
              <a:rPr kumimoji="1" lang="zh-CN" altLang="en-US" sz="2400" dirty="0">
                <a:solidFill>
                  <a:srgbClr val="002060"/>
                </a:solidFill>
                <a:latin typeface="Microsoft YaHei" panose="020B0503020204020204" pitchFamily="34" charset="-122"/>
                <a:ea typeface="Microsoft YaHei" panose="020B0503020204020204" pitchFamily="34" charset="-122"/>
              </a:rPr>
              <a:t>瞄准代码功能</a:t>
            </a:r>
            <a:r>
              <a:rPr kumimoji="1" lang="zh-CN" altLang="en-US" sz="2400" dirty="0">
                <a:solidFill>
                  <a:srgbClr val="FF0000"/>
                </a:solidFill>
                <a:latin typeface="Microsoft YaHei" panose="020B0503020204020204" pitchFamily="34" charset="-122"/>
                <a:ea typeface="Microsoft YaHei" panose="020B0503020204020204" pitchFamily="34" charset="-122"/>
              </a:rPr>
              <a:t>可读性、可扩展性、易用性</a:t>
            </a:r>
            <a:r>
              <a:rPr kumimoji="1" lang="zh-CN" altLang="en-US" sz="2400" dirty="0">
                <a:solidFill>
                  <a:srgbClr val="002060"/>
                </a:solidFill>
                <a:latin typeface="Microsoft YaHei" panose="020B0503020204020204" pitchFamily="34" charset="-122"/>
                <a:ea typeface="Microsoft YaHei" panose="020B0503020204020204" pitchFamily="34" charset="-122"/>
              </a:rPr>
              <a:t>目标，工具成熟后再聚焦在</a:t>
            </a:r>
            <a:r>
              <a:rPr kumimoji="1" lang="zh-CN" altLang="en-US" sz="2400" dirty="0">
                <a:solidFill>
                  <a:srgbClr val="FF0000"/>
                </a:solidFill>
                <a:latin typeface="Microsoft YaHei" panose="020B0503020204020204" pitchFamily="34" charset="-122"/>
                <a:ea typeface="Microsoft YaHei" panose="020B0503020204020204" pitchFamily="34" charset="-122"/>
              </a:rPr>
              <a:t>性能</a:t>
            </a:r>
            <a:r>
              <a:rPr kumimoji="1" lang="zh-CN" altLang="en-US" sz="2400" dirty="0">
                <a:solidFill>
                  <a:srgbClr val="002060"/>
                </a:solidFill>
                <a:latin typeface="Microsoft YaHei" panose="020B0503020204020204" pitchFamily="34" charset="-122"/>
                <a:ea typeface="Microsoft YaHei" panose="020B0503020204020204" pitchFamily="34" charset="-122"/>
              </a:rPr>
              <a:t>上。</a:t>
            </a:r>
          </a:p>
        </p:txBody>
      </p:sp>
      <p:sp>
        <p:nvSpPr>
          <p:cNvPr id="6" name="文本框 5">
            <a:extLst>
              <a:ext uri="{FF2B5EF4-FFF2-40B4-BE49-F238E27FC236}">
                <a16:creationId xmlns:a16="http://schemas.microsoft.com/office/drawing/2014/main" id="{585F62D3-471A-ECA3-4351-65029CBE9377}"/>
              </a:ext>
            </a:extLst>
          </p:cNvPr>
          <p:cNvSpPr txBox="1"/>
          <p:nvPr/>
        </p:nvSpPr>
        <p:spPr>
          <a:xfrm>
            <a:off x="492869" y="4321971"/>
            <a:ext cx="6808570" cy="1937775"/>
          </a:xfrm>
          <a:prstGeom prst="rect">
            <a:avLst/>
          </a:prstGeom>
          <a:noFill/>
        </p:spPr>
        <p:txBody>
          <a:bodyPr wrap="square" rtlCol="0">
            <a:spAutoFit/>
          </a:bodyPr>
          <a:lstStyle/>
          <a:p>
            <a:pPr marL="342882" indent="-342882" eaLnBrk="0" fontAlgn="base" hangingPunct="0">
              <a:lnSpc>
                <a:spcPct val="114000"/>
              </a:lnSpc>
              <a:spcBef>
                <a:spcPct val="20000"/>
              </a:spcBef>
              <a:spcAft>
                <a:spcPct val="0"/>
              </a:spcAft>
              <a:buClr>
                <a:srgbClr val="FF0000"/>
              </a:buClr>
              <a:buSzPct val="70000"/>
              <a:buFont typeface="Wingdings" panose="05000000000000000000" pitchFamily="2" charset="2"/>
              <a:buChar char="l"/>
            </a:pPr>
            <a:r>
              <a:rPr lang="zh-CN" altLang="en-US" sz="2800" b="1" dirty="0">
                <a:solidFill>
                  <a:srgbClr val="404040"/>
                </a:solidFill>
                <a:latin typeface="Microsoft YaHei" panose="020B0503020204020204" pitchFamily="34" charset="-122"/>
                <a:ea typeface="Microsoft YaHei" panose="020B0503020204020204" pitchFamily="34" charset="-122"/>
              </a:rPr>
              <a:t>代码行数</a:t>
            </a:r>
          </a:p>
          <a:p>
            <a:pPr marL="692115" lvl="1" indent="-347645" eaLnBrk="0" fontAlgn="base" hangingPunct="0">
              <a:spcBef>
                <a:spcPct val="20000"/>
              </a:spcBef>
              <a:spcAft>
                <a:spcPct val="0"/>
              </a:spcAft>
              <a:buClr>
                <a:schemeClr val="accent2"/>
              </a:buClr>
              <a:buSzPct val="70000"/>
              <a:buFont typeface="Wingdings" panose="05000000000000000000" pitchFamily="2" charset="2"/>
              <a:buChar char="ü"/>
            </a:pPr>
            <a:r>
              <a:rPr lang="en-US" altLang="zh-CN" sz="2000" dirty="0" err="1">
                <a:solidFill>
                  <a:srgbClr val="002060"/>
                </a:solidFill>
                <a:latin typeface="Microsoft YaHei" panose="020B0503020204020204" pitchFamily="34" charset="-122"/>
                <a:ea typeface="Microsoft YaHei" panose="020B0503020204020204" pitchFamily="34" charset="-122"/>
              </a:rPr>
              <a:t>iSTA</a:t>
            </a:r>
            <a:r>
              <a:rPr lang="zh-CN" altLang="en-US" sz="2000" dirty="0">
                <a:solidFill>
                  <a:srgbClr val="002060"/>
                </a:solidFill>
                <a:latin typeface="Microsoft YaHei" panose="020B0503020204020204" pitchFamily="34" charset="-122"/>
                <a:ea typeface="Microsoft YaHei" panose="020B0503020204020204" pitchFamily="34" charset="-122"/>
              </a:rPr>
              <a:t> （包括</a:t>
            </a:r>
            <a:r>
              <a:rPr lang="en-US" altLang="zh-CN" sz="2000" dirty="0">
                <a:solidFill>
                  <a:srgbClr val="002060"/>
                </a:solidFill>
                <a:latin typeface="Microsoft YaHei" panose="020B0503020204020204" pitchFamily="34" charset="-122"/>
                <a:ea typeface="Microsoft YaHei" panose="020B0503020204020204" pitchFamily="34" charset="-122"/>
              </a:rPr>
              <a:t>Parser</a:t>
            </a:r>
            <a:r>
              <a:rPr lang="zh-CN" altLang="en-US" sz="2000" dirty="0">
                <a:solidFill>
                  <a:srgbClr val="002060"/>
                </a:solidFill>
                <a:latin typeface="Microsoft YaHei" panose="020B0503020204020204" pitchFamily="34" charset="-122"/>
                <a:ea typeface="Microsoft YaHei" panose="020B0503020204020204" pitchFamily="34" charset="-122"/>
              </a:rPr>
              <a:t>）代码行数接近</a:t>
            </a:r>
            <a:r>
              <a:rPr lang="en-US" altLang="zh-CN" sz="2000" dirty="0">
                <a:solidFill>
                  <a:srgbClr val="002060"/>
                </a:solidFill>
                <a:latin typeface="Microsoft YaHei" panose="020B0503020204020204" pitchFamily="34" charset="-122"/>
                <a:ea typeface="Microsoft YaHei" panose="020B0503020204020204" pitchFamily="34" charset="-122"/>
              </a:rPr>
              <a:t>3</a:t>
            </a:r>
            <a:r>
              <a:rPr lang="zh-CN" altLang="en-US" sz="2000" dirty="0">
                <a:solidFill>
                  <a:srgbClr val="002060"/>
                </a:solidFill>
                <a:latin typeface="Microsoft YaHei" panose="020B0503020204020204" pitchFamily="34" charset="-122"/>
                <a:ea typeface="Microsoft YaHei" panose="020B0503020204020204" pitchFamily="34" charset="-122"/>
              </a:rPr>
              <a:t>万行，核心代码（不含</a:t>
            </a:r>
            <a:r>
              <a:rPr lang="en-US" altLang="zh-CN" sz="2000" dirty="0">
                <a:solidFill>
                  <a:srgbClr val="002060"/>
                </a:solidFill>
                <a:latin typeface="Microsoft YaHei" panose="020B0503020204020204" pitchFamily="34" charset="-122"/>
                <a:ea typeface="Microsoft YaHei" panose="020B0503020204020204" pitchFamily="34" charset="-122"/>
              </a:rPr>
              <a:t>Parser</a:t>
            </a:r>
            <a:r>
              <a:rPr lang="zh-CN" altLang="en-US" sz="2000" dirty="0">
                <a:solidFill>
                  <a:srgbClr val="002060"/>
                </a:solidFill>
                <a:latin typeface="Microsoft YaHei" panose="020B0503020204020204" pitchFamily="34" charset="-122"/>
                <a:ea typeface="Microsoft YaHei" panose="020B0503020204020204" pitchFamily="34" charset="-122"/>
              </a:rPr>
              <a:t>）</a:t>
            </a:r>
            <a:r>
              <a:rPr lang="en-US" altLang="zh-CN" sz="2000" dirty="0">
                <a:solidFill>
                  <a:srgbClr val="FF0000"/>
                </a:solidFill>
                <a:latin typeface="Microsoft YaHei" panose="020B0503020204020204" pitchFamily="34" charset="-122"/>
                <a:ea typeface="Microsoft YaHei" panose="020B0503020204020204" pitchFamily="34" charset="-122"/>
              </a:rPr>
              <a:t>2</a:t>
            </a:r>
            <a:r>
              <a:rPr lang="zh-CN" altLang="en-US" sz="2000" dirty="0">
                <a:solidFill>
                  <a:srgbClr val="FF0000"/>
                </a:solidFill>
                <a:latin typeface="Microsoft YaHei" panose="020B0503020204020204" pitchFamily="34" charset="-122"/>
                <a:ea typeface="Microsoft YaHei" panose="020B0503020204020204" pitchFamily="34" charset="-122"/>
              </a:rPr>
              <a:t>万行，开发时长</a:t>
            </a:r>
            <a:r>
              <a:rPr lang="en-US" altLang="zh-CN" sz="2000" dirty="0">
                <a:solidFill>
                  <a:srgbClr val="FF0000"/>
                </a:solidFill>
                <a:latin typeface="Microsoft YaHei" panose="020B0503020204020204" pitchFamily="34" charset="-122"/>
                <a:ea typeface="Microsoft YaHei" panose="020B0503020204020204" pitchFamily="34" charset="-122"/>
              </a:rPr>
              <a:t>2.5</a:t>
            </a:r>
            <a:r>
              <a:rPr lang="zh-CN" altLang="en-US" sz="2000" dirty="0">
                <a:solidFill>
                  <a:srgbClr val="FF0000"/>
                </a:solidFill>
                <a:latin typeface="Microsoft YaHei" panose="020B0503020204020204" pitchFamily="34" charset="-122"/>
                <a:ea typeface="Microsoft YaHei" panose="020B0503020204020204" pitchFamily="34" charset="-122"/>
              </a:rPr>
              <a:t>年</a:t>
            </a:r>
            <a:r>
              <a:rPr lang="en-US" altLang="zh-CN" sz="2000" dirty="0">
                <a:solidFill>
                  <a:srgbClr val="002060"/>
                </a:solidFill>
                <a:latin typeface="Microsoft YaHei" panose="020B0503020204020204" pitchFamily="34" charset="-122"/>
                <a:ea typeface="Microsoft YaHei" panose="020B0503020204020204" pitchFamily="34" charset="-122"/>
              </a:rPr>
              <a:t>;</a:t>
            </a:r>
          </a:p>
          <a:p>
            <a:pPr marL="692115" lvl="1" indent="-347645" eaLnBrk="0" fontAlgn="base" hangingPunct="0">
              <a:spcBef>
                <a:spcPct val="20000"/>
              </a:spcBef>
              <a:spcAft>
                <a:spcPct val="0"/>
              </a:spcAft>
              <a:buClr>
                <a:schemeClr val="accent2"/>
              </a:buClr>
              <a:buSzPct val="70000"/>
              <a:buFont typeface="Wingdings" panose="05000000000000000000" pitchFamily="2" charset="2"/>
              <a:buChar char="ü"/>
            </a:pPr>
            <a:r>
              <a:rPr lang="en-US" altLang="zh-CN" sz="2000" dirty="0" err="1">
                <a:solidFill>
                  <a:srgbClr val="002060"/>
                </a:solidFill>
                <a:latin typeface="Microsoft YaHei" panose="020B0503020204020204" pitchFamily="34" charset="-122"/>
                <a:ea typeface="Microsoft YaHei" panose="020B0503020204020204" pitchFamily="34" charset="-122"/>
              </a:rPr>
              <a:t>iPW</a:t>
            </a:r>
            <a:r>
              <a:rPr lang="zh-CN" altLang="en-US" sz="2000" dirty="0">
                <a:solidFill>
                  <a:srgbClr val="002060"/>
                </a:solidFill>
                <a:latin typeface="Microsoft YaHei" panose="020B0503020204020204" pitchFamily="34" charset="-122"/>
                <a:ea typeface="Microsoft YaHei" panose="020B0503020204020204" pitchFamily="34" charset="-122"/>
              </a:rPr>
              <a:t>核心代码（不含</a:t>
            </a:r>
            <a:r>
              <a:rPr lang="en-US" altLang="zh-CN" sz="2000" dirty="0">
                <a:solidFill>
                  <a:srgbClr val="002060"/>
                </a:solidFill>
                <a:latin typeface="Microsoft YaHei" panose="020B0503020204020204" pitchFamily="34" charset="-122"/>
                <a:ea typeface="Microsoft YaHei" panose="020B0503020204020204" pitchFamily="34" charset="-122"/>
              </a:rPr>
              <a:t>Parser</a:t>
            </a:r>
            <a:r>
              <a:rPr lang="zh-CN" altLang="en-US" sz="2000" dirty="0">
                <a:solidFill>
                  <a:srgbClr val="002060"/>
                </a:solidFill>
                <a:latin typeface="Microsoft YaHei" panose="020B0503020204020204" pitchFamily="34" charset="-122"/>
                <a:ea typeface="Microsoft YaHei" panose="020B0503020204020204" pitchFamily="34" charset="-122"/>
              </a:rPr>
              <a:t>）代码行数在</a:t>
            </a:r>
            <a:r>
              <a:rPr lang="en-US" altLang="zh-CN" sz="2000" dirty="0">
                <a:solidFill>
                  <a:srgbClr val="FF0000"/>
                </a:solidFill>
                <a:latin typeface="Microsoft YaHei" panose="020B0503020204020204" pitchFamily="34" charset="-122"/>
                <a:ea typeface="Microsoft YaHei" panose="020B0503020204020204" pitchFamily="34" charset="-122"/>
              </a:rPr>
              <a:t>5000</a:t>
            </a:r>
            <a:r>
              <a:rPr lang="zh-CN" altLang="en-US" sz="2000" dirty="0">
                <a:solidFill>
                  <a:srgbClr val="FF0000"/>
                </a:solidFill>
                <a:latin typeface="Microsoft YaHei" panose="020B0503020204020204" pitchFamily="34" charset="-122"/>
                <a:ea typeface="Microsoft YaHei" panose="020B0503020204020204" pitchFamily="34" charset="-122"/>
              </a:rPr>
              <a:t>行</a:t>
            </a:r>
            <a:r>
              <a:rPr lang="zh-CN" altLang="en-US" sz="2000" dirty="0">
                <a:solidFill>
                  <a:srgbClr val="002060"/>
                </a:solidFill>
                <a:latin typeface="Microsoft YaHei" panose="020B0503020204020204" pitchFamily="34" charset="-122"/>
                <a:ea typeface="Microsoft YaHei" panose="020B0503020204020204" pitchFamily="34" charset="-122"/>
              </a:rPr>
              <a:t>左右，</a:t>
            </a:r>
            <a:r>
              <a:rPr lang="zh-CN" altLang="en-US" sz="2000" dirty="0">
                <a:solidFill>
                  <a:srgbClr val="FF0000"/>
                </a:solidFill>
                <a:latin typeface="Microsoft YaHei" panose="020B0503020204020204" pitchFamily="34" charset="-122"/>
                <a:ea typeface="Microsoft YaHei" panose="020B0503020204020204" pitchFamily="34" charset="-122"/>
              </a:rPr>
              <a:t>开发时长</a:t>
            </a:r>
            <a:r>
              <a:rPr lang="en-US" altLang="zh-CN" sz="2000" dirty="0">
                <a:solidFill>
                  <a:srgbClr val="FF0000"/>
                </a:solidFill>
                <a:latin typeface="Microsoft YaHei" panose="020B0503020204020204" pitchFamily="34" charset="-122"/>
                <a:ea typeface="Microsoft YaHei" panose="020B0503020204020204" pitchFamily="34" charset="-122"/>
              </a:rPr>
              <a:t>0.5</a:t>
            </a:r>
            <a:r>
              <a:rPr lang="zh-CN" altLang="en-US" sz="2000" dirty="0">
                <a:solidFill>
                  <a:srgbClr val="FF0000"/>
                </a:solidFill>
                <a:latin typeface="Microsoft YaHei" panose="020B0503020204020204" pitchFamily="34" charset="-122"/>
                <a:ea typeface="Microsoft YaHei" panose="020B0503020204020204" pitchFamily="34" charset="-122"/>
              </a:rPr>
              <a:t>年</a:t>
            </a:r>
            <a:r>
              <a:rPr lang="zh-CN" altLang="en-US" sz="2000" dirty="0">
                <a:solidFill>
                  <a:srgbClr val="002060"/>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660757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820E8-5188-8B97-2579-25DE91A8B125}"/>
              </a:ext>
            </a:extLst>
          </p:cNvPr>
          <p:cNvSpPr>
            <a:spLocks noGrp="1"/>
          </p:cNvSpPr>
          <p:nvPr>
            <p:ph type="title"/>
          </p:nvPr>
        </p:nvSpPr>
        <p:spPr/>
        <p:txBody>
          <a:bodyPr/>
          <a:lstStyle/>
          <a:p>
            <a:r>
              <a:rPr lang="en-US" altLang="zh-CN" dirty="0" err="1"/>
              <a:t>iSTA</a:t>
            </a:r>
            <a:r>
              <a:rPr lang="zh-CN" altLang="en-US" dirty="0"/>
              <a:t>工具和</a:t>
            </a:r>
            <a:r>
              <a:rPr lang="en-US" altLang="zh-CN" dirty="0" err="1"/>
              <a:t>OpenTimer</a:t>
            </a:r>
            <a:r>
              <a:rPr lang="zh-CN" altLang="en-US" dirty="0"/>
              <a:t>，</a:t>
            </a:r>
            <a:r>
              <a:rPr lang="en-US" altLang="zh-CN" dirty="0" err="1"/>
              <a:t>OpenSTA</a:t>
            </a:r>
            <a:r>
              <a:rPr lang="zh-CN" altLang="en-US" dirty="0"/>
              <a:t>对比</a:t>
            </a:r>
          </a:p>
        </p:txBody>
      </p:sp>
      <p:graphicFrame>
        <p:nvGraphicFramePr>
          <p:cNvPr id="4" name="表格 4">
            <a:extLst>
              <a:ext uri="{FF2B5EF4-FFF2-40B4-BE49-F238E27FC236}">
                <a16:creationId xmlns:a16="http://schemas.microsoft.com/office/drawing/2014/main" id="{D43194D1-91AE-F37A-1C59-B5616519B614}"/>
              </a:ext>
            </a:extLst>
          </p:cNvPr>
          <p:cNvGraphicFramePr>
            <a:graphicFrameLocks noGrp="1"/>
          </p:cNvGraphicFramePr>
          <p:nvPr>
            <p:ph idx="1"/>
            <p:extLst>
              <p:ext uri="{D42A27DB-BD31-4B8C-83A1-F6EECF244321}">
                <p14:modId xmlns:p14="http://schemas.microsoft.com/office/powerpoint/2010/main" val="1218772064"/>
              </p:ext>
            </p:extLst>
          </p:nvPr>
        </p:nvGraphicFramePr>
        <p:xfrm>
          <a:off x="571017" y="1149684"/>
          <a:ext cx="10613984" cy="5459457"/>
        </p:xfrm>
        <a:graphic>
          <a:graphicData uri="http://schemas.openxmlformats.org/drawingml/2006/table">
            <a:tbl>
              <a:tblPr firstRow="1" bandRow="1">
                <a:tableStyleId>{5C22544A-7EE6-4342-B048-85BDC9FD1C3A}</a:tableStyleId>
              </a:tblPr>
              <a:tblGrid>
                <a:gridCol w="2653496">
                  <a:extLst>
                    <a:ext uri="{9D8B030D-6E8A-4147-A177-3AD203B41FA5}">
                      <a16:colId xmlns:a16="http://schemas.microsoft.com/office/drawing/2014/main" val="2391162637"/>
                    </a:ext>
                  </a:extLst>
                </a:gridCol>
                <a:gridCol w="2653496">
                  <a:extLst>
                    <a:ext uri="{9D8B030D-6E8A-4147-A177-3AD203B41FA5}">
                      <a16:colId xmlns:a16="http://schemas.microsoft.com/office/drawing/2014/main" val="431695926"/>
                    </a:ext>
                  </a:extLst>
                </a:gridCol>
                <a:gridCol w="2653496">
                  <a:extLst>
                    <a:ext uri="{9D8B030D-6E8A-4147-A177-3AD203B41FA5}">
                      <a16:colId xmlns:a16="http://schemas.microsoft.com/office/drawing/2014/main" val="3700154409"/>
                    </a:ext>
                  </a:extLst>
                </a:gridCol>
                <a:gridCol w="2653496">
                  <a:extLst>
                    <a:ext uri="{9D8B030D-6E8A-4147-A177-3AD203B41FA5}">
                      <a16:colId xmlns:a16="http://schemas.microsoft.com/office/drawing/2014/main" val="513499492"/>
                    </a:ext>
                  </a:extLst>
                </a:gridCol>
              </a:tblGrid>
              <a:tr h="376242">
                <a:tc>
                  <a:txBody>
                    <a:bodyPr/>
                    <a:lstStyle/>
                    <a:p>
                      <a:pPr algn="ctr"/>
                      <a:r>
                        <a:rPr lang="en-US" altLang="zh-CN" dirty="0"/>
                        <a:t>Feature</a:t>
                      </a:r>
                      <a:endParaRPr lang="zh-CN" altLang="en-US" dirty="0"/>
                    </a:p>
                  </a:txBody>
                  <a:tcPr/>
                </a:tc>
                <a:tc>
                  <a:txBody>
                    <a:bodyPr/>
                    <a:lstStyle/>
                    <a:p>
                      <a:pPr algn="ctr"/>
                      <a:r>
                        <a:rPr lang="en-US" altLang="zh-CN" dirty="0" err="1"/>
                        <a:t>iSTA</a:t>
                      </a:r>
                      <a:endParaRPr lang="zh-CN" altLang="en-US" dirty="0"/>
                    </a:p>
                  </a:txBody>
                  <a:tcPr/>
                </a:tc>
                <a:tc>
                  <a:txBody>
                    <a:bodyPr/>
                    <a:lstStyle/>
                    <a:p>
                      <a:pPr algn="ctr"/>
                      <a:r>
                        <a:rPr lang="en-US" altLang="zh-CN" dirty="0" err="1"/>
                        <a:t>OpenTimer</a:t>
                      </a:r>
                      <a:endParaRPr lang="zh-CN" altLang="en-US" dirty="0"/>
                    </a:p>
                  </a:txBody>
                  <a:tcPr/>
                </a:tc>
                <a:tc>
                  <a:txBody>
                    <a:bodyPr/>
                    <a:lstStyle/>
                    <a:p>
                      <a:pPr algn="ctr"/>
                      <a:r>
                        <a:rPr lang="en-US" altLang="zh-CN" dirty="0" err="1"/>
                        <a:t>OpenSTA</a:t>
                      </a:r>
                      <a:endParaRPr lang="zh-CN" altLang="en-US" dirty="0"/>
                    </a:p>
                  </a:txBody>
                  <a:tcPr/>
                </a:tc>
                <a:extLst>
                  <a:ext uri="{0D108BD9-81ED-4DB2-BD59-A6C34878D82A}">
                    <a16:rowId xmlns:a16="http://schemas.microsoft.com/office/drawing/2014/main" val="442843064"/>
                  </a:ext>
                </a:extLst>
              </a:tr>
              <a:tr h="282181">
                <a:tc>
                  <a:txBody>
                    <a:bodyPr/>
                    <a:lstStyle/>
                    <a:p>
                      <a:r>
                        <a:rPr lang="zh-CN" altLang="en-US" sz="1200" dirty="0"/>
                        <a:t>支持</a:t>
                      </a:r>
                      <a:r>
                        <a:rPr lang="en-US" altLang="zh-CN" sz="1200" dirty="0"/>
                        <a:t>Hierarchy</a:t>
                      </a:r>
                      <a:r>
                        <a:rPr lang="zh-CN" altLang="en-US" sz="1200" dirty="0"/>
                        <a:t>网表和</a:t>
                      </a:r>
                      <a:r>
                        <a:rPr lang="en-US" altLang="zh-CN" sz="1200" dirty="0"/>
                        <a:t>def</a:t>
                      </a:r>
                      <a:r>
                        <a:rPr lang="zh-CN" altLang="en-US" sz="1200" dirty="0"/>
                        <a:t>输入</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4233742115"/>
                  </a:ext>
                </a:extLst>
              </a:tr>
              <a:tr h="349166">
                <a:tc>
                  <a:txBody>
                    <a:bodyPr/>
                    <a:lstStyle/>
                    <a:p>
                      <a:r>
                        <a:rPr lang="zh-CN" altLang="en-US" sz="1200" dirty="0"/>
                        <a:t>基础的</a:t>
                      </a:r>
                      <a:r>
                        <a:rPr lang="en-US" altLang="zh-CN" sz="1200" dirty="0"/>
                        <a:t>setup/hold</a:t>
                      </a:r>
                      <a:r>
                        <a:rPr lang="zh-CN" altLang="en-US" sz="1200" dirty="0"/>
                        <a:t>分析</a:t>
                      </a:r>
                    </a:p>
                  </a:txBody>
                  <a:tcPr/>
                </a:tc>
                <a:tc>
                  <a:txBody>
                    <a:bodyPr/>
                    <a:lstStyle/>
                    <a:p>
                      <a:pPr algn="ct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2079215703"/>
                  </a:ext>
                </a:extLst>
              </a:tr>
              <a:tr h="349166">
                <a:tc>
                  <a:txBody>
                    <a:bodyPr/>
                    <a:lstStyle/>
                    <a:p>
                      <a:r>
                        <a:rPr lang="zh-CN" altLang="en-US" sz="1200" dirty="0"/>
                        <a:t>支持</a:t>
                      </a:r>
                      <a:r>
                        <a:rPr lang="en-US" altLang="zh-CN" sz="1200" dirty="0"/>
                        <a:t>NLDM/Elmore</a:t>
                      </a:r>
                      <a:r>
                        <a:rPr lang="zh-CN" altLang="en-US" sz="1200" dirty="0"/>
                        <a:t>模型</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971834993"/>
                  </a:ext>
                </a:extLst>
              </a:tr>
              <a:tr h="349166">
                <a:tc>
                  <a:txBody>
                    <a:bodyPr/>
                    <a:lstStyle/>
                    <a:p>
                      <a:r>
                        <a:rPr lang="zh-CN" altLang="en-US" sz="1200" dirty="0"/>
                        <a:t>支持</a:t>
                      </a:r>
                      <a:r>
                        <a:rPr lang="en-US" altLang="zh-CN" sz="1200" dirty="0"/>
                        <a:t>CCS</a:t>
                      </a:r>
                      <a:r>
                        <a:rPr lang="zh-CN" altLang="en-US" sz="1200" dirty="0"/>
                        <a:t>电流源模型</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863206348"/>
                  </a:ext>
                </a:extLst>
              </a:tr>
              <a:tr h="349166">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zh-CN" altLang="en-US" sz="1200" dirty="0"/>
                        <a:t>延时计算使用模型降阶</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1656987250"/>
                  </a:ext>
                </a:extLst>
              </a:tr>
              <a:tr h="349166">
                <a:tc>
                  <a:txBody>
                    <a:bodyPr/>
                    <a:lstStyle/>
                    <a:p>
                      <a:r>
                        <a:rPr lang="zh-CN" altLang="en-US" sz="1200" dirty="0"/>
                        <a:t>支持</a:t>
                      </a:r>
                      <a:r>
                        <a:rPr lang="en-US" altLang="zh-CN" sz="1200" dirty="0" err="1"/>
                        <a:t>sdf</a:t>
                      </a:r>
                      <a:r>
                        <a:rPr lang="zh-CN" altLang="en-US" sz="1200" dirty="0"/>
                        <a:t>反标</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2189857570"/>
                  </a:ext>
                </a:extLst>
              </a:tr>
              <a:tr h="349166">
                <a:tc>
                  <a:txBody>
                    <a:bodyPr/>
                    <a:lstStyle/>
                    <a:p>
                      <a:pPr algn="l"/>
                      <a:r>
                        <a:rPr lang="en-US" altLang="zh-CN" sz="1200" dirty="0"/>
                        <a:t>OCV</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360535779"/>
                  </a:ext>
                </a:extLst>
              </a:tr>
              <a:tr h="349166">
                <a:tc>
                  <a:txBody>
                    <a:bodyPr/>
                    <a:lstStyle/>
                    <a:p>
                      <a:pPr algn="l"/>
                      <a:r>
                        <a:rPr lang="en-US" altLang="zh-CN" sz="1200" dirty="0"/>
                        <a:t>AOCV</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3422979578"/>
                  </a:ext>
                </a:extLst>
              </a:tr>
              <a:tr h="349166">
                <a:tc>
                  <a:txBody>
                    <a:bodyPr/>
                    <a:lstStyle/>
                    <a:p>
                      <a:pPr algn="l"/>
                      <a:r>
                        <a:rPr lang="en-US" altLang="zh-CN" sz="1200" dirty="0"/>
                        <a:t>POCV</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31111074"/>
                  </a:ext>
                </a:extLst>
              </a:tr>
              <a:tr h="611042">
                <a:tc>
                  <a:txBody>
                    <a:bodyPr/>
                    <a:lstStyle/>
                    <a:p>
                      <a:r>
                        <a:rPr lang="zh-CN" altLang="en-US" sz="1200" dirty="0"/>
                        <a:t>多电压域考虑</a:t>
                      </a:r>
                      <a:r>
                        <a:rPr lang="en-US" altLang="zh-CN" sz="1200" dirty="0" err="1"/>
                        <a:t>IRDrop</a:t>
                      </a:r>
                      <a:r>
                        <a:rPr lang="zh-CN" altLang="en-US" sz="1200"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extLst>
                  <a:ext uri="{0D108BD9-81ED-4DB2-BD59-A6C34878D82A}">
                    <a16:rowId xmlns:a16="http://schemas.microsoft.com/office/drawing/2014/main" val="2869457800"/>
                  </a:ext>
                </a:extLst>
              </a:tr>
              <a:tr h="349166">
                <a:tc>
                  <a:txBody>
                    <a:bodyPr/>
                    <a:lstStyle/>
                    <a:p>
                      <a:r>
                        <a:rPr lang="en-US" altLang="zh-CN" sz="1200" dirty="0"/>
                        <a:t>Hierarchy</a:t>
                      </a:r>
                      <a:r>
                        <a:rPr lang="zh-CN" altLang="en-US" sz="1200"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extLst>
                  <a:ext uri="{0D108BD9-81ED-4DB2-BD59-A6C34878D82A}">
                    <a16:rowId xmlns:a16="http://schemas.microsoft.com/office/drawing/2014/main" val="386027932"/>
                  </a:ext>
                </a:extLst>
              </a:tr>
              <a:tr h="349166">
                <a:tc>
                  <a:txBody>
                    <a:bodyPr/>
                    <a:lstStyle/>
                    <a:p>
                      <a:r>
                        <a:rPr lang="en-US" altLang="zh-CN" sz="1200" dirty="0"/>
                        <a:t>Crosstalk</a:t>
                      </a:r>
                      <a:r>
                        <a:rPr lang="zh-CN" altLang="en-US" sz="1200"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en-US" altLang="zh-CN" sz="1200" dirty="0"/>
                        <a:t>basic</a:t>
                      </a:r>
                      <a:r>
                        <a:rPr lang="zh-CN" altLang="en-US" sz="1200" dirty="0"/>
                        <a:t>版本</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extLst>
                  <a:ext uri="{0D108BD9-81ED-4DB2-BD59-A6C34878D82A}">
                    <a16:rowId xmlns:a16="http://schemas.microsoft.com/office/drawing/2014/main" val="1571795303"/>
                  </a:ext>
                </a:extLst>
              </a:tr>
              <a:tr h="349166">
                <a:tc>
                  <a:txBody>
                    <a:bodyPr/>
                    <a:lstStyle/>
                    <a:p>
                      <a:r>
                        <a:rPr lang="en-US" altLang="zh-CN" sz="1200" dirty="0"/>
                        <a:t>clock gate</a:t>
                      </a:r>
                      <a:r>
                        <a:rPr lang="zh-CN" altLang="en-US" sz="1200"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1825672259"/>
                  </a:ext>
                </a:extLst>
              </a:tr>
              <a:tr h="349166">
                <a:tc>
                  <a:txBody>
                    <a:bodyPr/>
                    <a:lstStyle/>
                    <a:p>
                      <a:r>
                        <a:rPr lang="en-US" altLang="zh-CN" sz="1200" dirty="0"/>
                        <a:t>Latch</a:t>
                      </a:r>
                      <a:r>
                        <a:rPr lang="zh-CN" altLang="en-US" sz="1200"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sym typeface="Wingdings 2" panose="05020102010507070707" pitchFamily="18" charset="2"/>
                        </a:rPr>
                        <a:t></a:t>
                      </a:r>
                      <a:endParaRPr lang="zh-CN" altLang="en-US" sz="12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200" dirty="0"/>
                        <a:t>✔</a:t>
                      </a:r>
                    </a:p>
                  </a:txBody>
                  <a:tcPr/>
                </a:tc>
                <a:extLst>
                  <a:ext uri="{0D108BD9-81ED-4DB2-BD59-A6C34878D82A}">
                    <a16:rowId xmlns:a16="http://schemas.microsoft.com/office/drawing/2014/main" val="3310489771"/>
                  </a:ext>
                </a:extLst>
              </a:tr>
            </a:tbl>
          </a:graphicData>
        </a:graphic>
      </p:graphicFrame>
    </p:spTree>
    <p:extLst>
      <p:ext uri="{BB962C8B-B14F-4D97-AF65-F5344CB8AC3E}">
        <p14:creationId xmlns:p14="http://schemas.microsoft.com/office/powerpoint/2010/main" val="51211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07842" y="1916900"/>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研究内容</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01150" y="2790623"/>
            <a:ext cx="3448513"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icrosoft YaHei" panose="020B0503020204020204" pitchFamily="34" charset="-122"/>
                <a:ea typeface="Microsoft YaHei" panose="020B0503020204020204" pitchFamily="34" charset="-122"/>
                <a:cs typeface="Arial" panose="020B0604020202020204" pitchFamily="34" charset="0"/>
              </a:rPr>
              <a:t>研究进展</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08710" y="3664346"/>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未来计划</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3997205" y="1786041"/>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774349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39CD4-817A-30D2-4A94-D63A763E2602}"/>
              </a:ext>
            </a:extLst>
          </p:cNvPr>
          <p:cNvSpPr>
            <a:spLocks noGrp="1"/>
          </p:cNvSpPr>
          <p:nvPr>
            <p:ph type="title"/>
          </p:nvPr>
        </p:nvSpPr>
        <p:spPr/>
        <p:txBody>
          <a:bodyPr/>
          <a:lstStyle/>
          <a:p>
            <a:r>
              <a:rPr lang="en-US" altLang="zh-CN" dirty="0" err="1"/>
              <a:t>iPW</a:t>
            </a:r>
            <a:r>
              <a:rPr lang="zh-CN" altLang="en-US" dirty="0"/>
              <a:t>工具和</a:t>
            </a:r>
            <a:r>
              <a:rPr lang="en-US" altLang="zh-CN" dirty="0" err="1"/>
              <a:t>OpenTimer</a:t>
            </a:r>
            <a:r>
              <a:rPr lang="zh-CN" altLang="en-US" dirty="0"/>
              <a:t>，</a:t>
            </a:r>
            <a:r>
              <a:rPr lang="en-US" altLang="zh-CN" dirty="0" err="1"/>
              <a:t>OpenSTA</a:t>
            </a:r>
            <a:r>
              <a:rPr lang="zh-CN" altLang="en-US" dirty="0"/>
              <a:t>对比</a:t>
            </a:r>
          </a:p>
        </p:txBody>
      </p:sp>
      <p:graphicFrame>
        <p:nvGraphicFramePr>
          <p:cNvPr id="4" name="表格 4">
            <a:extLst>
              <a:ext uri="{FF2B5EF4-FFF2-40B4-BE49-F238E27FC236}">
                <a16:creationId xmlns:a16="http://schemas.microsoft.com/office/drawing/2014/main" id="{C3B06685-D4D9-F511-68C6-9AC05EE7D43D}"/>
              </a:ext>
            </a:extLst>
          </p:cNvPr>
          <p:cNvGraphicFramePr>
            <a:graphicFrameLocks noGrp="1"/>
          </p:cNvGraphicFramePr>
          <p:nvPr>
            <p:ph idx="1"/>
            <p:extLst>
              <p:ext uri="{D42A27DB-BD31-4B8C-83A1-F6EECF244321}">
                <p14:modId xmlns:p14="http://schemas.microsoft.com/office/powerpoint/2010/main" val="3420565502"/>
              </p:ext>
            </p:extLst>
          </p:nvPr>
        </p:nvGraphicFramePr>
        <p:xfrm>
          <a:off x="609600" y="1196975"/>
          <a:ext cx="10972800" cy="3606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317086061"/>
                    </a:ext>
                  </a:extLst>
                </a:gridCol>
                <a:gridCol w="2743200">
                  <a:extLst>
                    <a:ext uri="{9D8B030D-6E8A-4147-A177-3AD203B41FA5}">
                      <a16:colId xmlns:a16="http://schemas.microsoft.com/office/drawing/2014/main" val="2786460067"/>
                    </a:ext>
                  </a:extLst>
                </a:gridCol>
                <a:gridCol w="2743200">
                  <a:extLst>
                    <a:ext uri="{9D8B030D-6E8A-4147-A177-3AD203B41FA5}">
                      <a16:colId xmlns:a16="http://schemas.microsoft.com/office/drawing/2014/main" val="1719574624"/>
                    </a:ext>
                  </a:extLst>
                </a:gridCol>
                <a:gridCol w="2743200">
                  <a:extLst>
                    <a:ext uri="{9D8B030D-6E8A-4147-A177-3AD203B41FA5}">
                      <a16:colId xmlns:a16="http://schemas.microsoft.com/office/drawing/2014/main" val="946812844"/>
                    </a:ext>
                  </a:extLst>
                </a:gridCol>
              </a:tblGrid>
              <a:tr h="370840">
                <a:tc>
                  <a:txBody>
                    <a:bodyPr/>
                    <a:lstStyle/>
                    <a:p>
                      <a:pPr algn="ctr"/>
                      <a:r>
                        <a:rPr lang="en-US" altLang="zh-CN" dirty="0"/>
                        <a:t>Feature</a:t>
                      </a:r>
                      <a:endParaRPr lang="zh-CN" altLang="en-US" dirty="0"/>
                    </a:p>
                  </a:txBody>
                  <a:tcPr/>
                </a:tc>
                <a:tc>
                  <a:txBody>
                    <a:bodyPr/>
                    <a:lstStyle/>
                    <a:p>
                      <a:pPr algn="ctr"/>
                      <a:r>
                        <a:rPr lang="en-US" altLang="zh-CN" dirty="0" err="1"/>
                        <a:t>iPW</a:t>
                      </a:r>
                      <a:endParaRPr lang="zh-CN" altLang="en-US" dirty="0"/>
                    </a:p>
                  </a:txBody>
                  <a:tcPr/>
                </a:tc>
                <a:tc>
                  <a:txBody>
                    <a:bodyPr/>
                    <a:lstStyle/>
                    <a:p>
                      <a:pPr algn="ctr"/>
                      <a:r>
                        <a:rPr lang="en-US" altLang="zh-CN" dirty="0" err="1"/>
                        <a:t>OpenTimer</a:t>
                      </a:r>
                      <a:endParaRPr lang="zh-CN" altLang="en-US" dirty="0"/>
                    </a:p>
                  </a:txBody>
                  <a:tcPr/>
                </a:tc>
                <a:tc>
                  <a:txBody>
                    <a:bodyPr/>
                    <a:lstStyle/>
                    <a:p>
                      <a:pPr algn="ctr"/>
                      <a:r>
                        <a:rPr lang="en-US" altLang="zh-CN" dirty="0" err="1"/>
                        <a:t>OpenSTA</a:t>
                      </a:r>
                      <a:r>
                        <a:rPr lang="en-US" altLang="zh-CN" dirty="0"/>
                        <a:t>/</a:t>
                      </a:r>
                      <a:r>
                        <a:rPr lang="en-US" altLang="zh-CN" dirty="0" err="1"/>
                        <a:t>OpenRoad</a:t>
                      </a:r>
                      <a:endParaRPr lang="zh-CN" altLang="en-US" dirty="0"/>
                    </a:p>
                  </a:txBody>
                  <a:tcPr/>
                </a:tc>
                <a:extLst>
                  <a:ext uri="{0D108BD9-81ED-4DB2-BD59-A6C34878D82A}">
                    <a16:rowId xmlns:a16="http://schemas.microsoft.com/office/drawing/2014/main" val="2052791125"/>
                  </a:ext>
                </a:extLst>
              </a:tr>
              <a:tr h="370840">
                <a:tc>
                  <a:txBody>
                    <a:bodyPr/>
                    <a:lstStyle/>
                    <a:p>
                      <a:r>
                        <a:rPr lang="en-US" altLang="zh-CN" dirty="0"/>
                        <a:t>Leakage Power</a:t>
                      </a:r>
                      <a:r>
                        <a:rPr lang="zh-CN" altLang="en-US"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2393777414"/>
                  </a:ext>
                </a:extLst>
              </a:tr>
              <a:tr h="370840">
                <a:tc>
                  <a:txBody>
                    <a:bodyPr/>
                    <a:lstStyle/>
                    <a:p>
                      <a:r>
                        <a:rPr lang="en-US" altLang="zh-CN" dirty="0"/>
                        <a:t>VCD</a:t>
                      </a:r>
                      <a:r>
                        <a:rPr lang="zh-CN" altLang="en-US" dirty="0"/>
                        <a:t>读取和反标</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211108520"/>
                  </a:ext>
                </a:extLst>
              </a:tr>
              <a:tr h="370840">
                <a:tc>
                  <a:txBody>
                    <a:bodyPr/>
                    <a:lstStyle/>
                    <a:p>
                      <a:r>
                        <a:rPr lang="en-US" altLang="zh-CN" dirty="0"/>
                        <a:t>Toggle/SP</a:t>
                      </a:r>
                      <a:r>
                        <a:rPr lang="zh-CN" altLang="en-US" dirty="0"/>
                        <a:t>传播</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1816344482"/>
                  </a:ext>
                </a:extLst>
              </a:tr>
              <a:tr h="370840">
                <a:tc>
                  <a:txBody>
                    <a:bodyPr/>
                    <a:lstStyle/>
                    <a:p>
                      <a:r>
                        <a:rPr lang="zh-CN" altLang="en-US" dirty="0"/>
                        <a:t>动态功耗分析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3052230330"/>
                  </a:ext>
                </a:extLst>
              </a:tr>
              <a:tr h="370840">
                <a:tc>
                  <a:txBody>
                    <a:bodyPr/>
                    <a:lstStyle/>
                    <a:p>
                      <a:r>
                        <a:rPr lang="zh-CN" altLang="en-US" dirty="0"/>
                        <a:t>支持</a:t>
                      </a:r>
                      <a:r>
                        <a:rPr lang="en-US" altLang="zh-CN" dirty="0" err="1"/>
                        <a:t>IRDrop</a:t>
                      </a:r>
                      <a:r>
                        <a:rPr lang="zh-CN" altLang="en-US"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2107100999"/>
                  </a:ext>
                </a:extLst>
              </a:tr>
              <a:tr h="370840">
                <a:tc>
                  <a:txBody>
                    <a:bodyPr/>
                    <a:lstStyle/>
                    <a:p>
                      <a:r>
                        <a:rPr lang="zh-CN" altLang="en-US" dirty="0"/>
                        <a:t>支持</a:t>
                      </a:r>
                      <a:r>
                        <a:rPr lang="en-US" altLang="zh-CN" dirty="0"/>
                        <a:t>EM</a:t>
                      </a:r>
                      <a:r>
                        <a:rPr lang="zh-CN" altLang="en-US" dirty="0"/>
                        <a:t>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t>✔</a:t>
                      </a:r>
                    </a:p>
                  </a:txBody>
                  <a:tcPr/>
                </a:tc>
                <a:extLst>
                  <a:ext uri="{0D108BD9-81ED-4DB2-BD59-A6C34878D82A}">
                    <a16:rowId xmlns:a16="http://schemas.microsoft.com/office/drawing/2014/main" val="2430540333"/>
                  </a:ext>
                </a:extLst>
              </a:tr>
              <a:tr h="370840">
                <a:tc>
                  <a:txBody>
                    <a:bodyPr/>
                    <a:lstStyle/>
                    <a:p>
                      <a:r>
                        <a:rPr lang="zh-CN" altLang="en-US" dirty="0"/>
                        <a:t>支持</a:t>
                      </a:r>
                      <a:r>
                        <a:rPr lang="en-US" altLang="zh-CN" dirty="0"/>
                        <a:t>Cycle</a:t>
                      </a:r>
                      <a:r>
                        <a:rPr lang="zh-CN" altLang="en-US" dirty="0"/>
                        <a:t>级的功耗分析</a:t>
                      </a:r>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txBody>
                  <a:tcPr/>
                </a:tc>
                <a:extLst>
                  <a:ext uri="{0D108BD9-81ED-4DB2-BD59-A6C34878D82A}">
                    <a16:rowId xmlns:a16="http://schemas.microsoft.com/office/drawing/2014/main" val="2097631886"/>
                  </a:ext>
                </a:extLst>
              </a:tr>
              <a:tr h="370840">
                <a:tc>
                  <a:txBody>
                    <a:bodyPr/>
                    <a:lstStyle/>
                    <a:p>
                      <a:r>
                        <a:rPr lang="zh-CN" altLang="en-US" dirty="0"/>
                        <a:t>支持低功耗设计</a:t>
                      </a:r>
                      <a:r>
                        <a:rPr lang="en-US" altLang="zh-CN" dirty="0"/>
                        <a:t>CPF/UPF</a:t>
                      </a:r>
                      <a:endParaRPr lang="zh-CN" altLang="en-US"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p>
                      <a:pPr marL="0" marR="0" lvl="0" indent="0" algn="ctr" defTabSz="914353" rtl="0" eaLnBrk="1" fontAlgn="auto" latinLnBrk="0" hangingPunct="1">
                        <a:lnSpc>
                          <a:spcPct val="100000"/>
                        </a:lnSpc>
                        <a:spcBef>
                          <a:spcPts val="0"/>
                        </a:spcBef>
                        <a:spcAft>
                          <a:spcPts val="0"/>
                        </a:spcAft>
                        <a:buClrTx/>
                        <a:buSzTx/>
                        <a:buFontTx/>
                        <a:buNone/>
                        <a:tabLst/>
                        <a:defRPr/>
                      </a:pP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p>
                      <a:pPr marL="0" marR="0" lvl="0" indent="0" algn="ctr" defTabSz="914353" rtl="0" eaLnBrk="1" fontAlgn="auto" latinLnBrk="0" hangingPunct="1">
                        <a:lnSpc>
                          <a:spcPct val="100000"/>
                        </a:lnSpc>
                        <a:spcBef>
                          <a:spcPts val="0"/>
                        </a:spcBef>
                        <a:spcAft>
                          <a:spcPts val="0"/>
                        </a:spcAft>
                        <a:buClrTx/>
                        <a:buSzTx/>
                        <a:buFontTx/>
                        <a:buNone/>
                        <a:tabLst/>
                        <a:defRPr/>
                      </a:pPr>
                      <a:endParaRPr lang="zh-CN" altLang="en-US" sz="1800" dirty="0"/>
                    </a:p>
                  </a:txBody>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zh-CN" altLang="en-US" sz="1800" dirty="0">
                          <a:sym typeface="Wingdings 2" panose="05020102010507070707" pitchFamily="18" charset="2"/>
                        </a:rPr>
                        <a:t></a:t>
                      </a:r>
                      <a:endParaRPr lang="zh-CN" altLang="en-US" sz="1800" dirty="0"/>
                    </a:p>
                    <a:p>
                      <a:pPr marL="0" marR="0" lvl="0" indent="0" algn="ctr" defTabSz="914353" rtl="0" eaLnBrk="1" fontAlgn="auto" latinLnBrk="0" hangingPunct="1">
                        <a:lnSpc>
                          <a:spcPct val="100000"/>
                        </a:lnSpc>
                        <a:spcBef>
                          <a:spcPts val="0"/>
                        </a:spcBef>
                        <a:spcAft>
                          <a:spcPts val="0"/>
                        </a:spcAft>
                        <a:buClrTx/>
                        <a:buSzTx/>
                        <a:buFontTx/>
                        <a:buNone/>
                        <a:tabLst/>
                        <a:defRPr/>
                      </a:pPr>
                      <a:endParaRPr lang="zh-CN" altLang="en-US" sz="1800" dirty="0"/>
                    </a:p>
                  </a:txBody>
                  <a:tcPr/>
                </a:tc>
                <a:extLst>
                  <a:ext uri="{0D108BD9-81ED-4DB2-BD59-A6C34878D82A}">
                    <a16:rowId xmlns:a16="http://schemas.microsoft.com/office/drawing/2014/main" val="3049418134"/>
                  </a:ext>
                </a:extLst>
              </a:tr>
            </a:tbl>
          </a:graphicData>
        </a:graphic>
      </p:graphicFrame>
    </p:spTree>
    <p:extLst>
      <p:ext uri="{BB962C8B-B14F-4D97-AF65-F5344CB8AC3E}">
        <p14:creationId xmlns:p14="http://schemas.microsoft.com/office/powerpoint/2010/main" val="1776041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FE49E-9F08-845F-42E8-5E45B0075D56}"/>
              </a:ext>
            </a:extLst>
          </p:cNvPr>
          <p:cNvSpPr>
            <a:spLocks noGrp="1"/>
          </p:cNvSpPr>
          <p:nvPr>
            <p:ph type="title"/>
          </p:nvPr>
        </p:nvSpPr>
        <p:spPr/>
        <p:txBody>
          <a:bodyPr/>
          <a:lstStyle/>
          <a:p>
            <a:r>
              <a:rPr lang="en-US" altLang="zh-CN" dirty="0" err="1"/>
              <a:t>iSTA</a:t>
            </a:r>
            <a:r>
              <a:rPr lang="zh-CN" altLang="en-US" dirty="0"/>
              <a:t>和</a:t>
            </a:r>
            <a:r>
              <a:rPr lang="en-US" altLang="zh-CN" dirty="0"/>
              <a:t>PT</a:t>
            </a:r>
            <a:r>
              <a:rPr lang="zh-CN" altLang="en-US" dirty="0"/>
              <a:t>对比</a:t>
            </a:r>
          </a:p>
        </p:txBody>
      </p:sp>
      <p:pic>
        <p:nvPicPr>
          <p:cNvPr id="5" name="内容占位符 4">
            <a:extLst>
              <a:ext uri="{FF2B5EF4-FFF2-40B4-BE49-F238E27FC236}">
                <a16:creationId xmlns:a16="http://schemas.microsoft.com/office/drawing/2014/main" id="{93A4D705-464C-4E66-4A14-7E6084162575}"/>
              </a:ext>
            </a:extLst>
          </p:cNvPr>
          <p:cNvPicPr>
            <a:picLocks noGrp="1" noChangeAspect="1"/>
          </p:cNvPicPr>
          <p:nvPr>
            <p:ph idx="1"/>
          </p:nvPr>
        </p:nvPicPr>
        <p:blipFill>
          <a:blip r:embed="rId2"/>
          <a:stretch>
            <a:fillRect/>
          </a:stretch>
        </p:blipFill>
        <p:spPr>
          <a:xfrm>
            <a:off x="318519" y="3365286"/>
            <a:ext cx="5592286" cy="3116872"/>
          </a:xfrm>
        </p:spPr>
      </p:pic>
      <p:sp>
        <p:nvSpPr>
          <p:cNvPr id="6" name="文本框 5">
            <a:extLst>
              <a:ext uri="{FF2B5EF4-FFF2-40B4-BE49-F238E27FC236}">
                <a16:creationId xmlns:a16="http://schemas.microsoft.com/office/drawing/2014/main" id="{7117993E-34A7-E233-A361-96639D3CEB4F}"/>
              </a:ext>
            </a:extLst>
          </p:cNvPr>
          <p:cNvSpPr txBox="1"/>
          <p:nvPr/>
        </p:nvSpPr>
        <p:spPr>
          <a:xfrm>
            <a:off x="179623" y="1249457"/>
            <a:ext cx="11205963" cy="2106089"/>
          </a:xfrm>
          <a:prstGeom prst="rect">
            <a:avLst/>
          </a:prstGeom>
          <a:noFill/>
        </p:spPr>
        <p:txBody>
          <a:bodyPr wrap="square" rtlCol="0">
            <a:spAutoFit/>
          </a:bodyPr>
          <a:lstStyle/>
          <a:p>
            <a:pPr marL="342882" lvl="1" indent="-342882" eaLnBrk="0" fontAlgn="base" hangingPunct="0">
              <a:lnSpc>
                <a:spcPct val="114000"/>
              </a:lnSpc>
              <a:spcBef>
                <a:spcPct val="20000"/>
              </a:spcBef>
              <a:spcAft>
                <a:spcPct val="0"/>
              </a:spcAft>
              <a:buClr>
                <a:srgbClr val="FF0000"/>
              </a:buClr>
              <a:buSzPct val="70000"/>
              <a:buFont typeface="Wingdings" panose="05000000000000000000" pitchFamily="2" charset="2"/>
              <a:buChar char="l"/>
            </a:pPr>
            <a:r>
              <a:rPr kumimoji="1" lang="zh-CN" altLang="en-US" sz="2800" dirty="0">
                <a:solidFill>
                  <a:srgbClr val="002060"/>
                </a:solidFill>
                <a:latin typeface="Microsoft YaHei" panose="020B0503020204020204" pitchFamily="34" charset="-122"/>
                <a:ea typeface="Microsoft YaHei" panose="020B0503020204020204" pitchFamily="34" charset="-122"/>
              </a:rPr>
              <a:t>采用开源工艺</a:t>
            </a:r>
            <a:r>
              <a:rPr kumimoji="1" lang="en-US" altLang="zh-CN" sz="2800" dirty="0">
                <a:solidFill>
                  <a:srgbClr val="002060"/>
                </a:solidFill>
                <a:latin typeface="Microsoft YaHei" panose="020B0503020204020204" pitchFamily="34" charset="-122"/>
                <a:ea typeface="Microsoft YaHei" panose="020B0503020204020204" pitchFamily="34" charset="-122"/>
              </a:rPr>
              <a:t>skywater130</a:t>
            </a:r>
            <a:r>
              <a:rPr kumimoji="1" lang="zh-CN" altLang="en-US" sz="2800" dirty="0">
                <a:solidFill>
                  <a:srgbClr val="002060"/>
                </a:solidFill>
                <a:latin typeface="Microsoft YaHei" panose="020B0503020204020204" pitchFamily="34" charset="-122"/>
                <a:ea typeface="Microsoft YaHei" panose="020B0503020204020204" pitchFamily="34" charset="-122"/>
              </a:rPr>
              <a:t>，工艺对标商业</a:t>
            </a:r>
            <a:r>
              <a:rPr kumimoji="1" lang="en-US" altLang="zh-CN" sz="2800" dirty="0">
                <a:solidFill>
                  <a:srgbClr val="002060"/>
                </a:solidFill>
                <a:latin typeface="Microsoft YaHei" panose="020B0503020204020204" pitchFamily="34" charset="-122"/>
                <a:ea typeface="Microsoft YaHei" panose="020B0503020204020204" pitchFamily="34" charset="-122"/>
              </a:rPr>
              <a:t>110nm</a:t>
            </a:r>
            <a:r>
              <a:rPr kumimoji="1" lang="zh-CN" altLang="en-US" sz="2800" dirty="0">
                <a:solidFill>
                  <a:srgbClr val="002060"/>
                </a:solidFill>
                <a:latin typeface="Microsoft YaHei" panose="020B0503020204020204" pitchFamily="34" charset="-122"/>
                <a:ea typeface="Microsoft YaHei" panose="020B0503020204020204" pitchFamily="34" charset="-122"/>
              </a:rPr>
              <a:t>，在这个水平上</a:t>
            </a:r>
            <a:r>
              <a:rPr kumimoji="1" lang="en-US" altLang="zh-CN" sz="2800" dirty="0" err="1">
                <a:solidFill>
                  <a:srgbClr val="002060"/>
                </a:solidFill>
                <a:latin typeface="Microsoft YaHei" panose="020B0503020204020204" pitchFamily="34" charset="-122"/>
                <a:ea typeface="Microsoft YaHei" panose="020B0503020204020204" pitchFamily="34" charset="-122"/>
              </a:rPr>
              <a:t>iSTA</a:t>
            </a:r>
            <a:r>
              <a:rPr kumimoji="1" lang="zh-CN" altLang="en-US" sz="2800" dirty="0">
                <a:solidFill>
                  <a:srgbClr val="002060"/>
                </a:solidFill>
                <a:latin typeface="Microsoft YaHei" panose="020B0503020204020204" pitchFamily="34" charset="-122"/>
                <a:ea typeface="Microsoft YaHei" panose="020B0503020204020204" pitchFamily="34" charset="-122"/>
              </a:rPr>
              <a:t>计算出来的路径延时和</a:t>
            </a:r>
            <a:r>
              <a:rPr kumimoji="1" lang="en-US" altLang="zh-CN" sz="2800" dirty="0">
                <a:solidFill>
                  <a:srgbClr val="002060"/>
                </a:solidFill>
                <a:latin typeface="Microsoft YaHei" panose="020B0503020204020204" pitchFamily="34" charset="-122"/>
                <a:ea typeface="Microsoft YaHei" panose="020B0503020204020204" pitchFamily="34" charset="-122"/>
              </a:rPr>
              <a:t>PT</a:t>
            </a:r>
            <a:r>
              <a:rPr kumimoji="1" lang="zh-CN" altLang="en-US" sz="2800" dirty="0">
                <a:solidFill>
                  <a:srgbClr val="002060"/>
                </a:solidFill>
                <a:latin typeface="Microsoft YaHei" panose="020B0503020204020204" pitchFamily="34" charset="-122"/>
                <a:ea typeface="Microsoft YaHei" panose="020B0503020204020204" pitchFamily="34" charset="-122"/>
              </a:rPr>
              <a:t>的差距不大。</a:t>
            </a:r>
            <a:endParaRPr kumimoji="1" lang="en-US" altLang="zh-CN" sz="2800" dirty="0">
              <a:solidFill>
                <a:srgbClr val="002060"/>
              </a:solidFill>
              <a:latin typeface="Microsoft YaHei" panose="020B0503020204020204" pitchFamily="34" charset="-122"/>
              <a:ea typeface="Microsoft YaHei" panose="020B0503020204020204" pitchFamily="34" charset="-122"/>
            </a:endParaRPr>
          </a:p>
          <a:p>
            <a:pPr marL="342882" lvl="1" indent="-342882" eaLnBrk="0" fontAlgn="base" hangingPunct="0">
              <a:lnSpc>
                <a:spcPct val="114000"/>
              </a:lnSpc>
              <a:spcBef>
                <a:spcPct val="20000"/>
              </a:spcBef>
              <a:spcAft>
                <a:spcPct val="0"/>
              </a:spcAft>
              <a:buClr>
                <a:srgbClr val="FF0000"/>
              </a:buClr>
              <a:buSzPct val="70000"/>
              <a:buFont typeface="Wingdings" panose="05000000000000000000" pitchFamily="2" charset="2"/>
              <a:buChar char="l"/>
            </a:pPr>
            <a:r>
              <a:rPr kumimoji="1" lang="en-US" altLang="zh-CN" sz="2800" dirty="0">
                <a:solidFill>
                  <a:srgbClr val="002060"/>
                </a:solidFill>
                <a:latin typeface="Microsoft YaHei" panose="020B0503020204020204" pitchFamily="34" charset="-122"/>
                <a:ea typeface="Microsoft YaHei" panose="020B0503020204020204" pitchFamily="34" charset="-122"/>
              </a:rPr>
              <a:t>28nm</a:t>
            </a:r>
            <a:r>
              <a:rPr kumimoji="1" lang="zh-CN" altLang="en-US" sz="2800" dirty="0">
                <a:solidFill>
                  <a:srgbClr val="002060"/>
                </a:solidFill>
                <a:latin typeface="Microsoft YaHei" panose="020B0503020204020204" pitchFamily="34" charset="-122"/>
                <a:ea typeface="Microsoft YaHei" panose="020B0503020204020204" pitchFamily="34" charset="-122"/>
              </a:rPr>
              <a:t>工艺下，对各种先进算法功能要求比较高，如考虑</a:t>
            </a:r>
            <a:r>
              <a:rPr kumimoji="1" lang="en-US" altLang="zh-CN" sz="2800" dirty="0" err="1">
                <a:solidFill>
                  <a:srgbClr val="002060"/>
                </a:solidFill>
                <a:latin typeface="Microsoft YaHei" panose="020B0503020204020204" pitchFamily="34" charset="-122"/>
                <a:ea typeface="Microsoft YaHei" panose="020B0503020204020204" pitchFamily="34" charset="-122"/>
              </a:rPr>
              <a:t>CrossTalk</a:t>
            </a:r>
            <a:r>
              <a:rPr kumimoji="1" lang="zh-CN" altLang="en-US" sz="2800" dirty="0">
                <a:solidFill>
                  <a:srgbClr val="002060"/>
                </a:solidFill>
                <a:latin typeface="Microsoft YaHei" panose="020B0503020204020204" pitchFamily="34" charset="-122"/>
                <a:ea typeface="Microsoft YaHei" panose="020B0503020204020204" pitchFamily="34" charset="-122"/>
              </a:rPr>
              <a:t>的影响等，有一定差距。</a:t>
            </a:r>
          </a:p>
        </p:txBody>
      </p:sp>
      <p:graphicFrame>
        <p:nvGraphicFramePr>
          <p:cNvPr id="3" name="表格 3">
            <a:extLst>
              <a:ext uri="{FF2B5EF4-FFF2-40B4-BE49-F238E27FC236}">
                <a16:creationId xmlns:a16="http://schemas.microsoft.com/office/drawing/2014/main" id="{07F82BC3-B7CE-3127-0789-DFB488281903}"/>
              </a:ext>
            </a:extLst>
          </p:cNvPr>
          <p:cNvGraphicFramePr>
            <a:graphicFrameLocks noGrp="1"/>
          </p:cNvGraphicFramePr>
          <p:nvPr>
            <p:extLst>
              <p:ext uri="{D42A27DB-BD31-4B8C-83A1-F6EECF244321}">
                <p14:modId xmlns:p14="http://schemas.microsoft.com/office/powerpoint/2010/main" val="2868607472"/>
              </p:ext>
            </p:extLst>
          </p:nvPr>
        </p:nvGraphicFramePr>
        <p:xfrm>
          <a:off x="6281196" y="3983635"/>
          <a:ext cx="5104390" cy="2194560"/>
        </p:xfrm>
        <a:graphic>
          <a:graphicData uri="http://schemas.openxmlformats.org/drawingml/2006/table">
            <a:tbl>
              <a:tblPr firstRow="1" bandRow="1">
                <a:tableStyleId>{5C22544A-7EE6-4342-B048-85BDC9FD1C3A}</a:tableStyleId>
              </a:tblPr>
              <a:tblGrid>
                <a:gridCol w="2552195">
                  <a:extLst>
                    <a:ext uri="{9D8B030D-6E8A-4147-A177-3AD203B41FA5}">
                      <a16:colId xmlns:a16="http://schemas.microsoft.com/office/drawing/2014/main" val="2481691409"/>
                    </a:ext>
                  </a:extLst>
                </a:gridCol>
                <a:gridCol w="2552195">
                  <a:extLst>
                    <a:ext uri="{9D8B030D-6E8A-4147-A177-3AD203B41FA5}">
                      <a16:colId xmlns:a16="http://schemas.microsoft.com/office/drawing/2014/main" val="1753276212"/>
                    </a:ext>
                  </a:extLst>
                </a:gridCol>
              </a:tblGrid>
              <a:tr h="337795">
                <a:tc>
                  <a:txBody>
                    <a:bodyPr/>
                    <a:lstStyle/>
                    <a:p>
                      <a:r>
                        <a:rPr lang="en-US" altLang="zh-CN" dirty="0"/>
                        <a:t>pt/</a:t>
                      </a:r>
                      <a:r>
                        <a:rPr lang="en-US" altLang="zh-CN" dirty="0" err="1"/>
                        <a:t>ista</a:t>
                      </a:r>
                      <a:r>
                        <a:rPr lang="en-US" altLang="zh-CN" dirty="0"/>
                        <a:t> ratio</a:t>
                      </a:r>
                      <a:r>
                        <a:rPr lang="zh-CN" altLang="en-US" dirty="0"/>
                        <a:t>分布</a:t>
                      </a:r>
                    </a:p>
                  </a:txBody>
                  <a:tcPr/>
                </a:tc>
                <a:tc>
                  <a:txBody>
                    <a:bodyPr/>
                    <a:lstStyle/>
                    <a:p>
                      <a:pPr algn="ctr"/>
                      <a:r>
                        <a:rPr lang="en-US" altLang="zh-CN" dirty="0"/>
                        <a:t>value</a:t>
                      </a:r>
                      <a:endParaRPr lang="zh-CN" altLang="en-US" dirty="0"/>
                    </a:p>
                  </a:txBody>
                  <a:tcPr/>
                </a:tc>
                <a:extLst>
                  <a:ext uri="{0D108BD9-81ED-4DB2-BD59-A6C34878D82A}">
                    <a16:rowId xmlns:a16="http://schemas.microsoft.com/office/drawing/2014/main" val="3357434756"/>
                  </a:ext>
                </a:extLst>
              </a:tr>
              <a:tr h="337795">
                <a:tc>
                  <a:txBody>
                    <a:bodyPr/>
                    <a:lstStyle/>
                    <a:p>
                      <a:r>
                        <a:rPr lang="en-US" altLang="zh-CN" dirty="0"/>
                        <a:t>mean</a:t>
                      </a:r>
                      <a:endParaRPr lang="zh-CN" altLang="en-US" dirty="0"/>
                    </a:p>
                  </a:txBody>
                  <a:tcPr/>
                </a:tc>
                <a:tc>
                  <a:txBody>
                    <a:bodyPr/>
                    <a:lstStyle/>
                    <a:p>
                      <a:r>
                        <a:rPr lang="en-US" altLang="zh-CN" dirty="0"/>
                        <a:t>1.11</a:t>
                      </a:r>
                      <a:endParaRPr lang="zh-CN" altLang="en-US" dirty="0"/>
                    </a:p>
                  </a:txBody>
                  <a:tcPr/>
                </a:tc>
                <a:extLst>
                  <a:ext uri="{0D108BD9-81ED-4DB2-BD59-A6C34878D82A}">
                    <a16:rowId xmlns:a16="http://schemas.microsoft.com/office/drawing/2014/main" val="546381303"/>
                  </a:ext>
                </a:extLst>
              </a:tr>
              <a:tr h="337795">
                <a:tc>
                  <a:txBody>
                    <a:bodyPr/>
                    <a:lstStyle/>
                    <a:p>
                      <a:r>
                        <a:rPr lang="en-US" altLang="zh-CN" dirty="0"/>
                        <a:t>variance</a:t>
                      </a:r>
                      <a:endParaRPr lang="zh-CN" altLang="en-US" dirty="0"/>
                    </a:p>
                  </a:txBody>
                  <a:tcPr/>
                </a:tc>
                <a:tc>
                  <a:txBody>
                    <a:bodyPr/>
                    <a:lstStyle/>
                    <a:p>
                      <a:r>
                        <a:rPr lang="en-US" altLang="zh-CN" dirty="0"/>
                        <a:t>0.00095</a:t>
                      </a:r>
                      <a:endParaRPr lang="zh-CN" altLang="en-US" dirty="0"/>
                    </a:p>
                  </a:txBody>
                  <a:tcPr/>
                </a:tc>
                <a:extLst>
                  <a:ext uri="{0D108BD9-81ED-4DB2-BD59-A6C34878D82A}">
                    <a16:rowId xmlns:a16="http://schemas.microsoft.com/office/drawing/2014/main" val="470470378"/>
                  </a:ext>
                </a:extLst>
              </a:tr>
              <a:tr h="337795">
                <a:tc>
                  <a:txBody>
                    <a:bodyPr/>
                    <a:lstStyle/>
                    <a:p>
                      <a:r>
                        <a:rPr lang="en-US" altLang="zh-CN" dirty="0"/>
                        <a:t>median</a:t>
                      </a:r>
                      <a:endParaRPr lang="zh-CN" altLang="en-US" dirty="0"/>
                    </a:p>
                  </a:txBody>
                  <a:tcPr/>
                </a:tc>
                <a:tc>
                  <a:txBody>
                    <a:bodyPr/>
                    <a:lstStyle/>
                    <a:p>
                      <a:r>
                        <a:rPr lang="en-US" altLang="zh-CN" dirty="0"/>
                        <a:t>1.107</a:t>
                      </a:r>
                      <a:endParaRPr lang="zh-CN" altLang="en-US" dirty="0"/>
                    </a:p>
                  </a:txBody>
                  <a:tcPr/>
                </a:tc>
                <a:extLst>
                  <a:ext uri="{0D108BD9-81ED-4DB2-BD59-A6C34878D82A}">
                    <a16:rowId xmlns:a16="http://schemas.microsoft.com/office/drawing/2014/main" val="3913996176"/>
                  </a:ext>
                </a:extLst>
              </a:tr>
              <a:tr h="337795">
                <a:tc>
                  <a:txBody>
                    <a:bodyPr/>
                    <a:lstStyle/>
                    <a:p>
                      <a:r>
                        <a:rPr lang="en-US" altLang="zh-CN" dirty="0"/>
                        <a:t>maximum</a:t>
                      </a:r>
                      <a:endParaRPr lang="zh-CN" altLang="en-US" dirty="0"/>
                    </a:p>
                  </a:txBody>
                  <a:tcPr/>
                </a:tc>
                <a:tc>
                  <a:txBody>
                    <a:bodyPr/>
                    <a:lstStyle/>
                    <a:p>
                      <a:r>
                        <a:rPr lang="en-US" altLang="zh-CN" dirty="0"/>
                        <a:t>1.5404</a:t>
                      </a:r>
                      <a:endParaRPr lang="zh-CN" altLang="en-US" dirty="0"/>
                    </a:p>
                  </a:txBody>
                  <a:tcPr/>
                </a:tc>
                <a:extLst>
                  <a:ext uri="{0D108BD9-81ED-4DB2-BD59-A6C34878D82A}">
                    <a16:rowId xmlns:a16="http://schemas.microsoft.com/office/drawing/2014/main" val="3996860422"/>
                  </a:ext>
                </a:extLst>
              </a:tr>
              <a:tr h="337795">
                <a:tc>
                  <a:txBody>
                    <a:bodyPr/>
                    <a:lstStyle/>
                    <a:p>
                      <a:r>
                        <a:rPr lang="en-US" altLang="zh-CN" dirty="0"/>
                        <a:t>minimum</a:t>
                      </a:r>
                      <a:endParaRPr lang="zh-CN" altLang="en-US" dirty="0"/>
                    </a:p>
                  </a:txBody>
                  <a:tcPr/>
                </a:tc>
                <a:tc>
                  <a:txBody>
                    <a:bodyPr/>
                    <a:lstStyle/>
                    <a:p>
                      <a:r>
                        <a:rPr lang="en-US" altLang="zh-CN" dirty="0"/>
                        <a:t>0.9035</a:t>
                      </a:r>
                      <a:endParaRPr lang="zh-CN" altLang="en-US" dirty="0"/>
                    </a:p>
                  </a:txBody>
                  <a:tcPr/>
                </a:tc>
                <a:extLst>
                  <a:ext uri="{0D108BD9-81ED-4DB2-BD59-A6C34878D82A}">
                    <a16:rowId xmlns:a16="http://schemas.microsoft.com/office/drawing/2014/main" val="3326165946"/>
                  </a:ext>
                </a:extLst>
              </a:tr>
            </a:tbl>
          </a:graphicData>
        </a:graphic>
      </p:graphicFrame>
    </p:spTree>
    <p:extLst>
      <p:ext uri="{BB962C8B-B14F-4D97-AF65-F5344CB8AC3E}">
        <p14:creationId xmlns:p14="http://schemas.microsoft.com/office/powerpoint/2010/main" val="337891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9"/>
            <a:ext cx="11320123" cy="930498"/>
          </a:xfrm>
        </p:spPr>
        <p:txBody>
          <a:bodyPr/>
          <a:lstStyle/>
          <a:p>
            <a:r>
              <a:rPr kumimoji="1" lang="zh-CN" altLang="en-US" dirty="0"/>
              <a:t>研究进展一：基于</a:t>
            </a:r>
            <a:r>
              <a:rPr kumimoji="1" lang="en-US" altLang="zh-CN" dirty="0"/>
              <a:t>ML</a:t>
            </a:r>
            <a:r>
              <a:rPr kumimoji="1" lang="zh-CN" altLang="en-US" dirty="0"/>
              <a:t>方法校准</a:t>
            </a:r>
            <a:r>
              <a:rPr kumimoji="1" lang="en-US" altLang="zh-CN" dirty="0"/>
              <a:t>Post-Routing</a:t>
            </a:r>
            <a:r>
              <a:rPr kumimoji="1" lang="zh-CN" altLang="en-US" dirty="0"/>
              <a:t>延时</a:t>
            </a:r>
          </a:p>
        </p:txBody>
      </p:sp>
      <p:sp>
        <p:nvSpPr>
          <p:cNvPr id="4" name="内容占位符 2"/>
          <p:cNvSpPr>
            <a:spLocks noGrp="1"/>
          </p:cNvSpPr>
          <p:nvPr>
            <p:ph idx="1"/>
          </p:nvPr>
        </p:nvSpPr>
        <p:spPr>
          <a:xfrm>
            <a:off x="609600" y="1196975"/>
            <a:ext cx="11329035" cy="5539105"/>
          </a:xfrm>
        </p:spPr>
        <p:txBody>
          <a:bodyPr/>
          <a:lstStyle/>
          <a:p>
            <a:r>
              <a:rPr kumimoji="1" lang="zh-CN" altLang="en-US" sz="2800" dirty="0"/>
              <a:t>基于机器学习</a:t>
            </a:r>
            <a:r>
              <a:rPr kumimoji="1" lang="en-US" altLang="zh-CN" sz="2800" dirty="0"/>
              <a:t>ML</a:t>
            </a:r>
            <a:r>
              <a:rPr kumimoji="1" lang="zh-CN" altLang="en-US" sz="2800" dirty="0"/>
              <a:t>的方法，在</a:t>
            </a:r>
            <a:r>
              <a:rPr kumimoji="1" lang="en-US" altLang="zh-CN" sz="2800" dirty="0"/>
              <a:t>Elmore</a:t>
            </a:r>
            <a:r>
              <a:rPr kumimoji="1" lang="zh-CN" altLang="en-US" sz="2800" dirty="0"/>
              <a:t>，</a:t>
            </a:r>
            <a:r>
              <a:rPr kumimoji="1" lang="en-US" altLang="zh-CN" sz="2800" dirty="0"/>
              <a:t>D2M</a:t>
            </a:r>
            <a:r>
              <a:rPr kumimoji="1" lang="zh-CN" altLang="en-US" dirty="0"/>
              <a:t>时延计算的</a:t>
            </a:r>
            <a:r>
              <a:rPr kumimoji="1" lang="zh-CN" altLang="en-US" sz="2800" dirty="0"/>
              <a:t>基础上预测</a:t>
            </a:r>
            <a:r>
              <a:rPr kumimoji="1" lang="en-US" altLang="zh-CN" dirty="0"/>
              <a:t>Golden(</a:t>
            </a:r>
            <a:r>
              <a:rPr kumimoji="1" lang="zh-CN" altLang="en-US" dirty="0"/>
              <a:t>如</a:t>
            </a:r>
            <a:r>
              <a:rPr kumimoji="1" lang="en-US" altLang="zh-CN" dirty="0"/>
              <a:t>PT</a:t>
            </a:r>
            <a:r>
              <a:rPr kumimoji="1" lang="zh-CN" altLang="en-US" dirty="0"/>
              <a:t>做标签</a:t>
            </a:r>
            <a:r>
              <a:rPr kumimoji="1" lang="en-US" altLang="zh-CN" dirty="0"/>
              <a:t>)</a:t>
            </a:r>
            <a:r>
              <a:rPr kumimoji="1" lang="zh-CN" altLang="en-US" sz="2800" dirty="0"/>
              <a:t>结果，校准低阶方法，可以应用在关键路径上；</a:t>
            </a:r>
          </a:p>
          <a:p>
            <a:r>
              <a:rPr kumimoji="1" lang="en-US" altLang="zh-CN" sz="2800" dirty="0"/>
              <a:t>98%</a:t>
            </a:r>
            <a:r>
              <a:rPr kumimoji="1" lang="zh-CN" altLang="en-US" sz="2800" dirty="0"/>
              <a:t>的</a:t>
            </a:r>
            <a:r>
              <a:rPr kumimoji="1" lang="en-US" altLang="zh-CN" sz="2800" dirty="0"/>
              <a:t>timing path </a:t>
            </a:r>
            <a:r>
              <a:rPr kumimoji="1" lang="zh-CN" altLang="en-US" sz="2800" dirty="0"/>
              <a:t>的</a:t>
            </a:r>
            <a:r>
              <a:rPr kumimoji="1" lang="en-US" altLang="zh-CN" sz="2800" dirty="0"/>
              <a:t>delay</a:t>
            </a:r>
            <a:r>
              <a:rPr kumimoji="1" lang="zh-CN" altLang="en-US" sz="2800" dirty="0"/>
              <a:t>和</a:t>
            </a:r>
            <a:r>
              <a:rPr kumimoji="1" lang="en-US" altLang="zh-CN" sz="2800" dirty="0"/>
              <a:t>PT</a:t>
            </a:r>
            <a:r>
              <a:rPr kumimoji="1" lang="zh-CN" altLang="en-US" sz="2800" dirty="0"/>
              <a:t>的</a:t>
            </a:r>
            <a:r>
              <a:rPr kumimoji="1" lang="zh-CN" altLang="en-US" sz="2800" dirty="0">
                <a:solidFill>
                  <a:srgbClr val="FF0000"/>
                </a:solidFill>
              </a:rPr>
              <a:t>误差在</a:t>
            </a:r>
            <a:r>
              <a:rPr kumimoji="1" lang="en-US" altLang="zh-CN" sz="2800" dirty="0">
                <a:solidFill>
                  <a:srgbClr val="FF0000"/>
                </a:solidFill>
              </a:rPr>
              <a:t>5%</a:t>
            </a:r>
            <a:r>
              <a:rPr kumimoji="1" lang="zh-CN" altLang="en-US" sz="2800" dirty="0"/>
              <a:t>以内</a:t>
            </a:r>
            <a:endParaRPr kumimoji="1" lang="en-US" altLang="zh-CN" sz="2800" dirty="0"/>
          </a:p>
          <a:p>
            <a:endParaRPr kumimoji="1" lang="en-US" altLang="zh-CN" dirty="0"/>
          </a:p>
          <a:p>
            <a:pPr marL="0" indent="0">
              <a:buNone/>
            </a:pPr>
            <a:endParaRPr kumimoji="1" lang="en-US" altLang="zh-CN" sz="2800" dirty="0"/>
          </a:p>
          <a:p>
            <a:pPr marL="0" indent="0">
              <a:buNone/>
            </a:pPr>
            <a:endParaRPr kumimoji="1" lang="en-US" altLang="zh-CN" dirty="0"/>
          </a:p>
          <a:p>
            <a:pPr marL="0" indent="0">
              <a:buNone/>
            </a:pPr>
            <a:endParaRPr kumimoji="1" lang="en-US" altLang="zh-CN" sz="2800" dirty="0"/>
          </a:p>
          <a:p>
            <a:pPr marL="0" indent="0">
              <a:buNone/>
            </a:pPr>
            <a:endParaRPr kumimoji="1" lang="en-US" altLang="zh-CN" dirty="0"/>
          </a:p>
          <a:p>
            <a:pPr marL="0" indent="0">
              <a:buNone/>
            </a:pPr>
            <a:endParaRPr kumimoji="1" lang="en-US" altLang="zh-CN" sz="2800" dirty="0"/>
          </a:p>
        </p:txBody>
      </p:sp>
      <p:pic>
        <p:nvPicPr>
          <p:cNvPr id="5" name="图片 4"/>
          <p:cNvPicPr>
            <a:picLocks noChangeAspect="1"/>
          </p:cNvPicPr>
          <p:nvPr/>
        </p:nvPicPr>
        <p:blipFill>
          <a:blip r:embed="rId2"/>
          <a:srcRect b="14481"/>
          <a:stretch>
            <a:fillRect/>
          </a:stretch>
        </p:blipFill>
        <p:spPr>
          <a:xfrm>
            <a:off x="2874645" y="2990215"/>
            <a:ext cx="6415405" cy="3023235"/>
          </a:xfrm>
          <a:prstGeom prst="rect">
            <a:avLst/>
          </a:prstGeom>
        </p:spPr>
      </p:pic>
      <p:sp>
        <p:nvSpPr>
          <p:cNvPr id="6" name="文本框 5"/>
          <p:cNvSpPr txBox="1"/>
          <p:nvPr/>
        </p:nvSpPr>
        <p:spPr>
          <a:xfrm>
            <a:off x="387985" y="6162040"/>
            <a:ext cx="9157970" cy="306705"/>
          </a:xfrm>
          <a:prstGeom prst="rect">
            <a:avLst/>
          </a:prstGeom>
          <a:noFill/>
        </p:spPr>
        <p:txBody>
          <a:bodyPr wrap="square" rtlCol="0" anchor="t">
            <a:spAutoFit/>
          </a:bodyPr>
          <a:lstStyle/>
          <a:p>
            <a:pPr marL="0" indent="0">
              <a:buNone/>
            </a:pPr>
            <a:r>
              <a:rPr lang="en-US" altLang="zh-CN" sz="1400" dirty="0">
                <a:solidFill>
                  <a:schemeClr val="bg1">
                    <a:lumMod val="50000"/>
                  </a:schemeClr>
                </a:solidFill>
                <a:sym typeface="+mn-ea"/>
              </a:rPr>
              <a:t>He Liu etc. </a:t>
            </a:r>
            <a:r>
              <a:rPr lang="en-US" altLang="zh-CN" sz="1400" dirty="0" err="1">
                <a:solidFill>
                  <a:schemeClr val="bg1">
                    <a:lumMod val="50000"/>
                  </a:schemeClr>
                </a:solidFill>
                <a:sym typeface="+mn-ea"/>
              </a:rPr>
              <a:t>ISEDA《</a:t>
            </a:r>
            <a:r>
              <a:rPr lang="en-US" altLang="zh-CN" sz="1400" i="1" dirty="0" err="1">
                <a:solidFill>
                  <a:schemeClr val="bg1">
                    <a:lumMod val="50000"/>
                  </a:schemeClr>
                </a:solidFill>
                <a:sym typeface="+mn-ea"/>
              </a:rPr>
              <a:t>Accurate</a:t>
            </a:r>
            <a:r>
              <a:rPr lang="en-US" altLang="zh-CN" sz="1400" i="1" dirty="0">
                <a:solidFill>
                  <a:schemeClr val="bg1">
                    <a:lumMod val="50000"/>
                  </a:schemeClr>
                </a:solidFill>
                <a:sym typeface="+mn-ea"/>
              </a:rPr>
              <a:t> Timing Path Delay Learning using </a:t>
            </a:r>
            <a:r>
              <a:rPr lang="en-US" altLang="zh-CN" sz="1400" i="1" dirty="0" err="1">
                <a:solidFill>
                  <a:schemeClr val="bg1">
                    <a:lumMod val="50000"/>
                  </a:schemeClr>
                </a:solidFill>
                <a:sym typeface="+mn-ea"/>
              </a:rPr>
              <a:t>FeatureEnhancer</a:t>
            </a:r>
            <a:r>
              <a:rPr lang="en-US" altLang="zh-CN" sz="1400" i="1" dirty="0">
                <a:solidFill>
                  <a:schemeClr val="bg1">
                    <a:lumMod val="50000"/>
                  </a:schemeClr>
                </a:solidFill>
                <a:sym typeface="+mn-ea"/>
              </a:rPr>
              <a:t> with Effective Capacitance</a:t>
            </a:r>
            <a:r>
              <a:rPr lang="en-US" altLang="zh-CN" sz="1400" dirty="0">
                <a:solidFill>
                  <a:schemeClr val="bg1">
                    <a:lumMod val="50000"/>
                  </a:schemeClr>
                </a:solidFill>
                <a:sym typeface="+mn-ea"/>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5B0A5-3318-C95C-00B0-B5BC3AC32EDE}"/>
              </a:ext>
            </a:extLst>
          </p:cNvPr>
          <p:cNvSpPr>
            <a:spLocks noGrp="1"/>
          </p:cNvSpPr>
          <p:nvPr>
            <p:ph type="title"/>
          </p:nvPr>
        </p:nvSpPr>
        <p:spPr/>
        <p:txBody>
          <a:bodyPr/>
          <a:lstStyle/>
          <a:p>
            <a:r>
              <a:rPr kumimoji="1" lang="zh-CN" altLang="en-US" dirty="0"/>
              <a:t>研究进展二：基于</a:t>
            </a:r>
            <a:r>
              <a:rPr kumimoji="1" lang="en-US" altLang="zh-CN" dirty="0"/>
              <a:t>ML</a:t>
            </a:r>
            <a:r>
              <a:rPr kumimoji="1" lang="zh-CN" altLang="en-US" dirty="0"/>
              <a:t>方法从物理变量预测时序</a:t>
            </a:r>
            <a:endParaRPr lang="zh-CN" altLang="en-US" dirty="0"/>
          </a:p>
        </p:txBody>
      </p:sp>
      <p:sp>
        <p:nvSpPr>
          <p:cNvPr id="3" name="内容占位符 2">
            <a:extLst>
              <a:ext uri="{FF2B5EF4-FFF2-40B4-BE49-F238E27FC236}">
                <a16:creationId xmlns:a16="http://schemas.microsoft.com/office/drawing/2014/main" id="{3D498BA3-9B34-51D3-DE4C-8A051414195C}"/>
              </a:ext>
            </a:extLst>
          </p:cNvPr>
          <p:cNvSpPr>
            <a:spLocks noGrp="1"/>
          </p:cNvSpPr>
          <p:nvPr>
            <p:ph idx="1"/>
          </p:nvPr>
        </p:nvSpPr>
        <p:spPr>
          <a:xfrm>
            <a:off x="609600" y="1196752"/>
            <a:ext cx="10428790" cy="4763781"/>
          </a:xfrm>
        </p:spPr>
        <p:txBody>
          <a:bodyPr/>
          <a:lstStyle/>
          <a:p>
            <a:r>
              <a:rPr lang="zh-CN" altLang="en-US" dirty="0"/>
              <a:t>研究在物理设计中基于物理特征（物理位置、单元类型、阈值电压、线网扇入扇出、绕线所在层、线宽，线距等）预测时序变化趋势。</a:t>
            </a:r>
          </a:p>
        </p:txBody>
      </p:sp>
      <p:grpSp>
        <p:nvGrpSpPr>
          <p:cNvPr id="14" name="组合 13">
            <a:extLst>
              <a:ext uri="{FF2B5EF4-FFF2-40B4-BE49-F238E27FC236}">
                <a16:creationId xmlns:a16="http://schemas.microsoft.com/office/drawing/2014/main" id="{5C815419-8A5F-0D3E-5076-6182F5423654}"/>
              </a:ext>
            </a:extLst>
          </p:cNvPr>
          <p:cNvGrpSpPr/>
          <p:nvPr/>
        </p:nvGrpSpPr>
        <p:grpSpPr>
          <a:xfrm>
            <a:off x="1399695" y="3134445"/>
            <a:ext cx="2119009" cy="2444552"/>
            <a:chOff x="8400881" y="1353042"/>
            <a:chExt cx="2412212" cy="2304558"/>
          </a:xfrm>
        </p:grpSpPr>
        <p:pic>
          <p:nvPicPr>
            <p:cNvPr id="4" name="table">
              <a:extLst>
                <a:ext uri="{FF2B5EF4-FFF2-40B4-BE49-F238E27FC236}">
                  <a16:creationId xmlns:a16="http://schemas.microsoft.com/office/drawing/2014/main" id="{E5276802-A481-FEDC-D507-3FD62814DA32}"/>
                </a:ext>
              </a:extLst>
            </p:cNvPr>
            <p:cNvPicPr>
              <a:picLocks noChangeAspect="1"/>
            </p:cNvPicPr>
            <p:nvPr/>
          </p:nvPicPr>
          <p:blipFill>
            <a:blip r:embed="rId2"/>
            <a:stretch>
              <a:fillRect/>
            </a:stretch>
          </p:blipFill>
          <p:spPr>
            <a:xfrm>
              <a:off x="8400881" y="1353042"/>
              <a:ext cx="1939248" cy="457200"/>
            </a:xfrm>
            <a:prstGeom prst="rect">
              <a:avLst/>
            </a:prstGeom>
          </p:spPr>
        </p:pic>
        <p:pic>
          <p:nvPicPr>
            <p:cNvPr id="5" name="table">
              <a:extLst>
                <a:ext uri="{FF2B5EF4-FFF2-40B4-BE49-F238E27FC236}">
                  <a16:creationId xmlns:a16="http://schemas.microsoft.com/office/drawing/2014/main" id="{DBBA437F-F6D6-F457-FB42-BCCFEE655151}"/>
                </a:ext>
              </a:extLst>
            </p:cNvPr>
            <p:cNvPicPr>
              <a:picLocks noChangeAspect="1"/>
            </p:cNvPicPr>
            <p:nvPr/>
          </p:nvPicPr>
          <p:blipFill>
            <a:blip r:embed="rId3"/>
            <a:stretch>
              <a:fillRect/>
            </a:stretch>
          </p:blipFill>
          <p:spPr>
            <a:xfrm>
              <a:off x="8400881" y="2276721"/>
              <a:ext cx="1939248" cy="457200"/>
            </a:xfrm>
            <a:prstGeom prst="rect">
              <a:avLst/>
            </a:prstGeom>
          </p:spPr>
        </p:pic>
        <p:pic>
          <p:nvPicPr>
            <p:cNvPr id="6" name="table">
              <a:extLst>
                <a:ext uri="{FF2B5EF4-FFF2-40B4-BE49-F238E27FC236}">
                  <a16:creationId xmlns:a16="http://schemas.microsoft.com/office/drawing/2014/main" id="{7FCF74A9-8BF7-0D58-1124-4D038B91CBB8}"/>
                </a:ext>
              </a:extLst>
            </p:cNvPr>
            <p:cNvPicPr>
              <a:picLocks noChangeAspect="1"/>
            </p:cNvPicPr>
            <p:nvPr/>
          </p:nvPicPr>
          <p:blipFill>
            <a:blip r:embed="rId4"/>
            <a:stretch>
              <a:fillRect/>
            </a:stretch>
          </p:blipFill>
          <p:spPr>
            <a:xfrm>
              <a:off x="8400881" y="3200400"/>
              <a:ext cx="1939248" cy="457200"/>
            </a:xfrm>
            <a:prstGeom prst="rect">
              <a:avLst/>
            </a:prstGeom>
          </p:spPr>
        </p:pic>
        <p:sp>
          <p:nvSpPr>
            <p:cNvPr id="7" name="右箭头 9">
              <a:extLst>
                <a:ext uri="{FF2B5EF4-FFF2-40B4-BE49-F238E27FC236}">
                  <a16:creationId xmlns:a16="http://schemas.microsoft.com/office/drawing/2014/main" id="{EAF9D8CB-8FDE-1546-9E51-4A06F4158E8B}"/>
                </a:ext>
              </a:extLst>
            </p:cNvPr>
            <p:cNvSpPr/>
            <p:nvPr/>
          </p:nvSpPr>
          <p:spPr>
            <a:xfrm rot="5400000">
              <a:off x="9255024" y="2872135"/>
              <a:ext cx="238260" cy="176601"/>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8" name="右箭头 10">
              <a:extLst>
                <a:ext uri="{FF2B5EF4-FFF2-40B4-BE49-F238E27FC236}">
                  <a16:creationId xmlns:a16="http://schemas.microsoft.com/office/drawing/2014/main" id="{22993103-A3C4-0244-8AA5-B6E5F715CC2E}"/>
                </a:ext>
              </a:extLst>
            </p:cNvPr>
            <p:cNvSpPr/>
            <p:nvPr/>
          </p:nvSpPr>
          <p:spPr>
            <a:xfrm rot="5400000">
              <a:off x="9255024" y="1948457"/>
              <a:ext cx="238260" cy="176601"/>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9" name="右弧形箭头 11">
              <a:extLst>
                <a:ext uri="{FF2B5EF4-FFF2-40B4-BE49-F238E27FC236}">
                  <a16:creationId xmlns:a16="http://schemas.microsoft.com/office/drawing/2014/main" id="{6A7D3ABF-863B-1844-8138-00588F8F7907}"/>
                </a:ext>
              </a:extLst>
            </p:cNvPr>
            <p:cNvSpPr/>
            <p:nvPr/>
          </p:nvSpPr>
          <p:spPr bwMode="auto">
            <a:xfrm>
              <a:off x="10447157" y="1581642"/>
              <a:ext cx="316375" cy="1882685"/>
            </a:xfrm>
            <a:prstGeom prst="curvedLef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60CE9559-3E49-B949-AA15-804E87A531F4}"/>
                </a:ext>
              </a:extLst>
            </p:cNvPr>
            <p:cNvSpPr/>
            <p:nvPr/>
          </p:nvSpPr>
          <p:spPr>
            <a:xfrm>
              <a:off x="9462455" y="1846972"/>
              <a:ext cx="41549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rgbClr val="333333"/>
                  </a:solidFill>
                  <a:latin typeface="Microsoft YaHei" panose="020B0503020204020204" pitchFamily="34" charset="-122"/>
                  <a:ea typeface="Microsoft YaHei" panose="020B0503020204020204" pitchFamily="34" charset="-122"/>
                </a:rPr>
                <a:t>①</a:t>
              </a:r>
              <a:endParaRPr lang="zh-CN" altLang="en-US">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E05FB685-33C0-0F48-A0B8-2FC64806A945}"/>
                </a:ext>
              </a:extLst>
            </p:cNvPr>
            <p:cNvSpPr/>
            <p:nvPr/>
          </p:nvSpPr>
          <p:spPr>
            <a:xfrm>
              <a:off x="9462455" y="2770651"/>
              <a:ext cx="41549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rgbClr val="333333"/>
                  </a:solidFill>
                  <a:latin typeface="Microsoft YaHei" panose="020B0503020204020204" pitchFamily="34" charset="-122"/>
                  <a:ea typeface="Microsoft YaHei" panose="020B0503020204020204" pitchFamily="34" charset="-122"/>
                </a:rPr>
                <a:t>②</a:t>
              </a:r>
              <a:endParaRPr lang="zh-CN" altLang="en-US">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61704713-525D-6A42-882B-B8C8D73944B7}"/>
                </a:ext>
              </a:extLst>
            </p:cNvPr>
            <p:cNvSpPr/>
            <p:nvPr/>
          </p:nvSpPr>
          <p:spPr>
            <a:xfrm>
              <a:off x="10397595" y="2338318"/>
              <a:ext cx="41549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solidFill>
                    <a:srgbClr val="333333"/>
                  </a:solidFill>
                  <a:latin typeface="Microsoft YaHei" panose="020B0503020204020204" pitchFamily="34" charset="-122"/>
                  <a:ea typeface="Microsoft YaHei" panose="020B0503020204020204" pitchFamily="34" charset="-122"/>
                </a:rPr>
                <a:t>③</a:t>
              </a:r>
              <a:endParaRPr lang="zh-CN" altLang="en-US">
                <a:latin typeface="Microsoft YaHei" panose="020B0503020204020204" pitchFamily="34" charset="-122"/>
                <a:ea typeface="Microsoft YaHei" panose="020B0503020204020204" pitchFamily="34" charset="-122"/>
              </a:endParaRPr>
            </a:p>
          </p:txBody>
        </p:sp>
      </p:grpSp>
      <p:pic>
        <p:nvPicPr>
          <p:cNvPr id="13" name="图片 12">
            <a:extLst>
              <a:ext uri="{FF2B5EF4-FFF2-40B4-BE49-F238E27FC236}">
                <a16:creationId xmlns:a16="http://schemas.microsoft.com/office/drawing/2014/main" id="{C1F44075-1298-9647-9224-6D81B4C20EBE}"/>
              </a:ext>
            </a:extLst>
          </p:cNvPr>
          <p:cNvPicPr>
            <a:picLocks noChangeAspect="1"/>
          </p:cNvPicPr>
          <p:nvPr/>
        </p:nvPicPr>
        <p:blipFill>
          <a:blip r:embed="rId5"/>
          <a:stretch>
            <a:fillRect/>
          </a:stretch>
        </p:blipFill>
        <p:spPr>
          <a:xfrm>
            <a:off x="4716556" y="2813851"/>
            <a:ext cx="6251609" cy="2330364"/>
          </a:xfrm>
          <a:prstGeom prst="rect">
            <a:avLst/>
          </a:prstGeom>
        </p:spPr>
      </p:pic>
    </p:spTree>
    <p:extLst>
      <p:ext uri="{BB962C8B-B14F-4D97-AF65-F5344CB8AC3E}">
        <p14:creationId xmlns:p14="http://schemas.microsoft.com/office/powerpoint/2010/main" val="70080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6C78E-7E6D-33E0-FD05-5E2C4DC63611}"/>
              </a:ext>
            </a:extLst>
          </p:cNvPr>
          <p:cNvSpPr>
            <a:spLocks noGrp="1"/>
          </p:cNvSpPr>
          <p:nvPr>
            <p:ph type="title"/>
          </p:nvPr>
        </p:nvSpPr>
        <p:spPr/>
        <p:txBody>
          <a:bodyPr/>
          <a:lstStyle/>
          <a:p>
            <a:r>
              <a:rPr lang="zh-CN" altLang="en-US" dirty="0"/>
              <a:t>研究进展三：基于</a:t>
            </a:r>
            <a:r>
              <a:rPr lang="en-US" altLang="zh-CN" dirty="0"/>
              <a:t>LTD</a:t>
            </a:r>
            <a:r>
              <a:rPr lang="zh-CN" altLang="en-US" dirty="0"/>
              <a:t>算法加速图遍历</a:t>
            </a:r>
          </a:p>
        </p:txBody>
      </p:sp>
      <p:sp>
        <p:nvSpPr>
          <p:cNvPr id="3" name="内容占位符 2">
            <a:extLst>
              <a:ext uri="{FF2B5EF4-FFF2-40B4-BE49-F238E27FC236}">
                <a16:creationId xmlns:a16="http://schemas.microsoft.com/office/drawing/2014/main" id="{F9A98E74-CFBD-FF01-D7EF-354E15B39B05}"/>
              </a:ext>
            </a:extLst>
          </p:cNvPr>
          <p:cNvSpPr>
            <a:spLocks noGrp="1"/>
          </p:cNvSpPr>
          <p:nvPr>
            <p:ph idx="1"/>
          </p:nvPr>
        </p:nvSpPr>
        <p:spPr>
          <a:xfrm>
            <a:off x="609600" y="1196752"/>
            <a:ext cx="7106856" cy="4833658"/>
          </a:xfrm>
        </p:spPr>
        <p:txBody>
          <a:bodyPr/>
          <a:lstStyle/>
          <a:p>
            <a:r>
              <a:rPr lang="zh-CN" altLang="en-US" sz="2800" b="1" dirty="0">
                <a:solidFill>
                  <a:srgbClr val="404040"/>
                </a:solidFill>
              </a:rPr>
              <a:t>使用基于</a:t>
            </a:r>
            <a:r>
              <a:rPr lang="en-US" altLang="zh-CN" b="1" dirty="0">
                <a:solidFill>
                  <a:srgbClr val="404040"/>
                </a:solidFill>
              </a:rPr>
              <a:t>C</a:t>
            </a:r>
            <a:r>
              <a:rPr lang="en-US" altLang="zh-CN" sz="2800" b="1" dirty="0">
                <a:solidFill>
                  <a:srgbClr val="404040"/>
                </a:solidFill>
              </a:rPr>
              <a:t>++20</a:t>
            </a:r>
            <a:r>
              <a:rPr lang="zh-CN" altLang="en-US" sz="2800" b="1" dirty="0">
                <a:solidFill>
                  <a:srgbClr val="404040"/>
                </a:solidFill>
              </a:rPr>
              <a:t>特性的</a:t>
            </a:r>
            <a:r>
              <a:rPr lang="en-US" altLang="zh-CN" sz="2800" b="1" dirty="0">
                <a:solidFill>
                  <a:srgbClr val="404040"/>
                </a:solidFill>
              </a:rPr>
              <a:t>std::latch</a:t>
            </a:r>
            <a:r>
              <a:rPr lang="zh-CN" altLang="en-US" sz="2800" b="1" dirty="0">
                <a:solidFill>
                  <a:srgbClr val="404040"/>
                </a:solidFill>
              </a:rPr>
              <a:t>的高度并行执行</a:t>
            </a:r>
            <a:r>
              <a:rPr lang="zh-CN" altLang="en-US" b="1" dirty="0">
                <a:solidFill>
                  <a:srgbClr val="404040"/>
                </a:solidFill>
              </a:rPr>
              <a:t>遍历</a:t>
            </a:r>
            <a:r>
              <a:rPr lang="zh-CN" altLang="en-US" sz="2800" b="1" dirty="0">
                <a:solidFill>
                  <a:srgbClr val="404040"/>
                </a:solidFill>
              </a:rPr>
              <a:t>任务</a:t>
            </a:r>
            <a:endParaRPr lang="en-US" altLang="zh-CN" sz="2800" b="1" dirty="0">
              <a:solidFill>
                <a:srgbClr val="404040"/>
              </a:solidFill>
            </a:endParaRPr>
          </a:p>
          <a:p>
            <a:pPr marL="0" indent="0">
              <a:buNone/>
            </a:pPr>
            <a:r>
              <a:rPr lang="en-US" altLang="zh-CN" sz="2000" kern="100" dirty="0">
                <a:solidFill>
                  <a:srgbClr val="C00000"/>
                </a:solidFill>
                <a:latin typeface="黑体" panose="02010609060101010101" pitchFamily="49" charset="-122"/>
                <a:ea typeface="黑体" panose="02010609060101010101" pitchFamily="49" charset="-122"/>
              </a:rPr>
              <a:t>   </a:t>
            </a:r>
            <a:r>
              <a:rPr lang="en-US" altLang="zh-CN" sz="2400" kern="100" dirty="0">
                <a:solidFill>
                  <a:srgbClr val="C00000"/>
                </a:solidFill>
                <a:latin typeface="黑体" panose="02010609060101010101" pitchFamily="49" charset="-122"/>
                <a:ea typeface="黑体" panose="02010609060101010101" pitchFamily="49" charset="-122"/>
              </a:rPr>
              <a:t>LTD</a:t>
            </a:r>
            <a:r>
              <a:rPr lang="zh-CN" altLang="en-US" sz="2400" kern="100" dirty="0">
                <a:solidFill>
                  <a:srgbClr val="C00000"/>
                </a:solidFill>
                <a:latin typeface="黑体" panose="02010609060101010101" pitchFamily="49" charset="-122"/>
                <a:ea typeface="黑体" panose="02010609060101010101" pitchFamily="49" charset="-122"/>
              </a:rPr>
              <a:t>算法（</a:t>
            </a:r>
            <a:r>
              <a:rPr lang="en-US" altLang="zh-CN" sz="2400" kern="100" dirty="0">
                <a:solidFill>
                  <a:srgbClr val="C00000"/>
                </a:solidFill>
                <a:latin typeface="黑体" panose="02010609060101010101" pitchFamily="49" charset="-122"/>
                <a:ea typeface="黑体" panose="02010609060101010101" pitchFamily="49" charset="-122"/>
              </a:rPr>
              <a:t>Latch based on ordered Task thread pool DFS algorithm</a:t>
            </a:r>
            <a:r>
              <a:rPr lang="zh-CN" altLang="en-US" sz="2400" kern="100" dirty="0">
                <a:solidFill>
                  <a:srgbClr val="C00000"/>
                </a:solidFill>
                <a:latin typeface="黑体" panose="02010609060101010101" pitchFamily="49" charset="-122"/>
                <a:ea typeface="黑体" panose="02010609060101010101" pitchFamily="49" charset="-122"/>
              </a:rPr>
              <a:t>）</a:t>
            </a:r>
          </a:p>
          <a:p>
            <a:r>
              <a:rPr lang="zh-CN" altLang="en-US" sz="1800" kern="100" dirty="0">
                <a:solidFill>
                  <a:srgbClr val="C00000"/>
                </a:solidFill>
                <a:latin typeface="黑体" panose="02010609060101010101" pitchFamily="49" charset="-122"/>
                <a:ea typeface="黑体" panose="02010609060101010101" pitchFamily="49" charset="-122"/>
              </a:rPr>
              <a:t>分配任务。</a:t>
            </a:r>
            <a:r>
              <a:rPr lang="zh-CN" altLang="en-US" sz="1800" dirty="0"/>
              <a:t>提前初始化了一个容量为图</a:t>
            </a:r>
            <a:r>
              <a:rPr lang="en-US" altLang="zh-CN" sz="1800" dirty="0"/>
              <a:t>DAG</a:t>
            </a:r>
            <a:r>
              <a:rPr lang="zh-CN" altLang="en-US" sz="1800" dirty="0"/>
              <a:t>中所有节点数量的</a:t>
            </a:r>
            <a:r>
              <a:rPr lang="en-US" altLang="zh-CN" sz="1800" dirty="0"/>
              <a:t>latch pool</a:t>
            </a:r>
            <a:r>
              <a:rPr lang="zh-CN" altLang="en-US" sz="1800" dirty="0"/>
              <a:t>，在分配完</a:t>
            </a:r>
            <a:r>
              <a:rPr lang="en-US" altLang="zh-CN" sz="1800" dirty="0"/>
              <a:t>latch</a:t>
            </a:r>
            <a:r>
              <a:rPr lang="zh-CN" altLang="en-US" sz="1800" dirty="0"/>
              <a:t>后，把节点任务按照一定顺序放入任务线程池中，保证本节点的前驱节点先放入队列。</a:t>
            </a:r>
            <a:endParaRPr lang="en-US" altLang="zh-CN" sz="1800" dirty="0"/>
          </a:p>
          <a:p>
            <a:r>
              <a:rPr lang="zh-CN" altLang="en-US" sz="1800" kern="100" dirty="0">
                <a:solidFill>
                  <a:srgbClr val="C00000"/>
                </a:solidFill>
                <a:latin typeface="黑体" panose="02010609060101010101" pitchFamily="49" charset="-122"/>
                <a:ea typeface="黑体" panose="02010609060101010101" pitchFamily="49" charset="-122"/>
              </a:rPr>
              <a:t>优化顺序。</a:t>
            </a:r>
            <a:r>
              <a:rPr lang="zh-CN" altLang="en-US" sz="1800" dirty="0"/>
              <a:t>通过重排序让存在依赖关系的任务具有相对合理的间隔时间，让后继任务执行时可以不用等待。</a:t>
            </a:r>
            <a:endParaRPr lang="en-US" altLang="zh-CN" sz="1800" dirty="0"/>
          </a:p>
          <a:p>
            <a:r>
              <a:rPr lang="zh-CN" altLang="en-US" sz="1800" kern="100" dirty="0">
                <a:solidFill>
                  <a:srgbClr val="C00000"/>
                </a:solidFill>
                <a:latin typeface="黑体" panose="02010609060101010101" pitchFamily="49" charset="-122"/>
                <a:ea typeface="黑体" panose="02010609060101010101" pitchFamily="49" charset="-122"/>
              </a:rPr>
              <a:t>执行任务。</a:t>
            </a:r>
            <a:r>
              <a:rPr lang="en-US" altLang="zh-CN" sz="1800" dirty="0"/>
              <a:t>latch</a:t>
            </a:r>
            <a:r>
              <a:rPr lang="zh-CN" altLang="en-US" sz="1800" dirty="0"/>
              <a:t>为</a:t>
            </a:r>
            <a:r>
              <a:rPr lang="en-US" altLang="zh-CN" sz="1800" dirty="0"/>
              <a:t>0</a:t>
            </a:r>
            <a:r>
              <a:rPr lang="zh-CN" altLang="en-US" sz="1800" dirty="0"/>
              <a:t>的起始节点的线程第一个先执行。当一个节点往后传播时，将会对遍历到的后继点（</a:t>
            </a:r>
            <a:r>
              <a:rPr lang="en-US" altLang="zh-CN" sz="1800" dirty="0" err="1"/>
              <a:t>snk</a:t>
            </a:r>
            <a:r>
              <a:rPr lang="en-US" altLang="zh-CN" sz="1800" dirty="0"/>
              <a:t> vertex</a:t>
            </a:r>
            <a:r>
              <a:rPr lang="zh-CN" altLang="en-US" sz="1800" dirty="0"/>
              <a:t>）的</a:t>
            </a:r>
            <a:r>
              <a:rPr lang="en-US" altLang="zh-CN" sz="1800" dirty="0"/>
              <a:t>latch</a:t>
            </a:r>
            <a:r>
              <a:rPr lang="zh-CN" altLang="en-US" sz="1800" dirty="0"/>
              <a:t>减</a:t>
            </a:r>
            <a:r>
              <a:rPr lang="en-US" altLang="zh-CN" sz="1800" dirty="0"/>
              <a:t>1</a:t>
            </a:r>
            <a:r>
              <a:rPr lang="zh-CN" altLang="en-US" sz="1800" dirty="0"/>
              <a:t>，</a:t>
            </a:r>
            <a:r>
              <a:rPr lang="en-US" altLang="zh-CN" sz="1800" dirty="0"/>
              <a:t>latch</a:t>
            </a:r>
            <a:r>
              <a:rPr lang="zh-CN" altLang="en-US" sz="1800" dirty="0"/>
              <a:t>减为</a:t>
            </a:r>
            <a:r>
              <a:rPr lang="en-US" altLang="zh-CN" sz="1800" dirty="0"/>
              <a:t>0</a:t>
            </a:r>
            <a:r>
              <a:rPr lang="zh-CN" altLang="en-US" sz="1800" dirty="0"/>
              <a:t>时，该节点对应的线程任务开始执行。当任务队列都执行完毕时结束任务。</a:t>
            </a:r>
            <a:endParaRPr lang="en-US" altLang="zh-CN" sz="1800" dirty="0"/>
          </a:p>
          <a:p>
            <a:endParaRPr lang="zh-CN" altLang="en-US" sz="2000" dirty="0"/>
          </a:p>
          <a:p>
            <a:endParaRPr lang="zh-CN" altLang="en-US" dirty="0"/>
          </a:p>
        </p:txBody>
      </p:sp>
      <p:sp>
        <p:nvSpPr>
          <p:cNvPr id="6" name="流程图: 接点 5">
            <a:extLst>
              <a:ext uri="{FF2B5EF4-FFF2-40B4-BE49-F238E27FC236}">
                <a16:creationId xmlns:a16="http://schemas.microsoft.com/office/drawing/2014/main" id="{2510B746-5F1A-6B38-6082-B2990AC7BDB2}"/>
              </a:ext>
            </a:extLst>
          </p:cNvPr>
          <p:cNvSpPr/>
          <p:nvPr/>
        </p:nvSpPr>
        <p:spPr bwMode="auto">
          <a:xfrm>
            <a:off x="7928461" y="2066944"/>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effectLst/>
              <a:latin typeface="Arial" charset="0"/>
              <a:ea typeface="宋体" pitchFamily="2" charset="-122"/>
            </a:endParaRPr>
          </a:p>
        </p:txBody>
      </p:sp>
      <p:sp>
        <p:nvSpPr>
          <p:cNvPr id="7" name="流程图: 接点 6">
            <a:extLst>
              <a:ext uri="{FF2B5EF4-FFF2-40B4-BE49-F238E27FC236}">
                <a16:creationId xmlns:a16="http://schemas.microsoft.com/office/drawing/2014/main" id="{83B1F88E-7415-A292-FF90-518B983D6CD4}"/>
              </a:ext>
            </a:extLst>
          </p:cNvPr>
          <p:cNvSpPr/>
          <p:nvPr/>
        </p:nvSpPr>
        <p:spPr bwMode="auto">
          <a:xfrm>
            <a:off x="7981623" y="3282641"/>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8" name="流程图: 接点 7">
            <a:extLst>
              <a:ext uri="{FF2B5EF4-FFF2-40B4-BE49-F238E27FC236}">
                <a16:creationId xmlns:a16="http://schemas.microsoft.com/office/drawing/2014/main" id="{1408C46D-922E-77FC-3755-0AC469709BDF}"/>
              </a:ext>
            </a:extLst>
          </p:cNvPr>
          <p:cNvSpPr/>
          <p:nvPr/>
        </p:nvSpPr>
        <p:spPr bwMode="auto">
          <a:xfrm>
            <a:off x="9223568" y="2951398"/>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9" name="直接箭头连接符 8">
            <a:extLst>
              <a:ext uri="{FF2B5EF4-FFF2-40B4-BE49-F238E27FC236}">
                <a16:creationId xmlns:a16="http://schemas.microsoft.com/office/drawing/2014/main" id="{C28F78D5-A71E-468B-C386-CB0168739C0E}"/>
              </a:ext>
            </a:extLst>
          </p:cNvPr>
          <p:cNvCxnSpPr>
            <a:stCxn id="6" idx="6"/>
            <a:endCxn id="8" idx="2"/>
          </p:cNvCxnSpPr>
          <p:nvPr/>
        </p:nvCxnSpPr>
        <p:spPr bwMode="auto">
          <a:xfrm>
            <a:off x="8169466" y="2176813"/>
            <a:ext cx="1054102" cy="8844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FDA60883-90F2-A3B8-9F58-3EA195C618EA}"/>
              </a:ext>
            </a:extLst>
          </p:cNvPr>
          <p:cNvCxnSpPr>
            <a:stCxn id="7" idx="6"/>
            <a:endCxn id="8" idx="3"/>
          </p:cNvCxnSpPr>
          <p:nvPr/>
        </p:nvCxnSpPr>
        <p:spPr bwMode="auto">
          <a:xfrm flipV="1">
            <a:off x="8222628" y="3138956"/>
            <a:ext cx="1036234" cy="2535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流程图: 接点 10">
            <a:extLst>
              <a:ext uri="{FF2B5EF4-FFF2-40B4-BE49-F238E27FC236}">
                <a16:creationId xmlns:a16="http://schemas.microsoft.com/office/drawing/2014/main" id="{5F136ECC-3BB1-1E01-101A-AC6FF206E016}"/>
              </a:ext>
            </a:extLst>
          </p:cNvPr>
          <p:cNvSpPr/>
          <p:nvPr/>
        </p:nvSpPr>
        <p:spPr bwMode="auto">
          <a:xfrm>
            <a:off x="10405847" y="2510286"/>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2" name="直接箭头连接符 11">
            <a:extLst>
              <a:ext uri="{FF2B5EF4-FFF2-40B4-BE49-F238E27FC236}">
                <a16:creationId xmlns:a16="http://schemas.microsoft.com/office/drawing/2014/main" id="{17D0316B-6E79-652B-F8E7-578381674098}"/>
              </a:ext>
            </a:extLst>
          </p:cNvPr>
          <p:cNvCxnSpPr>
            <a:stCxn id="8" idx="6"/>
            <a:endCxn id="11" idx="2"/>
          </p:cNvCxnSpPr>
          <p:nvPr/>
        </p:nvCxnSpPr>
        <p:spPr bwMode="auto">
          <a:xfrm flipV="1">
            <a:off x="9464573" y="2620155"/>
            <a:ext cx="941274" cy="441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流程图: 接点 12">
            <a:extLst>
              <a:ext uri="{FF2B5EF4-FFF2-40B4-BE49-F238E27FC236}">
                <a16:creationId xmlns:a16="http://schemas.microsoft.com/office/drawing/2014/main" id="{4A1D9CC7-BD71-B8F8-DBE3-1B1B2395F2F5}"/>
              </a:ext>
            </a:extLst>
          </p:cNvPr>
          <p:cNvSpPr/>
          <p:nvPr/>
        </p:nvSpPr>
        <p:spPr bwMode="auto">
          <a:xfrm>
            <a:off x="11057846" y="1935676"/>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4" name="流程图: 接点 13">
            <a:extLst>
              <a:ext uri="{FF2B5EF4-FFF2-40B4-BE49-F238E27FC236}">
                <a16:creationId xmlns:a16="http://schemas.microsoft.com/office/drawing/2014/main" id="{506FD903-102B-314A-BBD0-FC6C352CF8EE}"/>
              </a:ext>
            </a:extLst>
          </p:cNvPr>
          <p:cNvSpPr/>
          <p:nvPr/>
        </p:nvSpPr>
        <p:spPr bwMode="auto">
          <a:xfrm>
            <a:off x="11454925" y="3360330"/>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5" name="直接箭头连接符 14">
            <a:extLst>
              <a:ext uri="{FF2B5EF4-FFF2-40B4-BE49-F238E27FC236}">
                <a16:creationId xmlns:a16="http://schemas.microsoft.com/office/drawing/2014/main" id="{97E0A1C7-9D16-3F1F-954B-876519A34504}"/>
              </a:ext>
            </a:extLst>
          </p:cNvPr>
          <p:cNvCxnSpPr>
            <a:cxnSpLocks/>
            <a:stCxn id="11" idx="7"/>
            <a:endCxn id="13" idx="3"/>
          </p:cNvCxnSpPr>
          <p:nvPr/>
        </p:nvCxnSpPr>
        <p:spPr bwMode="auto">
          <a:xfrm flipV="1">
            <a:off x="10611558" y="2123234"/>
            <a:ext cx="481582" cy="4192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直接箭头连接符 15">
            <a:extLst>
              <a:ext uri="{FF2B5EF4-FFF2-40B4-BE49-F238E27FC236}">
                <a16:creationId xmlns:a16="http://schemas.microsoft.com/office/drawing/2014/main" id="{CCBDAC8F-41A9-0B8B-4A69-432AC84A815B}"/>
              </a:ext>
            </a:extLst>
          </p:cNvPr>
          <p:cNvCxnSpPr>
            <a:stCxn id="11" idx="5"/>
            <a:endCxn id="14" idx="1"/>
          </p:cNvCxnSpPr>
          <p:nvPr/>
        </p:nvCxnSpPr>
        <p:spPr bwMode="auto">
          <a:xfrm>
            <a:off x="10611558" y="2697844"/>
            <a:ext cx="878661" cy="694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本框 24">
            <a:extLst>
              <a:ext uri="{FF2B5EF4-FFF2-40B4-BE49-F238E27FC236}">
                <a16:creationId xmlns:a16="http://schemas.microsoft.com/office/drawing/2014/main" id="{F1CF1257-CB0E-370E-2FC7-41B7E6BFC060}"/>
              </a:ext>
            </a:extLst>
          </p:cNvPr>
          <p:cNvSpPr txBox="1"/>
          <p:nvPr/>
        </p:nvSpPr>
        <p:spPr>
          <a:xfrm>
            <a:off x="7809335" y="1775257"/>
            <a:ext cx="501287" cy="307777"/>
          </a:xfrm>
          <a:prstGeom prst="rect">
            <a:avLst/>
          </a:prstGeom>
          <a:noFill/>
        </p:spPr>
        <p:txBody>
          <a:bodyPr wrap="square" rtlCol="0">
            <a:spAutoFit/>
          </a:bodyPr>
          <a:lstStyle/>
          <a:p>
            <a:r>
              <a:rPr lang="en-US" altLang="zh-CN" sz="1400" dirty="0"/>
              <a:t>V1</a:t>
            </a:r>
            <a:endParaRPr lang="zh-CN" altLang="en-US" dirty="0"/>
          </a:p>
        </p:txBody>
      </p:sp>
      <p:sp>
        <p:nvSpPr>
          <p:cNvPr id="26" name="文本框 25">
            <a:extLst>
              <a:ext uri="{FF2B5EF4-FFF2-40B4-BE49-F238E27FC236}">
                <a16:creationId xmlns:a16="http://schemas.microsoft.com/office/drawing/2014/main" id="{B14120FD-B93E-D418-6A46-455B9F19EA0F}"/>
              </a:ext>
            </a:extLst>
          </p:cNvPr>
          <p:cNvSpPr txBox="1"/>
          <p:nvPr/>
        </p:nvSpPr>
        <p:spPr>
          <a:xfrm>
            <a:off x="7869129" y="2983908"/>
            <a:ext cx="501287" cy="307777"/>
          </a:xfrm>
          <a:prstGeom prst="rect">
            <a:avLst/>
          </a:prstGeom>
          <a:noFill/>
        </p:spPr>
        <p:txBody>
          <a:bodyPr wrap="square" rtlCol="0">
            <a:spAutoFit/>
          </a:bodyPr>
          <a:lstStyle/>
          <a:p>
            <a:r>
              <a:rPr lang="en-US" altLang="zh-CN" sz="1400" dirty="0"/>
              <a:t>V2</a:t>
            </a:r>
            <a:endParaRPr lang="zh-CN" altLang="en-US" dirty="0"/>
          </a:p>
        </p:txBody>
      </p:sp>
      <p:sp>
        <p:nvSpPr>
          <p:cNvPr id="27" name="文本框 26">
            <a:extLst>
              <a:ext uri="{FF2B5EF4-FFF2-40B4-BE49-F238E27FC236}">
                <a16:creationId xmlns:a16="http://schemas.microsoft.com/office/drawing/2014/main" id="{823B5045-500C-34E9-9229-F1AA74CBF390}"/>
              </a:ext>
            </a:extLst>
          </p:cNvPr>
          <p:cNvSpPr txBox="1"/>
          <p:nvPr/>
        </p:nvSpPr>
        <p:spPr>
          <a:xfrm>
            <a:off x="9172549" y="3209689"/>
            <a:ext cx="501287" cy="307777"/>
          </a:xfrm>
          <a:prstGeom prst="rect">
            <a:avLst/>
          </a:prstGeom>
          <a:noFill/>
        </p:spPr>
        <p:txBody>
          <a:bodyPr wrap="square" rtlCol="0">
            <a:spAutoFit/>
          </a:bodyPr>
          <a:lstStyle/>
          <a:p>
            <a:r>
              <a:rPr lang="en-US" altLang="zh-CN" sz="1400" dirty="0"/>
              <a:t>V3</a:t>
            </a:r>
            <a:endParaRPr lang="zh-CN" altLang="en-US" dirty="0"/>
          </a:p>
        </p:txBody>
      </p:sp>
      <p:sp>
        <p:nvSpPr>
          <p:cNvPr id="28" name="文本框 27">
            <a:extLst>
              <a:ext uri="{FF2B5EF4-FFF2-40B4-BE49-F238E27FC236}">
                <a16:creationId xmlns:a16="http://schemas.microsoft.com/office/drawing/2014/main" id="{E0C18291-31A2-4BC4-CC57-90749EAC236A}"/>
              </a:ext>
            </a:extLst>
          </p:cNvPr>
          <p:cNvSpPr txBox="1"/>
          <p:nvPr/>
        </p:nvSpPr>
        <p:spPr>
          <a:xfrm>
            <a:off x="10275705" y="2202509"/>
            <a:ext cx="501287" cy="307777"/>
          </a:xfrm>
          <a:prstGeom prst="rect">
            <a:avLst/>
          </a:prstGeom>
          <a:noFill/>
        </p:spPr>
        <p:txBody>
          <a:bodyPr wrap="square" rtlCol="0">
            <a:spAutoFit/>
          </a:bodyPr>
          <a:lstStyle/>
          <a:p>
            <a:r>
              <a:rPr lang="en-US" altLang="zh-CN" sz="1400" dirty="0"/>
              <a:t>V5</a:t>
            </a:r>
            <a:endParaRPr lang="zh-CN" altLang="en-US" dirty="0"/>
          </a:p>
        </p:txBody>
      </p:sp>
      <p:sp>
        <p:nvSpPr>
          <p:cNvPr id="29" name="文本框 28">
            <a:extLst>
              <a:ext uri="{FF2B5EF4-FFF2-40B4-BE49-F238E27FC236}">
                <a16:creationId xmlns:a16="http://schemas.microsoft.com/office/drawing/2014/main" id="{0F6FEF86-1B45-67E9-D6F2-C026A8F8D70B}"/>
              </a:ext>
            </a:extLst>
          </p:cNvPr>
          <p:cNvSpPr txBox="1"/>
          <p:nvPr/>
        </p:nvSpPr>
        <p:spPr>
          <a:xfrm>
            <a:off x="10927704" y="1660079"/>
            <a:ext cx="501287" cy="307777"/>
          </a:xfrm>
          <a:prstGeom prst="rect">
            <a:avLst/>
          </a:prstGeom>
          <a:noFill/>
        </p:spPr>
        <p:txBody>
          <a:bodyPr wrap="square" rtlCol="0">
            <a:spAutoFit/>
          </a:bodyPr>
          <a:lstStyle/>
          <a:p>
            <a:r>
              <a:rPr lang="en-US" altLang="zh-CN" sz="1400" dirty="0"/>
              <a:t>V6</a:t>
            </a:r>
            <a:endParaRPr lang="zh-CN" altLang="en-US" dirty="0"/>
          </a:p>
        </p:txBody>
      </p:sp>
      <p:sp>
        <p:nvSpPr>
          <p:cNvPr id="30" name="文本框 29">
            <a:extLst>
              <a:ext uri="{FF2B5EF4-FFF2-40B4-BE49-F238E27FC236}">
                <a16:creationId xmlns:a16="http://schemas.microsoft.com/office/drawing/2014/main" id="{2E63510A-2769-CBB0-26BB-96092DB1010E}"/>
              </a:ext>
            </a:extLst>
          </p:cNvPr>
          <p:cNvSpPr txBox="1"/>
          <p:nvPr/>
        </p:nvSpPr>
        <p:spPr>
          <a:xfrm>
            <a:off x="11342431" y="3061267"/>
            <a:ext cx="501287" cy="307777"/>
          </a:xfrm>
          <a:prstGeom prst="rect">
            <a:avLst/>
          </a:prstGeom>
          <a:noFill/>
        </p:spPr>
        <p:txBody>
          <a:bodyPr wrap="square" rtlCol="0">
            <a:spAutoFit/>
          </a:bodyPr>
          <a:lstStyle/>
          <a:p>
            <a:r>
              <a:rPr lang="en-US" altLang="zh-CN" sz="1400" dirty="0"/>
              <a:t>V8</a:t>
            </a:r>
            <a:endParaRPr lang="zh-CN" altLang="en-US" dirty="0"/>
          </a:p>
        </p:txBody>
      </p:sp>
      <p:sp>
        <p:nvSpPr>
          <p:cNvPr id="39" name="流程图: 接点 38">
            <a:extLst>
              <a:ext uri="{FF2B5EF4-FFF2-40B4-BE49-F238E27FC236}">
                <a16:creationId xmlns:a16="http://schemas.microsoft.com/office/drawing/2014/main" id="{D4F3C513-B57F-C416-993D-5A69AEA7772F}"/>
              </a:ext>
            </a:extLst>
          </p:cNvPr>
          <p:cNvSpPr/>
          <p:nvPr/>
        </p:nvSpPr>
        <p:spPr bwMode="auto">
          <a:xfrm>
            <a:off x="9214450" y="1910186"/>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44" name="直接箭头连接符 43">
            <a:extLst>
              <a:ext uri="{FF2B5EF4-FFF2-40B4-BE49-F238E27FC236}">
                <a16:creationId xmlns:a16="http://schemas.microsoft.com/office/drawing/2014/main" id="{D3DAF6D2-DC0F-4367-F669-E4FACF24F266}"/>
              </a:ext>
            </a:extLst>
          </p:cNvPr>
          <p:cNvCxnSpPr>
            <a:stCxn id="6" idx="6"/>
            <a:endCxn id="39" idx="2"/>
          </p:cNvCxnSpPr>
          <p:nvPr/>
        </p:nvCxnSpPr>
        <p:spPr bwMode="auto">
          <a:xfrm flipV="1">
            <a:off x="8169466" y="2020055"/>
            <a:ext cx="1044984" cy="1567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文本框 44">
            <a:extLst>
              <a:ext uri="{FF2B5EF4-FFF2-40B4-BE49-F238E27FC236}">
                <a16:creationId xmlns:a16="http://schemas.microsoft.com/office/drawing/2014/main" id="{FFBBDD86-70EA-806F-B4BA-CCAA9E0F6452}"/>
              </a:ext>
            </a:extLst>
          </p:cNvPr>
          <p:cNvSpPr txBox="1"/>
          <p:nvPr/>
        </p:nvSpPr>
        <p:spPr>
          <a:xfrm>
            <a:off x="9115909" y="1641043"/>
            <a:ext cx="501287" cy="307777"/>
          </a:xfrm>
          <a:prstGeom prst="rect">
            <a:avLst/>
          </a:prstGeom>
          <a:noFill/>
        </p:spPr>
        <p:txBody>
          <a:bodyPr wrap="square" rtlCol="0">
            <a:spAutoFit/>
          </a:bodyPr>
          <a:lstStyle/>
          <a:p>
            <a:r>
              <a:rPr lang="en-US" altLang="zh-CN" sz="1400" dirty="0"/>
              <a:t>V4</a:t>
            </a:r>
            <a:endParaRPr lang="zh-CN" altLang="en-US" dirty="0"/>
          </a:p>
        </p:txBody>
      </p:sp>
      <p:cxnSp>
        <p:nvCxnSpPr>
          <p:cNvPr id="47" name="直接箭头连接符 46">
            <a:extLst>
              <a:ext uri="{FF2B5EF4-FFF2-40B4-BE49-F238E27FC236}">
                <a16:creationId xmlns:a16="http://schemas.microsoft.com/office/drawing/2014/main" id="{E13C9B1E-DA3A-ACD3-6E27-56E0728E9F2E}"/>
              </a:ext>
            </a:extLst>
          </p:cNvPr>
          <p:cNvCxnSpPr>
            <a:stCxn id="39" idx="6"/>
            <a:endCxn id="11" idx="2"/>
          </p:cNvCxnSpPr>
          <p:nvPr/>
        </p:nvCxnSpPr>
        <p:spPr bwMode="auto">
          <a:xfrm>
            <a:off x="9455455" y="2020055"/>
            <a:ext cx="950392" cy="600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流程图: 接点 48">
            <a:extLst>
              <a:ext uri="{FF2B5EF4-FFF2-40B4-BE49-F238E27FC236}">
                <a16:creationId xmlns:a16="http://schemas.microsoft.com/office/drawing/2014/main" id="{80834353-153B-C23A-025F-53DD3F98A8B3}"/>
              </a:ext>
            </a:extLst>
          </p:cNvPr>
          <p:cNvSpPr/>
          <p:nvPr/>
        </p:nvSpPr>
        <p:spPr bwMode="auto">
          <a:xfrm>
            <a:off x="11816432" y="1729082"/>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52" name="直接箭头连接符 51">
            <a:extLst>
              <a:ext uri="{FF2B5EF4-FFF2-40B4-BE49-F238E27FC236}">
                <a16:creationId xmlns:a16="http://schemas.microsoft.com/office/drawing/2014/main" id="{46EF39CB-93FF-7BAE-2F7D-4AB1560E070E}"/>
              </a:ext>
            </a:extLst>
          </p:cNvPr>
          <p:cNvCxnSpPr>
            <a:stCxn id="13" idx="6"/>
            <a:endCxn id="49" idx="3"/>
          </p:cNvCxnSpPr>
          <p:nvPr/>
        </p:nvCxnSpPr>
        <p:spPr bwMode="auto">
          <a:xfrm flipV="1">
            <a:off x="11298851" y="1916640"/>
            <a:ext cx="552875" cy="128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文本框 52">
            <a:extLst>
              <a:ext uri="{FF2B5EF4-FFF2-40B4-BE49-F238E27FC236}">
                <a16:creationId xmlns:a16="http://schemas.microsoft.com/office/drawing/2014/main" id="{C3A55776-DC60-0F19-7DC6-51E112E32297}"/>
              </a:ext>
            </a:extLst>
          </p:cNvPr>
          <p:cNvSpPr txBox="1"/>
          <p:nvPr/>
        </p:nvSpPr>
        <p:spPr>
          <a:xfrm>
            <a:off x="11601082" y="1478468"/>
            <a:ext cx="501287" cy="307777"/>
          </a:xfrm>
          <a:prstGeom prst="rect">
            <a:avLst/>
          </a:prstGeom>
          <a:noFill/>
        </p:spPr>
        <p:txBody>
          <a:bodyPr wrap="square" rtlCol="0">
            <a:spAutoFit/>
          </a:bodyPr>
          <a:lstStyle/>
          <a:p>
            <a:r>
              <a:rPr lang="en-US" altLang="zh-CN" sz="1400" dirty="0"/>
              <a:t>V7</a:t>
            </a:r>
            <a:endParaRPr lang="zh-CN" altLang="en-US" dirty="0"/>
          </a:p>
        </p:txBody>
      </p:sp>
      <p:grpSp>
        <p:nvGrpSpPr>
          <p:cNvPr id="60" name="组合 59">
            <a:extLst>
              <a:ext uri="{FF2B5EF4-FFF2-40B4-BE49-F238E27FC236}">
                <a16:creationId xmlns:a16="http://schemas.microsoft.com/office/drawing/2014/main" id="{000A6102-B4B1-E61F-6876-ADCD4E975CFF}"/>
              </a:ext>
            </a:extLst>
          </p:cNvPr>
          <p:cNvGrpSpPr/>
          <p:nvPr/>
        </p:nvGrpSpPr>
        <p:grpSpPr>
          <a:xfrm>
            <a:off x="8220098" y="4047793"/>
            <a:ext cx="3447303" cy="385801"/>
            <a:chOff x="7927314" y="3914625"/>
            <a:chExt cx="3447303" cy="385801"/>
          </a:xfrm>
        </p:grpSpPr>
        <p:sp>
          <p:nvSpPr>
            <p:cNvPr id="18" name="圆柱体 17">
              <a:extLst>
                <a:ext uri="{FF2B5EF4-FFF2-40B4-BE49-F238E27FC236}">
                  <a16:creationId xmlns:a16="http://schemas.microsoft.com/office/drawing/2014/main" id="{4A64079C-05FA-A3E1-9834-35CC2D3B4F4C}"/>
                </a:ext>
              </a:extLst>
            </p:cNvPr>
            <p:cNvSpPr/>
            <p:nvPr/>
          </p:nvSpPr>
          <p:spPr bwMode="auto">
            <a:xfrm rot="5400000">
              <a:off x="9488003" y="2445425"/>
              <a:ext cx="385801" cy="3324201"/>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9" name="流程图: 接点 18">
              <a:extLst>
                <a:ext uri="{FF2B5EF4-FFF2-40B4-BE49-F238E27FC236}">
                  <a16:creationId xmlns:a16="http://schemas.microsoft.com/office/drawing/2014/main" id="{A992A31A-D58F-96F1-F046-DC3745FB3949}"/>
                </a:ext>
              </a:extLst>
            </p:cNvPr>
            <p:cNvSpPr/>
            <p:nvPr/>
          </p:nvSpPr>
          <p:spPr bwMode="auto">
            <a:xfrm>
              <a:off x="8310622" y="3931789"/>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0" name="流程图: 接点 19">
              <a:extLst>
                <a:ext uri="{FF2B5EF4-FFF2-40B4-BE49-F238E27FC236}">
                  <a16:creationId xmlns:a16="http://schemas.microsoft.com/office/drawing/2014/main" id="{7049196C-808C-AF2E-5AAF-BC3652023BAA}"/>
                </a:ext>
              </a:extLst>
            </p:cNvPr>
            <p:cNvSpPr/>
            <p:nvPr/>
          </p:nvSpPr>
          <p:spPr bwMode="auto">
            <a:xfrm>
              <a:off x="10050046" y="3929942"/>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1" name="流程图: 接点 20">
              <a:extLst>
                <a:ext uri="{FF2B5EF4-FFF2-40B4-BE49-F238E27FC236}">
                  <a16:creationId xmlns:a16="http://schemas.microsoft.com/office/drawing/2014/main" id="{18D5C3A7-D2BB-0761-582A-E67E34FF9C3F}"/>
                </a:ext>
              </a:extLst>
            </p:cNvPr>
            <p:cNvSpPr/>
            <p:nvPr/>
          </p:nvSpPr>
          <p:spPr bwMode="auto">
            <a:xfrm>
              <a:off x="10431833" y="3916510"/>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2" name="流程图: 接点 21">
              <a:extLst>
                <a:ext uri="{FF2B5EF4-FFF2-40B4-BE49-F238E27FC236}">
                  <a16:creationId xmlns:a16="http://schemas.microsoft.com/office/drawing/2014/main" id="{6991B373-A35E-D715-68C0-C87FA14988E1}"/>
                </a:ext>
              </a:extLst>
            </p:cNvPr>
            <p:cNvSpPr/>
            <p:nvPr/>
          </p:nvSpPr>
          <p:spPr bwMode="auto">
            <a:xfrm>
              <a:off x="9634817" y="3921958"/>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3" name="流程图: 接点 22">
              <a:extLst>
                <a:ext uri="{FF2B5EF4-FFF2-40B4-BE49-F238E27FC236}">
                  <a16:creationId xmlns:a16="http://schemas.microsoft.com/office/drawing/2014/main" id="{1C9546F6-8868-0647-6429-0D8D5C852EE6}"/>
                </a:ext>
              </a:extLst>
            </p:cNvPr>
            <p:cNvSpPr/>
            <p:nvPr/>
          </p:nvSpPr>
          <p:spPr bwMode="auto">
            <a:xfrm>
              <a:off x="9162364" y="3921958"/>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4" name="流程图: 接点 23">
              <a:extLst>
                <a:ext uri="{FF2B5EF4-FFF2-40B4-BE49-F238E27FC236}">
                  <a16:creationId xmlns:a16="http://schemas.microsoft.com/office/drawing/2014/main" id="{65662A46-877B-C7C3-D6AC-8D8E10B35DE6}"/>
                </a:ext>
              </a:extLst>
            </p:cNvPr>
            <p:cNvSpPr/>
            <p:nvPr/>
          </p:nvSpPr>
          <p:spPr bwMode="auto">
            <a:xfrm>
              <a:off x="8707247" y="3929942"/>
              <a:ext cx="104172" cy="365653"/>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1" name="文本框 30">
              <a:extLst>
                <a:ext uri="{FF2B5EF4-FFF2-40B4-BE49-F238E27FC236}">
                  <a16:creationId xmlns:a16="http://schemas.microsoft.com/office/drawing/2014/main" id="{99F8E7FA-8224-3E1C-5ABB-E5726AEC4FB5}"/>
                </a:ext>
              </a:extLst>
            </p:cNvPr>
            <p:cNvSpPr txBox="1"/>
            <p:nvPr/>
          </p:nvSpPr>
          <p:spPr>
            <a:xfrm>
              <a:off x="7927314" y="3987818"/>
              <a:ext cx="560878" cy="276999"/>
            </a:xfrm>
            <a:prstGeom prst="rect">
              <a:avLst/>
            </a:prstGeom>
            <a:noFill/>
          </p:spPr>
          <p:txBody>
            <a:bodyPr wrap="square" rtlCol="0">
              <a:spAutoFit/>
            </a:bodyPr>
            <a:lstStyle/>
            <a:p>
              <a:r>
                <a:rPr lang="en-US" altLang="zh-CN" sz="1200" dirty="0"/>
                <a:t>V1</a:t>
              </a:r>
              <a:endParaRPr lang="zh-CN" altLang="en-US" sz="1200" dirty="0"/>
            </a:p>
          </p:txBody>
        </p:sp>
        <p:sp>
          <p:nvSpPr>
            <p:cNvPr id="32" name="文本框 31">
              <a:extLst>
                <a:ext uri="{FF2B5EF4-FFF2-40B4-BE49-F238E27FC236}">
                  <a16:creationId xmlns:a16="http://schemas.microsoft.com/office/drawing/2014/main" id="{50BDEBE7-6945-9232-DAB3-DF95D3C07FAC}"/>
                </a:ext>
              </a:extLst>
            </p:cNvPr>
            <p:cNvSpPr txBox="1"/>
            <p:nvPr/>
          </p:nvSpPr>
          <p:spPr>
            <a:xfrm>
              <a:off x="8363278" y="3987818"/>
              <a:ext cx="501287" cy="276999"/>
            </a:xfrm>
            <a:prstGeom prst="rect">
              <a:avLst/>
            </a:prstGeom>
            <a:noFill/>
          </p:spPr>
          <p:txBody>
            <a:bodyPr wrap="square" rtlCol="0">
              <a:spAutoFit/>
            </a:bodyPr>
            <a:lstStyle/>
            <a:p>
              <a:r>
                <a:rPr lang="en-US" altLang="zh-CN" sz="1200" dirty="0"/>
                <a:t>V2</a:t>
              </a:r>
              <a:endParaRPr lang="zh-CN" altLang="en-US" dirty="0"/>
            </a:p>
          </p:txBody>
        </p:sp>
        <p:sp>
          <p:nvSpPr>
            <p:cNvPr id="33" name="文本框 32">
              <a:extLst>
                <a:ext uri="{FF2B5EF4-FFF2-40B4-BE49-F238E27FC236}">
                  <a16:creationId xmlns:a16="http://schemas.microsoft.com/office/drawing/2014/main" id="{F766EA7A-1492-2DD0-6640-AFEC6CBDCA70}"/>
                </a:ext>
              </a:extLst>
            </p:cNvPr>
            <p:cNvSpPr txBox="1"/>
            <p:nvPr/>
          </p:nvSpPr>
          <p:spPr>
            <a:xfrm>
              <a:off x="8810177" y="3979834"/>
              <a:ext cx="501287" cy="276999"/>
            </a:xfrm>
            <a:prstGeom prst="rect">
              <a:avLst/>
            </a:prstGeom>
            <a:noFill/>
          </p:spPr>
          <p:txBody>
            <a:bodyPr wrap="square" rtlCol="0">
              <a:spAutoFit/>
            </a:bodyPr>
            <a:lstStyle/>
            <a:p>
              <a:r>
                <a:rPr lang="en-US" altLang="zh-CN" sz="1200" dirty="0"/>
                <a:t>V4</a:t>
              </a:r>
              <a:endParaRPr lang="zh-CN" altLang="en-US" dirty="0"/>
            </a:p>
          </p:txBody>
        </p:sp>
        <p:sp>
          <p:nvSpPr>
            <p:cNvPr id="34" name="文本框 33">
              <a:extLst>
                <a:ext uri="{FF2B5EF4-FFF2-40B4-BE49-F238E27FC236}">
                  <a16:creationId xmlns:a16="http://schemas.microsoft.com/office/drawing/2014/main" id="{18B95C2D-502A-F36C-5E75-694D24D07C06}"/>
                </a:ext>
              </a:extLst>
            </p:cNvPr>
            <p:cNvSpPr txBox="1"/>
            <p:nvPr/>
          </p:nvSpPr>
          <p:spPr>
            <a:xfrm>
              <a:off x="9278648" y="3974387"/>
              <a:ext cx="460341" cy="276999"/>
            </a:xfrm>
            <a:prstGeom prst="rect">
              <a:avLst/>
            </a:prstGeom>
            <a:noFill/>
          </p:spPr>
          <p:txBody>
            <a:bodyPr wrap="square" rtlCol="0">
              <a:spAutoFit/>
            </a:bodyPr>
            <a:lstStyle/>
            <a:p>
              <a:r>
                <a:rPr lang="en-US" altLang="zh-CN" sz="1200" dirty="0"/>
                <a:t>V3</a:t>
              </a:r>
              <a:endParaRPr lang="zh-CN" altLang="en-US" dirty="0"/>
            </a:p>
          </p:txBody>
        </p:sp>
        <p:sp>
          <p:nvSpPr>
            <p:cNvPr id="37" name="文本框 36">
              <a:extLst>
                <a:ext uri="{FF2B5EF4-FFF2-40B4-BE49-F238E27FC236}">
                  <a16:creationId xmlns:a16="http://schemas.microsoft.com/office/drawing/2014/main" id="{3F6C576C-F28A-7B09-4C16-8CF7738FC5D8}"/>
                </a:ext>
              </a:extLst>
            </p:cNvPr>
            <p:cNvSpPr txBox="1"/>
            <p:nvPr/>
          </p:nvSpPr>
          <p:spPr>
            <a:xfrm>
              <a:off x="9679023" y="3976656"/>
              <a:ext cx="411969" cy="276999"/>
            </a:xfrm>
            <a:prstGeom prst="rect">
              <a:avLst/>
            </a:prstGeom>
            <a:noFill/>
          </p:spPr>
          <p:txBody>
            <a:bodyPr wrap="square" rtlCol="0">
              <a:spAutoFit/>
            </a:bodyPr>
            <a:lstStyle/>
            <a:p>
              <a:r>
                <a:rPr lang="en-US" altLang="zh-CN" sz="1200" dirty="0"/>
                <a:t>V5</a:t>
              </a:r>
              <a:endParaRPr lang="zh-CN" altLang="en-US" dirty="0"/>
            </a:p>
          </p:txBody>
        </p:sp>
        <p:sp>
          <p:nvSpPr>
            <p:cNvPr id="38" name="文本框 37">
              <a:extLst>
                <a:ext uri="{FF2B5EF4-FFF2-40B4-BE49-F238E27FC236}">
                  <a16:creationId xmlns:a16="http://schemas.microsoft.com/office/drawing/2014/main" id="{7ACE8A54-0E46-5B86-633F-8FA43879B457}"/>
                </a:ext>
              </a:extLst>
            </p:cNvPr>
            <p:cNvSpPr txBox="1"/>
            <p:nvPr/>
          </p:nvSpPr>
          <p:spPr>
            <a:xfrm>
              <a:off x="10107577" y="3979834"/>
              <a:ext cx="501287" cy="276999"/>
            </a:xfrm>
            <a:prstGeom prst="rect">
              <a:avLst/>
            </a:prstGeom>
            <a:noFill/>
          </p:spPr>
          <p:txBody>
            <a:bodyPr wrap="square" rtlCol="0">
              <a:spAutoFit/>
            </a:bodyPr>
            <a:lstStyle/>
            <a:p>
              <a:r>
                <a:rPr lang="en-US" altLang="zh-CN" sz="1200" dirty="0"/>
                <a:t>V6</a:t>
              </a:r>
              <a:endParaRPr lang="zh-CN" altLang="en-US" dirty="0"/>
            </a:p>
          </p:txBody>
        </p:sp>
        <p:sp>
          <p:nvSpPr>
            <p:cNvPr id="54" name="椭圆 53">
              <a:extLst>
                <a:ext uri="{FF2B5EF4-FFF2-40B4-BE49-F238E27FC236}">
                  <a16:creationId xmlns:a16="http://schemas.microsoft.com/office/drawing/2014/main" id="{EC180EDF-FAA3-8FFB-2F66-9CFFC960C619}"/>
                </a:ext>
              </a:extLst>
            </p:cNvPr>
            <p:cNvSpPr/>
            <p:nvPr/>
          </p:nvSpPr>
          <p:spPr bwMode="auto">
            <a:xfrm>
              <a:off x="10772737" y="3916510"/>
              <a:ext cx="145654" cy="36565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57" name="文本框 56">
              <a:extLst>
                <a:ext uri="{FF2B5EF4-FFF2-40B4-BE49-F238E27FC236}">
                  <a16:creationId xmlns:a16="http://schemas.microsoft.com/office/drawing/2014/main" id="{246E91EC-C3BA-2DC4-AB4A-11A6CF0FF6FA}"/>
                </a:ext>
              </a:extLst>
            </p:cNvPr>
            <p:cNvSpPr txBox="1"/>
            <p:nvPr/>
          </p:nvSpPr>
          <p:spPr>
            <a:xfrm>
              <a:off x="10480409" y="3977987"/>
              <a:ext cx="501287" cy="276999"/>
            </a:xfrm>
            <a:prstGeom prst="rect">
              <a:avLst/>
            </a:prstGeom>
            <a:noFill/>
          </p:spPr>
          <p:txBody>
            <a:bodyPr wrap="square" rtlCol="0">
              <a:spAutoFit/>
            </a:bodyPr>
            <a:lstStyle/>
            <a:p>
              <a:r>
                <a:rPr lang="en-US" altLang="zh-CN" sz="1200" dirty="0"/>
                <a:t>V8</a:t>
              </a:r>
              <a:endParaRPr lang="zh-CN" altLang="en-US" dirty="0"/>
            </a:p>
          </p:txBody>
        </p:sp>
        <p:sp>
          <p:nvSpPr>
            <p:cNvPr id="59" name="文本框 58">
              <a:extLst>
                <a:ext uri="{FF2B5EF4-FFF2-40B4-BE49-F238E27FC236}">
                  <a16:creationId xmlns:a16="http://schemas.microsoft.com/office/drawing/2014/main" id="{27DAA229-B0A4-AEF6-4933-163B4B0E96FE}"/>
                </a:ext>
              </a:extLst>
            </p:cNvPr>
            <p:cNvSpPr txBox="1"/>
            <p:nvPr/>
          </p:nvSpPr>
          <p:spPr>
            <a:xfrm>
              <a:off x="10873330" y="3976656"/>
              <a:ext cx="501287" cy="276999"/>
            </a:xfrm>
            <a:prstGeom prst="rect">
              <a:avLst/>
            </a:prstGeom>
            <a:noFill/>
          </p:spPr>
          <p:txBody>
            <a:bodyPr wrap="square" rtlCol="0">
              <a:spAutoFit/>
            </a:bodyPr>
            <a:lstStyle/>
            <a:p>
              <a:r>
                <a:rPr lang="en-US" altLang="zh-CN" sz="1200" dirty="0"/>
                <a:t>V7</a:t>
              </a:r>
              <a:endParaRPr lang="zh-CN" altLang="en-US" dirty="0"/>
            </a:p>
          </p:txBody>
        </p:sp>
      </p:grpSp>
      <p:sp>
        <p:nvSpPr>
          <p:cNvPr id="61" name="箭头: 下 60">
            <a:extLst>
              <a:ext uri="{FF2B5EF4-FFF2-40B4-BE49-F238E27FC236}">
                <a16:creationId xmlns:a16="http://schemas.microsoft.com/office/drawing/2014/main" id="{8858F3B7-9BF5-81B6-136D-C1D9C9365263}"/>
              </a:ext>
            </a:extLst>
          </p:cNvPr>
          <p:cNvSpPr/>
          <p:nvPr/>
        </p:nvSpPr>
        <p:spPr bwMode="auto">
          <a:xfrm>
            <a:off x="9801602" y="3517466"/>
            <a:ext cx="368687" cy="41747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62" name="文本框 61">
            <a:extLst>
              <a:ext uri="{FF2B5EF4-FFF2-40B4-BE49-F238E27FC236}">
                <a16:creationId xmlns:a16="http://schemas.microsoft.com/office/drawing/2014/main" id="{23554529-041D-D3D2-736C-2FCEF4DEE992}"/>
              </a:ext>
            </a:extLst>
          </p:cNvPr>
          <p:cNvSpPr txBox="1"/>
          <p:nvPr/>
        </p:nvSpPr>
        <p:spPr>
          <a:xfrm>
            <a:off x="9564824" y="3134263"/>
            <a:ext cx="1257398" cy="310676"/>
          </a:xfrm>
          <a:prstGeom prst="rect">
            <a:avLst/>
          </a:prstGeom>
          <a:noFill/>
        </p:spPr>
        <p:txBody>
          <a:bodyPr wrap="square" rtlCol="0">
            <a:spAutoFit/>
          </a:bodyPr>
          <a:lstStyle/>
          <a:p>
            <a:r>
              <a:rPr lang="zh-CN" altLang="en-US" sz="1400" dirty="0">
                <a:solidFill>
                  <a:srgbClr val="002060"/>
                </a:solidFill>
                <a:latin typeface="Microsoft YaHei" panose="020B0503020204020204" pitchFamily="34" charset="-122"/>
                <a:ea typeface="Microsoft YaHei" panose="020B0503020204020204" pitchFamily="34" charset="-122"/>
              </a:rPr>
              <a:t>加入任务队列</a:t>
            </a:r>
          </a:p>
        </p:txBody>
      </p:sp>
      <p:sp>
        <p:nvSpPr>
          <p:cNvPr id="63" name="文本框 62">
            <a:extLst>
              <a:ext uri="{FF2B5EF4-FFF2-40B4-BE49-F238E27FC236}">
                <a16:creationId xmlns:a16="http://schemas.microsoft.com/office/drawing/2014/main" id="{12CA91CC-7E52-8E31-E270-A871D9F021F0}"/>
              </a:ext>
            </a:extLst>
          </p:cNvPr>
          <p:cNvSpPr txBox="1"/>
          <p:nvPr/>
        </p:nvSpPr>
        <p:spPr>
          <a:xfrm>
            <a:off x="7762624" y="3750261"/>
            <a:ext cx="1257398" cy="307777"/>
          </a:xfrm>
          <a:prstGeom prst="rect">
            <a:avLst/>
          </a:prstGeom>
          <a:noFill/>
        </p:spPr>
        <p:txBody>
          <a:bodyPr wrap="square" rtlCol="0">
            <a:spAutoFit/>
          </a:bodyPr>
          <a:lstStyle/>
          <a:p>
            <a:r>
              <a:rPr lang="zh-CN" altLang="en-US" sz="1400" dirty="0">
                <a:solidFill>
                  <a:srgbClr val="002060"/>
                </a:solidFill>
                <a:latin typeface="Microsoft YaHei" panose="020B0503020204020204" pitchFamily="34" charset="-122"/>
                <a:ea typeface="Microsoft YaHei" panose="020B0503020204020204" pitchFamily="34" charset="-122"/>
              </a:rPr>
              <a:t>优化任务顺序</a:t>
            </a:r>
          </a:p>
        </p:txBody>
      </p:sp>
      <p:sp>
        <p:nvSpPr>
          <p:cNvPr id="64" name="文本框 63">
            <a:extLst>
              <a:ext uri="{FF2B5EF4-FFF2-40B4-BE49-F238E27FC236}">
                <a16:creationId xmlns:a16="http://schemas.microsoft.com/office/drawing/2014/main" id="{6F4ED9C1-6A29-F148-CF73-99B77313755D}"/>
              </a:ext>
            </a:extLst>
          </p:cNvPr>
          <p:cNvSpPr txBox="1"/>
          <p:nvPr/>
        </p:nvSpPr>
        <p:spPr>
          <a:xfrm>
            <a:off x="8956989" y="2684624"/>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2</a:t>
            </a:r>
            <a:endParaRPr lang="zh-CN" altLang="en-US" sz="900" dirty="0"/>
          </a:p>
        </p:txBody>
      </p:sp>
      <p:sp>
        <p:nvSpPr>
          <p:cNvPr id="65" name="文本框 64">
            <a:extLst>
              <a:ext uri="{FF2B5EF4-FFF2-40B4-BE49-F238E27FC236}">
                <a16:creationId xmlns:a16="http://schemas.microsoft.com/office/drawing/2014/main" id="{B92C8F61-B87F-7B7F-3812-8F27AE885CEB}"/>
              </a:ext>
            </a:extLst>
          </p:cNvPr>
          <p:cNvSpPr txBox="1"/>
          <p:nvPr/>
        </p:nvSpPr>
        <p:spPr>
          <a:xfrm>
            <a:off x="9418974" y="1666149"/>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1</a:t>
            </a:r>
            <a:endParaRPr lang="zh-CN" altLang="en-US" sz="900" dirty="0"/>
          </a:p>
        </p:txBody>
      </p:sp>
      <p:sp>
        <p:nvSpPr>
          <p:cNvPr id="66" name="文本框 65">
            <a:extLst>
              <a:ext uri="{FF2B5EF4-FFF2-40B4-BE49-F238E27FC236}">
                <a16:creationId xmlns:a16="http://schemas.microsoft.com/office/drawing/2014/main" id="{6EB1D0BB-1D41-E409-AA1B-3E99515D4A86}"/>
              </a:ext>
            </a:extLst>
          </p:cNvPr>
          <p:cNvSpPr txBox="1"/>
          <p:nvPr/>
        </p:nvSpPr>
        <p:spPr>
          <a:xfrm>
            <a:off x="7609953" y="1603408"/>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0</a:t>
            </a:r>
            <a:endParaRPr lang="zh-CN" altLang="en-US" sz="900" dirty="0"/>
          </a:p>
        </p:txBody>
      </p:sp>
      <p:sp>
        <p:nvSpPr>
          <p:cNvPr id="67" name="文本框 66">
            <a:extLst>
              <a:ext uri="{FF2B5EF4-FFF2-40B4-BE49-F238E27FC236}">
                <a16:creationId xmlns:a16="http://schemas.microsoft.com/office/drawing/2014/main" id="{B2DF2993-B8CB-15FB-F56E-0DDBC97F5D79}"/>
              </a:ext>
            </a:extLst>
          </p:cNvPr>
          <p:cNvSpPr txBox="1"/>
          <p:nvPr/>
        </p:nvSpPr>
        <p:spPr>
          <a:xfrm>
            <a:off x="7619465" y="2807299"/>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0</a:t>
            </a:r>
            <a:endParaRPr lang="zh-CN" altLang="en-US" sz="900" dirty="0"/>
          </a:p>
        </p:txBody>
      </p:sp>
      <p:sp>
        <p:nvSpPr>
          <p:cNvPr id="68" name="文本框 67">
            <a:extLst>
              <a:ext uri="{FF2B5EF4-FFF2-40B4-BE49-F238E27FC236}">
                <a16:creationId xmlns:a16="http://schemas.microsoft.com/office/drawing/2014/main" id="{EBA664F0-C974-A9B3-2728-06D277707ACE}"/>
              </a:ext>
            </a:extLst>
          </p:cNvPr>
          <p:cNvSpPr txBox="1"/>
          <p:nvPr/>
        </p:nvSpPr>
        <p:spPr>
          <a:xfrm>
            <a:off x="9941332" y="2014508"/>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2</a:t>
            </a:r>
            <a:endParaRPr lang="zh-CN" altLang="en-US" sz="900" dirty="0"/>
          </a:p>
        </p:txBody>
      </p:sp>
      <p:sp>
        <p:nvSpPr>
          <p:cNvPr id="69" name="文本框 68">
            <a:extLst>
              <a:ext uri="{FF2B5EF4-FFF2-40B4-BE49-F238E27FC236}">
                <a16:creationId xmlns:a16="http://schemas.microsoft.com/office/drawing/2014/main" id="{7D4CAC49-00D8-0B44-C7BE-D1ACDF389C7B}"/>
              </a:ext>
            </a:extLst>
          </p:cNvPr>
          <p:cNvSpPr txBox="1"/>
          <p:nvPr/>
        </p:nvSpPr>
        <p:spPr>
          <a:xfrm>
            <a:off x="10720310" y="1420645"/>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1</a:t>
            </a:r>
            <a:endParaRPr lang="zh-CN" altLang="en-US" sz="900" dirty="0"/>
          </a:p>
        </p:txBody>
      </p:sp>
      <p:sp>
        <p:nvSpPr>
          <p:cNvPr id="70" name="文本框 69">
            <a:extLst>
              <a:ext uri="{FF2B5EF4-FFF2-40B4-BE49-F238E27FC236}">
                <a16:creationId xmlns:a16="http://schemas.microsoft.com/office/drawing/2014/main" id="{D5171A56-90A7-24DD-C471-AD68342537F2}"/>
              </a:ext>
            </a:extLst>
          </p:cNvPr>
          <p:cNvSpPr txBox="1"/>
          <p:nvPr/>
        </p:nvSpPr>
        <p:spPr>
          <a:xfrm>
            <a:off x="11194643" y="2840711"/>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1</a:t>
            </a:r>
            <a:endParaRPr lang="zh-CN" altLang="en-US" sz="900" dirty="0"/>
          </a:p>
        </p:txBody>
      </p:sp>
      <p:sp>
        <p:nvSpPr>
          <p:cNvPr id="71" name="文本框 70">
            <a:extLst>
              <a:ext uri="{FF2B5EF4-FFF2-40B4-BE49-F238E27FC236}">
                <a16:creationId xmlns:a16="http://schemas.microsoft.com/office/drawing/2014/main" id="{4CD04A68-B270-0736-4589-BF010EC85F1E}"/>
              </a:ext>
            </a:extLst>
          </p:cNvPr>
          <p:cNvSpPr txBox="1"/>
          <p:nvPr/>
        </p:nvSpPr>
        <p:spPr>
          <a:xfrm>
            <a:off x="11416757" y="1997835"/>
            <a:ext cx="1034476" cy="230832"/>
          </a:xfrm>
          <a:prstGeom prst="rect">
            <a:avLst/>
          </a:prstGeom>
          <a:noFill/>
        </p:spPr>
        <p:txBody>
          <a:bodyPr wrap="square" rtlCol="0">
            <a:spAutoFit/>
          </a:bodyPr>
          <a:lstStyle/>
          <a:p>
            <a:r>
              <a:rPr lang="en-US" altLang="zh-CN" sz="900" dirty="0"/>
              <a:t>Latch</a:t>
            </a:r>
            <a:r>
              <a:rPr lang="zh-CN" altLang="en-US" sz="900" dirty="0"/>
              <a:t> </a:t>
            </a:r>
            <a:r>
              <a:rPr lang="en-US" altLang="zh-CN" sz="900" dirty="0"/>
              <a:t>count 1</a:t>
            </a:r>
            <a:endParaRPr lang="zh-CN" altLang="en-US" sz="900" dirty="0"/>
          </a:p>
        </p:txBody>
      </p:sp>
      <p:sp>
        <p:nvSpPr>
          <p:cNvPr id="72" name="右大括号 71">
            <a:extLst>
              <a:ext uri="{FF2B5EF4-FFF2-40B4-BE49-F238E27FC236}">
                <a16:creationId xmlns:a16="http://schemas.microsoft.com/office/drawing/2014/main" id="{09D14EC8-26CA-BE87-BD8C-AB0A44455E03}"/>
              </a:ext>
            </a:extLst>
          </p:cNvPr>
          <p:cNvSpPr/>
          <p:nvPr/>
        </p:nvSpPr>
        <p:spPr bwMode="auto">
          <a:xfrm rot="5400000">
            <a:off x="8871556" y="4062750"/>
            <a:ext cx="328778" cy="133675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3" name="文本框 72">
            <a:extLst>
              <a:ext uri="{FF2B5EF4-FFF2-40B4-BE49-F238E27FC236}">
                <a16:creationId xmlns:a16="http://schemas.microsoft.com/office/drawing/2014/main" id="{0C49CFF7-376E-BDFA-C947-D68851649FFD}"/>
              </a:ext>
            </a:extLst>
          </p:cNvPr>
          <p:cNvSpPr txBox="1"/>
          <p:nvPr/>
        </p:nvSpPr>
        <p:spPr>
          <a:xfrm>
            <a:off x="11695930" y="4120986"/>
            <a:ext cx="308139" cy="369332"/>
          </a:xfrm>
          <a:prstGeom prst="rect">
            <a:avLst/>
          </a:prstGeom>
          <a:noFill/>
        </p:spPr>
        <p:txBody>
          <a:bodyPr wrap="square" rtlCol="0">
            <a:spAutoFit/>
          </a:bodyPr>
          <a:lstStyle/>
          <a:p>
            <a:r>
              <a:rPr lang="en-US" altLang="zh-CN" dirty="0"/>
              <a:t>…</a:t>
            </a:r>
            <a:endParaRPr lang="zh-CN" altLang="en-US" dirty="0"/>
          </a:p>
        </p:txBody>
      </p:sp>
      <p:sp>
        <p:nvSpPr>
          <p:cNvPr id="74" name="文本框 73">
            <a:extLst>
              <a:ext uri="{FF2B5EF4-FFF2-40B4-BE49-F238E27FC236}">
                <a16:creationId xmlns:a16="http://schemas.microsoft.com/office/drawing/2014/main" id="{29ED0B93-DFFA-3CFB-7E52-62BD9E063E5A}"/>
              </a:ext>
            </a:extLst>
          </p:cNvPr>
          <p:cNvSpPr txBox="1"/>
          <p:nvPr/>
        </p:nvSpPr>
        <p:spPr>
          <a:xfrm>
            <a:off x="8296141" y="4963921"/>
            <a:ext cx="1505462" cy="307777"/>
          </a:xfrm>
          <a:prstGeom prst="rect">
            <a:avLst/>
          </a:prstGeom>
          <a:noFill/>
        </p:spPr>
        <p:txBody>
          <a:bodyPr wrap="square" rtlCol="0">
            <a:spAutoFit/>
          </a:bodyPr>
          <a:lstStyle/>
          <a:p>
            <a:r>
              <a:rPr lang="zh-CN" altLang="en-US" sz="1400" dirty="0">
                <a:solidFill>
                  <a:srgbClr val="002060"/>
                </a:solidFill>
                <a:latin typeface="Microsoft YaHei" panose="020B0503020204020204" pitchFamily="34" charset="-122"/>
                <a:ea typeface="Microsoft YaHei" panose="020B0503020204020204" pitchFamily="34" charset="-122"/>
              </a:rPr>
              <a:t>最大线程执行数</a:t>
            </a:r>
          </a:p>
        </p:txBody>
      </p:sp>
      <p:sp>
        <p:nvSpPr>
          <p:cNvPr id="75" name="箭头: 下 74">
            <a:extLst>
              <a:ext uri="{FF2B5EF4-FFF2-40B4-BE49-F238E27FC236}">
                <a16:creationId xmlns:a16="http://schemas.microsoft.com/office/drawing/2014/main" id="{50DA78F1-F199-A8E9-EA4A-2DFF6F99FC31}"/>
              </a:ext>
            </a:extLst>
          </p:cNvPr>
          <p:cNvSpPr/>
          <p:nvPr/>
        </p:nvSpPr>
        <p:spPr bwMode="auto">
          <a:xfrm>
            <a:off x="8833306" y="5454896"/>
            <a:ext cx="368687" cy="41747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6" name="文本框 75">
            <a:extLst>
              <a:ext uri="{FF2B5EF4-FFF2-40B4-BE49-F238E27FC236}">
                <a16:creationId xmlns:a16="http://schemas.microsoft.com/office/drawing/2014/main" id="{CBDC4C72-4DA6-5BAC-6983-A1C9C89A0634}"/>
              </a:ext>
            </a:extLst>
          </p:cNvPr>
          <p:cNvSpPr txBox="1"/>
          <p:nvPr/>
        </p:nvSpPr>
        <p:spPr>
          <a:xfrm>
            <a:off x="8603406" y="5910242"/>
            <a:ext cx="961418" cy="307777"/>
          </a:xfrm>
          <a:prstGeom prst="rect">
            <a:avLst/>
          </a:prstGeom>
          <a:noFill/>
        </p:spPr>
        <p:txBody>
          <a:bodyPr wrap="square" rtlCol="0">
            <a:spAutoFit/>
          </a:bodyPr>
          <a:lstStyle/>
          <a:p>
            <a:r>
              <a:rPr lang="zh-CN" altLang="en-US" sz="1400" dirty="0">
                <a:solidFill>
                  <a:srgbClr val="002060"/>
                </a:solidFill>
                <a:latin typeface="Microsoft YaHei" panose="020B0503020204020204" pitchFamily="34" charset="-122"/>
                <a:ea typeface="Microsoft YaHei" panose="020B0503020204020204" pitchFamily="34" charset="-122"/>
              </a:rPr>
              <a:t>执行任务</a:t>
            </a:r>
          </a:p>
        </p:txBody>
      </p:sp>
    </p:spTree>
    <p:extLst>
      <p:ext uri="{BB962C8B-B14F-4D97-AF65-F5344CB8AC3E}">
        <p14:creationId xmlns:p14="http://schemas.microsoft.com/office/powerpoint/2010/main" val="323728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B97BCA18-DC28-4A7E-8E95-514623CBF0F2}"/>
              </a:ext>
            </a:extLst>
          </p:cNvPr>
          <p:cNvSpPr txBox="1"/>
          <p:nvPr/>
        </p:nvSpPr>
        <p:spPr>
          <a:xfrm>
            <a:off x="5007842" y="1916900"/>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研究内容</a:t>
            </a:r>
          </a:p>
        </p:txBody>
      </p:sp>
      <p:sp>
        <p:nvSpPr>
          <p:cNvPr id="27" name="文本框 26">
            <a:extLst>
              <a:ext uri="{FF2B5EF4-FFF2-40B4-BE49-F238E27FC236}">
                <a16:creationId xmlns:a16="http://schemas.microsoft.com/office/drawing/2014/main" id="{22759016-7E7E-4AB2-8649-606FE3E2F86A}"/>
              </a:ext>
            </a:extLst>
          </p:cNvPr>
          <p:cNvSpPr txBox="1"/>
          <p:nvPr/>
        </p:nvSpPr>
        <p:spPr>
          <a:xfrm>
            <a:off x="5001150" y="2790623"/>
            <a:ext cx="3448513" cy="584775"/>
          </a:xfrm>
          <a:prstGeom prst="rect">
            <a:avLst/>
          </a:prstGeom>
          <a:noFill/>
        </p:spPr>
        <p:txBody>
          <a:bodyPr wrap="square" rtlCol="0">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研究进展</a:t>
            </a:r>
          </a:p>
        </p:txBody>
      </p:sp>
      <p:sp>
        <p:nvSpPr>
          <p:cNvPr id="42" name="文本框 41">
            <a:extLst>
              <a:ext uri="{FF2B5EF4-FFF2-40B4-BE49-F238E27FC236}">
                <a16:creationId xmlns:a16="http://schemas.microsoft.com/office/drawing/2014/main" id="{19539D7B-4967-4F75-985F-FD38FF4D119C}"/>
              </a:ext>
            </a:extLst>
          </p:cNvPr>
          <p:cNvSpPr txBox="1"/>
          <p:nvPr/>
        </p:nvSpPr>
        <p:spPr>
          <a:xfrm>
            <a:off x="5008710" y="3664346"/>
            <a:ext cx="3448513" cy="584775"/>
          </a:xfrm>
          <a:prstGeom prst="rect">
            <a:avLst/>
          </a:prstGeom>
          <a:noFill/>
        </p:spPr>
        <p:txBody>
          <a:bodyPr wrap="square" rtlCol="0">
            <a:spAutoFit/>
          </a:bodyPr>
          <a:lstStyle/>
          <a:p>
            <a:r>
              <a:rPr lang="zh-CN" altLang="en-US" sz="3200" b="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未来计划</a:t>
            </a:r>
          </a:p>
        </p:txBody>
      </p:sp>
      <p:grpSp>
        <p:nvGrpSpPr>
          <p:cNvPr id="19" name="组合 18">
            <a:extLst>
              <a:ext uri="{FF2B5EF4-FFF2-40B4-BE49-F238E27FC236}">
                <a16:creationId xmlns:a16="http://schemas.microsoft.com/office/drawing/2014/main" id="{F59B2D73-743C-4DA2-A992-ABA6B6870C23}"/>
              </a:ext>
            </a:extLst>
          </p:cNvPr>
          <p:cNvGrpSpPr/>
          <p:nvPr/>
        </p:nvGrpSpPr>
        <p:grpSpPr>
          <a:xfrm>
            <a:off x="3997205" y="1786041"/>
            <a:ext cx="788455" cy="2514512"/>
            <a:chOff x="3997205" y="1786041"/>
            <a:chExt cx="788455" cy="2514512"/>
          </a:xfrm>
        </p:grpSpPr>
        <p:sp>
          <p:nvSpPr>
            <p:cNvPr id="20" name="菱形 19">
              <a:extLst>
                <a:ext uri="{FF2B5EF4-FFF2-40B4-BE49-F238E27FC236}">
                  <a16:creationId xmlns:a16="http://schemas.microsoft.com/office/drawing/2014/main" id="{B0C993E2-4290-4CFE-9621-35DEB9EE7ED3}"/>
                </a:ext>
              </a:extLst>
            </p:cNvPr>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820F1B65-6E5F-4E35-8B37-3A7FD60A4332}"/>
                </a:ext>
              </a:extLst>
            </p:cNvPr>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01</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22" name="菱形 21">
              <a:extLst>
                <a:ext uri="{FF2B5EF4-FFF2-40B4-BE49-F238E27FC236}">
                  <a16:creationId xmlns:a16="http://schemas.microsoft.com/office/drawing/2014/main" id="{D6DA52F4-AEA1-4F47-9FFF-23441E9A048F}"/>
                </a:ext>
              </a:extLst>
            </p:cNvPr>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3EFEF674-7939-4E55-AAE4-C1847634E9EF}"/>
                </a:ext>
              </a:extLst>
            </p:cNvPr>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02</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sp>
          <p:nvSpPr>
            <p:cNvPr id="30" name="菱形 29">
              <a:extLst>
                <a:ext uri="{FF2B5EF4-FFF2-40B4-BE49-F238E27FC236}">
                  <a16:creationId xmlns:a16="http://schemas.microsoft.com/office/drawing/2014/main" id="{655A6A60-9A5A-46C0-83F1-06E990637D62}"/>
                </a:ext>
              </a:extLst>
            </p:cNvPr>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41719892-F420-4777-B5EB-A5A762C1AF7E}"/>
                </a:ext>
              </a:extLst>
            </p:cNvPr>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Microsoft YaHei" panose="020B0503020204020204" pitchFamily="34" charset="-122"/>
                  <a:ea typeface="Microsoft YaHei" panose="020B0503020204020204" pitchFamily="34" charset="-122"/>
                </a:rPr>
                <a:t>03</a:t>
              </a:r>
              <a:endParaRPr lang="zh-CN" altLang="en-US" sz="28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632778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49FA-D862-4E45-8750-3F218F0CFF11}"/>
              </a:ext>
            </a:extLst>
          </p:cNvPr>
          <p:cNvSpPr>
            <a:spLocks noGrp="1"/>
          </p:cNvSpPr>
          <p:nvPr>
            <p:ph type="title"/>
          </p:nvPr>
        </p:nvSpPr>
        <p:spPr/>
        <p:txBody>
          <a:bodyPr/>
          <a:lstStyle/>
          <a:p>
            <a:r>
              <a:rPr kumimoji="1" lang="zh-CN" altLang="en-US" dirty="0"/>
              <a:t>工具计划一：架构改进，支持</a:t>
            </a:r>
            <a:r>
              <a:rPr kumimoji="1" lang="en-US" altLang="zh-CN" dirty="0"/>
              <a:t>AI</a:t>
            </a:r>
            <a:r>
              <a:rPr kumimoji="1" lang="zh-CN" altLang="en-US" dirty="0"/>
              <a:t>交互</a:t>
            </a:r>
          </a:p>
        </p:txBody>
      </p:sp>
      <p:sp>
        <p:nvSpPr>
          <p:cNvPr id="3" name="内容占位符 2">
            <a:extLst>
              <a:ext uri="{FF2B5EF4-FFF2-40B4-BE49-F238E27FC236}">
                <a16:creationId xmlns:a16="http://schemas.microsoft.com/office/drawing/2014/main" id="{B07ACAF2-A14D-5B49-8FB8-0E98BAE8C103}"/>
              </a:ext>
            </a:extLst>
          </p:cNvPr>
          <p:cNvSpPr>
            <a:spLocks noGrp="1"/>
          </p:cNvSpPr>
          <p:nvPr>
            <p:ph idx="1"/>
          </p:nvPr>
        </p:nvSpPr>
        <p:spPr>
          <a:xfrm>
            <a:off x="474562" y="850583"/>
            <a:ext cx="10468810" cy="4934173"/>
          </a:xfrm>
        </p:spPr>
        <p:txBody>
          <a:bodyPr/>
          <a:lstStyle/>
          <a:p>
            <a:pPr>
              <a:lnSpc>
                <a:spcPct val="200000"/>
              </a:lnSpc>
            </a:pPr>
            <a:r>
              <a:rPr lang="zh-CN" altLang="en-US" b="1" dirty="0">
                <a:solidFill>
                  <a:srgbClr val="404040"/>
                </a:solidFill>
              </a:rPr>
              <a:t>改进工具架构设计</a:t>
            </a:r>
            <a:endParaRPr lang="en-US" altLang="zh-CN" b="1" dirty="0">
              <a:solidFill>
                <a:srgbClr val="404040"/>
              </a:solidFill>
            </a:endParaRPr>
          </a:p>
          <a:p>
            <a:pPr lvl="2">
              <a:lnSpc>
                <a:spcPct val="150000"/>
              </a:lnSpc>
            </a:pPr>
            <a:r>
              <a:rPr kumimoji="1" lang="zh-CN" altLang="en-US" sz="2400" dirty="0"/>
              <a:t>工具使用</a:t>
            </a:r>
            <a:r>
              <a:rPr kumimoji="1" lang="en-US" altLang="zh-CN" sz="2400" dirty="0"/>
              <a:t>PYBIND/</a:t>
            </a:r>
            <a:r>
              <a:rPr kumimoji="1" lang="en-US" altLang="zh-CN" sz="2400" dirty="0" err="1"/>
              <a:t>Cython</a:t>
            </a:r>
            <a:r>
              <a:rPr kumimoji="1" lang="zh-CN" altLang="en-US" sz="2400" dirty="0"/>
              <a:t>接入</a:t>
            </a:r>
            <a:r>
              <a:rPr kumimoji="1" lang="en-US" altLang="zh-CN" sz="2400" dirty="0"/>
              <a:t>Python-&gt;</a:t>
            </a:r>
            <a:r>
              <a:rPr kumimoji="1" lang="en-US" altLang="zh-CN" sz="2400" dirty="0" err="1"/>
              <a:t>Pytorch</a:t>
            </a:r>
            <a:r>
              <a:rPr kumimoji="1" lang="en-US" altLang="zh-CN" sz="2400" dirty="0"/>
              <a:t>-&gt;AI/ML</a:t>
            </a:r>
            <a:r>
              <a:rPr kumimoji="1" lang="zh-CN" altLang="en-US" sz="2400" dirty="0"/>
              <a:t>模型；</a:t>
            </a:r>
            <a:endParaRPr kumimoji="1" lang="en-US" altLang="zh-CN" sz="2400" dirty="0"/>
          </a:p>
          <a:p>
            <a:pPr lvl="2">
              <a:lnSpc>
                <a:spcPct val="150000"/>
              </a:lnSpc>
            </a:pPr>
            <a:r>
              <a:rPr kumimoji="1" lang="zh-CN" altLang="en-US" sz="2400" dirty="0"/>
              <a:t>工具接入</a:t>
            </a:r>
            <a:r>
              <a:rPr kumimoji="1" lang="en-US" altLang="zh-CN" sz="2400" dirty="0"/>
              <a:t>ML</a:t>
            </a:r>
            <a:r>
              <a:rPr kumimoji="1" lang="zh-CN" altLang="en-US" sz="2400" dirty="0"/>
              <a:t>预测模型，通过模型校准关键路径时序和关键功耗分析结果。</a:t>
            </a:r>
            <a:endParaRPr kumimoji="1" lang="en-US" altLang="zh-CN" sz="2400" dirty="0"/>
          </a:p>
          <a:p>
            <a:pPr lvl="2">
              <a:lnSpc>
                <a:spcPct val="120000"/>
              </a:lnSpc>
            </a:pPr>
            <a:endParaRPr lang="en-US" altLang="zh-CN" sz="1700" b="1" dirty="0"/>
          </a:p>
        </p:txBody>
      </p:sp>
      <p:grpSp>
        <p:nvGrpSpPr>
          <p:cNvPr id="7" name="组合 6">
            <a:extLst>
              <a:ext uri="{FF2B5EF4-FFF2-40B4-BE49-F238E27FC236}">
                <a16:creationId xmlns:a16="http://schemas.microsoft.com/office/drawing/2014/main" id="{BD4D3175-163E-2714-19B1-9AF98F60DF04}"/>
              </a:ext>
            </a:extLst>
          </p:cNvPr>
          <p:cNvGrpSpPr/>
          <p:nvPr/>
        </p:nvGrpSpPr>
        <p:grpSpPr>
          <a:xfrm>
            <a:off x="4877804" y="3508081"/>
            <a:ext cx="5728464" cy="2966025"/>
            <a:chOff x="6167968" y="1319187"/>
            <a:chExt cx="5814523" cy="3792778"/>
          </a:xfrm>
        </p:grpSpPr>
        <p:sp>
          <p:nvSpPr>
            <p:cNvPr id="90" name="矩形 89">
              <a:extLst>
                <a:ext uri="{FF2B5EF4-FFF2-40B4-BE49-F238E27FC236}">
                  <a16:creationId xmlns:a16="http://schemas.microsoft.com/office/drawing/2014/main" id="{C67C1FC7-8305-0AFE-62A4-66CF324F9273}"/>
                </a:ext>
              </a:extLst>
            </p:cNvPr>
            <p:cNvSpPr/>
            <p:nvPr/>
          </p:nvSpPr>
          <p:spPr bwMode="auto">
            <a:xfrm>
              <a:off x="6167968" y="1325033"/>
              <a:ext cx="3176180" cy="2820031"/>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4" name="矩形 3">
              <a:extLst>
                <a:ext uri="{FF2B5EF4-FFF2-40B4-BE49-F238E27FC236}">
                  <a16:creationId xmlns:a16="http://schemas.microsoft.com/office/drawing/2014/main" id="{35F83BD3-BC01-371F-12BB-2358364C5A08}"/>
                </a:ext>
              </a:extLst>
            </p:cNvPr>
            <p:cNvSpPr/>
            <p:nvPr/>
          </p:nvSpPr>
          <p:spPr bwMode="auto">
            <a:xfrm>
              <a:off x="10456557" y="1809291"/>
              <a:ext cx="1525934" cy="2158999"/>
            </a:xfrm>
            <a:prstGeom prst="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chemeClr val="tx1"/>
                </a:solidFill>
                <a:effectLst/>
                <a:latin typeface="Arial"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zh-CN" b="1" dirty="0">
                <a:latin typeface="Arial" charset="0"/>
                <a:ea typeface="宋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ea typeface="宋体" pitchFamily="2" charset="-122"/>
                </a:rPr>
                <a:t>iSTA</a:t>
              </a:r>
              <a:r>
                <a:rPr lang="en-US" altLang="zh-CN" b="1" dirty="0">
                  <a:latin typeface="Arial" charset="0"/>
                  <a:ea typeface="宋体" pitchFamily="2" charset="-122"/>
                </a:rPr>
                <a:t>/</a:t>
              </a:r>
              <a:r>
                <a:rPr lang="en-US" altLang="zh-CN" b="1" dirty="0" err="1">
                  <a:latin typeface="Arial" charset="0"/>
                  <a:ea typeface="宋体" pitchFamily="2" charset="-122"/>
                </a:rPr>
                <a:t>iPW</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5" name="流程图: 磁盘 4">
              <a:extLst>
                <a:ext uri="{FF2B5EF4-FFF2-40B4-BE49-F238E27FC236}">
                  <a16:creationId xmlns:a16="http://schemas.microsoft.com/office/drawing/2014/main" id="{361ADA04-6F6F-4B81-5D69-FC9B509040BD}"/>
                </a:ext>
              </a:extLst>
            </p:cNvPr>
            <p:cNvSpPr/>
            <p:nvPr/>
          </p:nvSpPr>
          <p:spPr bwMode="auto">
            <a:xfrm>
              <a:off x="7345000" y="4637832"/>
              <a:ext cx="1166161" cy="474133"/>
            </a:xfrm>
            <a:prstGeom prst="flowChartMagneticDisk">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ML</a:t>
              </a:r>
              <a:r>
                <a:rPr kumimoji="0" lang="zh-CN" altLang="en-US" sz="1800" b="1" i="0" u="none" strike="noStrike" cap="none" normalizeH="0" baseline="0" dirty="0">
                  <a:ln>
                    <a:noFill/>
                  </a:ln>
                  <a:solidFill>
                    <a:schemeClr val="tx1"/>
                  </a:solidFill>
                  <a:effectLst/>
                  <a:latin typeface="Arial" charset="0"/>
                  <a:ea typeface="宋体" pitchFamily="2" charset="-122"/>
                </a:rPr>
                <a:t>模型</a:t>
              </a:r>
            </a:p>
          </p:txBody>
        </p:sp>
        <p:sp>
          <p:nvSpPr>
            <p:cNvPr id="6" name="箭头: 右 5">
              <a:extLst>
                <a:ext uri="{FF2B5EF4-FFF2-40B4-BE49-F238E27FC236}">
                  <a16:creationId xmlns:a16="http://schemas.microsoft.com/office/drawing/2014/main" id="{4118A44F-679F-3554-499E-DA4D655C8F5F}"/>
                </a:ext>
              </a:extLst>
            </p:cNvPr>
            <p:cNvSpPr/>
            <p:nvPr/>
          </p:nvSpPr>
          <p:spPr bwMode="auto">
            <a:xfrm>
              <a:off x="9521486" y="3466526"/>
              <a:ext cx="640974" cy="434159"/>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grpSp>
          <p:nvGrpSpPr>
            <p:cNvPr id="80" name="组合 79">
              <a:extLst>
                <a:ext uri="{FF2B5EF4-FFF2-40B4-BE49-F238E27FC236}">
                  <a16:creationId xmlns:a16="http://schemas.microsoft.com/office/drawing/2014/main" id="{C144E8B4-417F-0154-036B-331B2F712D85}"/>
                </a:ext>
              </a:extLst>
            </p:cNvPr>
            <p:cNvGrpSpPr/>
            <p:nvPr/>
          </p:nvGrpSpPr>
          <p:grpSpPr>
            <a:xfrm>
              <a:off x="6403589" y="1722960"/>
              <a:ext cx="2121804" cy="1585363"/>
              <a:chOff x="6426200" y="1722967"/>
              <a:chExt cx="2937933" cy="2091266"/>
            </a:xfrm>
          </p:grpSpPr>
          <p:sp>
            <p:nvSpPr>
              <p:cNvPr id="24" name="流程图: 接点 23">
                <a:extLst>
                  <a:ext uri="{FF2B5EF4-FFF2-40B4-BE49-F238E27FC236}">
                    <a16:creationId xmlns:a16="http://schemas.microsoft.com/office/drawing/2014/main" id="{BEA70D80-A02A-90DC-BD85-5E162D0D60FF}"/>
                  </a:ext>
                </a:extLst>
              </p:cNvPr>
              <p:cNvSpPr/>
              <p:nvPr/>
            </p:nvSpPr>
            <p:spPr bwMode="auto">
              <a:xfrm>
                <a:off x="6849533" y="2129367"/>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5" name="流程图: 接点 24">
                <a:extLst>
                  <a:ext uri="{FF2B5EF4-FFF2-40B4-BE49-F238E27FC236}">
                    <a16:creationId xmlns:a16="http://schemas.microsoft.com/office/drawing/2014/main" id="{35C61F2E-0E49-B477-7525-E45C6C540DF8}"/>
                  </a:ext>
                </a:extLst>
              </p:cNvPr>
              <p:cNvSpPr/>
              <p:nvPr/>
            </p:nvSpPr>
            <p:spPr bwMode="auto">
              <a:xfrm>
                <a:off x="6849533" y="2599267"/>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6" name="流程图: 接点 25">
                <a:extLst>
                  <a:ext uri="{FF2B5EF4-FFF2-40B4-BE49-F238E27FC236}">
                    <a16:creationId xmlns:a16="http://schemas.microsoft.com/office/drawing/2014/main" id="{9A1AA1C0-E480-E7D2-B790-FA28DBFEBB4E}"/>
                  </a:ext>
                </a:extLst>
              </p:cNvPr>
              <p:cNvSpPr/>
              <p:nvPr/>
            </p:nvSpPr>
            <p:spPr bwMode="auto">
              <a:xfrm>
                <a:off x="6860116" y="3295650"/>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7" name="流程图: 接点 26">
                <a:extLst>
                  <a:ext uri="{FF2B5EF4-FFF2-40B4-BE49-F238E27FC236}">
                    <a16:creationId xmlns:a16="http://schemas.microsoft.com/office/drawing/2014/main" id="{5218DB41-1974-FA92-A0A4-753B2878A0AD}"/>
                  </a:ext>
                </a:extLst>
              </p:cNvPr>
              <p:cNvSpPr/>
              <p:nvPr/>
            </p:nvSpPr>
            <p:spPr bwMode="auto">
              <a:xfrm>
                <a:off x="7495119" y="2199217"/>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8" name="流程图: 接点 27">
                <a:extLst>
                  <a:ext uri="{FF2B5EF4-FFF2-40B4-BE49-F238E27FC236}">
                    <a16:creationId xmlns:a16="http://schemas.microsoft.com/office/drawing/2014/main" id="{8B17AB40-976E-372B-5570-9755E5EF06E5}"/>
                  </a:ext>
                </a:extLst>
              </p:cNvPr>
              <p:cNvSpPr/>
              <p:nvPr/>
            </p:nvSpPr>
            <p:spPr bwMode="auto">
              <a:xfrm>
                <a:off x="7503588" y="2735018"/>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9" name="流程图: 接点 28">
                <a:extLst>
                  <a:ext uri="{FF2B5EF4-FFF2-40B4-BE49-F238E27FC236}">
                    <a16:creationId xmlns:a16="http://schemas.microsoft.com/office/drawing/2014/main" id="{59A41B0F-4112-10B5-5CEC-0A89499BB5AB}"/>
                  </a:ext>
                </a:extLst>
              </p:cNvPr>
              <p:cNvSpPr/>
              <p:nvPr/>
            </p:nvSpPr>
            <p:spPr bwMode="auto">
              <a:xfrm>
                <a:off x="8092019" y="2036233"/>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0" name="流程图: 接点 29">
                <a:extLst>
                  <a:ext uri="{FF2B5EF4-FFF2-40B4-BE49-F238E27FC236}">
                    <a16:creationId xmlns:a16="http://schemas.microsoft.com/office/drawing/2014/main" id="{5F1AFF42-848A-A3C3-0723-69AE686E2449}"/>
                  </a:ext>
                </a:extLst>
              </p:cNvPr>
              <p:cNvSpPr/>
              <p:nvPr/>
            </p:nvSpPr>
            <p:spPr bwMode="auto">
              <a:xfrm>
                <a:off x="8111069" y="2583089"/>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31" name="流程图: 接点 30">
                <a:extLst>
                  <a:ext uri="{FF2B5EF4-FFF2-40B4-BE49-F238E27FC236}">
                    <a16:creationId xmlns:a16="http://schemas.microsoft.com/office/drawing/2014/main" id="{07BA9E14-3E84-95D1-FBF3-1B3E4977B768}"/>
                  </a:ext>
                </a:extLst>
              </p:cNvPr>
              <p:cNvSpPr/>
              <p:nvPr/>
            </p:nvSpPr>
            <p:spPr bwMode="auto">
              <a:xfrm>
                <a:off x="8115300" y="3415539"/>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2" name="文本框 31">
                <a:extLst>
                  <a:ext uri="{FF2B5EF4-FFF2-40B4-BE49-F238E27FC236}">
                    <a16:creationId xmlns:a16="http://schemas.microsoft.com/office/drawing/2014/main" id="{87EB7C1A-1FF4-61C7-EBD7-F862830D24EA}"/>
                  </a:ext>
                </a:extLst>
              </p:cNvPr>
              <p:cNvSpPr txBox="1"/>
              <p:nvPr/>
            </p:nvSpPr>
            <p:spPr>
              <a:xfrm rot="5400000">
                <a:off x="6870766" y="2873564"/>
                <a:ext cx="410502" cy="400110"/>
              </a:xfrm>
              <a:prstGeom prst="rect">
                <a:avLst/>
              </a:prstGeom>
              <a:noFill/>
            </p:spPr>
            <p:txBody>
              <a:bodyPr wrap="square" rtlCol="0">
                <a:spAutoFit/>
              </a:bodyPr>
              <a:lstStyle/>
              <a:p>
                <a:r>
                  <a:rPr lang="en-US" altLang="zh-CN" sz="2000" dirty="0"/>
                  <a:t>…</a:t>
                </a:r>
                <a:endParaRPr lang="zh-CN" altLang="en-US" sz="2000" dirty="0"/>
              </a:p>
            </p:txBody>
          </p:sp>
          <p:sp>
            <p:nvSpPr>
              <p:cNvPr id="33" name="流程图: 接点 32">
                <a:extLst>
                  <a:ext uri="{FF2B5EF4-FFF2-40B4-BE49-F238E27FC236}">
                    <a16:creationId xmlns:a16="http://schemas.microsoft.com/office/drawing/2014/main" id="{5F1BC244-54F0-201E-1A31-672D761819A9}"/>
                  </a:ext>
                </a:extLst>
              </p:cNvPr>
              <p:cNvSpPr/>
              <p:nvPr/>
            </p:nvSpPr>
            <p:spPr bwMode="auto">
              <a:xfrm>
                <a:off x="7503588" y="3286279"/>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4" name="文本框 33">
                <a:extLst>
                  <a:ext uri="{FF2B5EF4-FFF2-40B4-BE49-F238E27FC236}">
                    <a16:creationId xmlns:a16="http://schemas.microsoft.com/office/drawing/2014/main" id="{112D2D8E-11E3-407C-B9CC-2A6452674E3E}"/>
                  </a:ext>
                </a:extLst>
              </p:cNvPr>
              <p:cNvSpPr txBox="1"/>
              <p:nvPr/>
            </p:nvSpPr>
            <p:spPr>
              <a:xfrm rot="5400000">
                <a:off x="7509998" y="2936817"/>
                <a:ext cx="410502" cy="400110"/>
              </a:xfrm>
              <a:prstGeom prst="rect">
                <a:avLst/>
              </a:prstGeom>
              <a:noFill/>
            </p:spPr>
            <p:txBody>
              <a:bodyPr wrap="square" rtlCol="0">
                <a:spAutoFit/>
              </a:bodyPr>
              <a:lstStyle/>
              <a:p>
                <a:r>
                  <a:rPr lang="en-US" altLang="zh-CN" sz="2000" dirty="0"/>
                  <a:t>…</a:t>
                </a:r>
                <a:endParaRPr lang="zh-CN" altLang="en-US" sz="2000" dirty="0"/>
              </a:p>
            </p:txBody>
          </p:sp>
          <p:sp>
            <p:nvSpPr>
              <p:cNvPr id="35" name="流程图: 接点 34">
                <a:extLst>
                  <a:ext uri="{FF2B5EF4-FFF2-40B4-BE49-F238E27FC236}">
                    <a16:creationId xmlns:a16="http://schemas.microsoft.com/office/drawing/2014/main" id="{2DE1F2C0-DD50-69E9-0A5E-EB803D02BF10}"/>
                  </a:ext>
                </a:extLst>
              </p:cNvPr>
              <p:cNvSpPr/>
              <p:nvPr/>
            </p:nvSpPr>
            <p:spPr bwMode="auto">
              <a:xfrm>
                <a:off x="8746072" y="2735018"/>
                <a:ext cx="266700" cy="2667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6" name="文本框 35">
                <a:extLst>
                  <a:ext uri="{FF2B5EF4-FFF2-40B4-BE49-F238E27FC236}">
                    <a16:creationId xmlns:a16="http://schemas.microsoft.com/office/drawing/2014/main" id="{73677575-4DB3-35DB-6B8F-4A6E0911E98C}"/>
                  </a:ext>
                </a:extLst>
              </p:cNvPr>
              <p:cNvSpPr txBox="1"/>
              <p:nvPr/>
            </p:nvSpPr>
            <p:spPr>
              <a:xfrm rot="5400000">
                <a:off x="8117603" y="2905190"/>
                <a:ext cx="473755" cy="400110"/>
              </a:xfrm>
              <a:prstGeom prst="rect">
                <a:avLst/>
              </a:prstGeom>
              <a:noFill/>
            </p:spPr>
            <p:txBody>
              <a:bodyPr wrap="square" rtlCol="0">
                <a:spAutoFit/>
              </a:bodyPr>
              <a:lstStyle/>
              <a:p>
                <a:r>
                  <a:rPr lang="en-US" altLang="zh-CN" sz="2000" dirty="0"/>
                  <a:t>…</a:t>
                </a:r>
                <a:endParaRPr lang="zh-CN" altLang="en-US" sz="2000" dirty="0"/>
              </a:p>
            </p:txBody>
          </p:sp>
          <p:cxnSp>
            <p:nvCxnSpPr>
              <p:cNvPr id="38" name="直接箭头连接符 37">
                <a:extLst>
                  <a:ext uri="{FF2B5EF4-FFF2-40B4-BE49-F238E27FC236}">
                    <a16:creationId xmlns:a16="http://schemas.microsoft.com/office/drawing/2014/main" id="{8CF701A7-6561-C281-C5CA-DAC536BE0EB2}"/>
                  </a:ext>
                </a:extLst>
              </p:cNvPr>
              <p:cNvCxnSpPr>
                <a:cxnSpLocks/>
                <a:stCxn id="24" idx="6"/>
                <a:endCxn id="27" idx="2"/>
              </p:cNvCxnSpPr>
              <p:nvPr/>
            </p:nvCxnSpPr>
            <p:spPr bwMode="auto">
              <a:xfrm>
                <a:off x="7116233" y="2262717"/>
                <a:ext cx="378886" cy="698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直接箭头连接符 39">
                <a:extLst>
                  <a:ext uri="{FF2B5EF4-FFF2-40B4-BE49-F238E27FC236}">
                    <a16:creationId xmlns:a16="http://schemas.microsoft.com/office/drawing/2014/main" id="{F448C344-B285-186A-9366-2B3B57DA7ACF}"/>
                  </a:ext>
                </a:extLst>
              </p:cNvPr>
              <p:cNvCxnSpPr>
                <a:cxnSpLocks/>
                <a:stCxn id="24" idx="6"/>
                <a:endCxn id="28" idx="2"/>
              </p:cNvCxnSpPr>
              <p:nvPr/>
            </p:nvCxnSpPr>
            <p:spPr bwMode="auto">
              <a:xfrm>
                <a:off x="7116233" y="2262717"/>
                <a:ext cx="387355" cy="6056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269BF7E8-6F0A-CAC1-6F0F-180BAFE4C404}"/>
                  </a:ext>
                </a:extLst>
              </p:cNvPr>
              <p:cNvCxnSpPr>
                <a:cxnSpLocks/>
                <a:stCxn id="24" idx="6"/>
                <a:endCxn id="33" idx="2"/>
              </p:cNvCxnSpPr>
              <p:nvPr/>
            </p:nvCxnSpPr>
            <p:spPr bwMode="auto">
              <a:xfrm>
                <a:off x="7116233" y="2262717"/>
                <a:ext cx="387355" cy="11569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直接箭头连接符 43">
                <a:extLst>
                  <a:ext uri="{FF2B5EF4-FFF2-40B4-BE49-F238E27FC236}">
                    <a16:creationId xmlns:a16="http://schemas.microsoft.com/office/drawing/2014/main" id="{4335A23C-7EC4-26C7-8D12-777CB0FEF344}"/>
                  </a:ext>
                </a:extLst>
              </p:cNvPr>
              <p:cNvCxnSpPr>
                <a:cxnSpLocks/>
                <a:stCxn id="25" idx="6"/>
              </p:cNvCxnSpPr>
              <p:nvPr/>
            </p:nvCxnSpPr>
            <p:spPr bwMode="auto">
              <a:xfrm flipV="1">
                <a:off x="7116233" y="2366433"/>
                <a:ext cx="342900" cy="3661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直接箭头连接符 45">
                <a:extLst>
                  <a:ext uri="{FF2B5EF4-FFF2-40B4-BE49-F238E27FC236}">
                    <a16:creationId xmlns:a16="http://schemas.microsoft.com/office/drawing/2014/main" id="{D1EA0CE9-793D-8433-20A2-C0BF26965883}"/>
                  </a:ext>
                </a:extLst>
              </p:cNvPr>
              <p:cNvCxnSpPr>
                <a:cxnSpLocks/>
                <a:stCxn id="25" idx="6"/>
                <a:endCxn id="28" idx="2"/>
              </p:cNvCxnSpPr>
              <p:nvPr/>
            </p:nvCxnSpPr>
            <p:spPr bwMode="auto">
              <a:xfrm>
                <a:off x="7116233" y="2732617"/>
                <a:ext cx="387355" cy="1357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直接箭头连接符 47">
                <a:extLst>
                  <a:ext uri="{FF2B5EF4-FFF2-40B4-BE49-F238E27FC236}">
                    <a16:creationId xmlns:a16="http://schemas.microsoft.com/office/drawing/2014/main" id="{59646296-8E41-1965-B5E5-839637098443}"/>
                  </a:ext>
                </a:extLst>
              </p:cNvPr>
              <p:cNvCxnSpPr>
                <a:cxnSpLocks/>
                <a:stCxn id="25" idx="6"/>
                <a:endCxn id="33" idx="2"/>
              </p:cNvCxnSpPr>
              <p:nvPr/>
            </p:nvCxnSpPr>
            <p:spPr bwMode="auto">
              <a:xfrm>
                <a:off x="7116233" y="2732617"/>
                <a:ext cx="387355" cy="6870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直接箭头连接符 49">
                <a:extLst>
                  <a:ext uri="{FF2B5EF4-FFF2-40B4-BE49-F238E27FC236}">
                    <a16:creationId xmlns:a16="http://schemas.microsoft.com/office/drawing/2014/main" id="{8F4307D7-B813-5845-EEBB-B7964AF41567}"/>
                  </a:ext>
                </a:extLst>
              </p:cNvPr>
              <p:cNvCxnSpPr>
                <a:cxnSpLocks/>
                <a:stCxn id="26" idx="6"/>
                <a:endCxn id="27" idx="2"/>
              </p:cNvCxnSpPr>
              <p:nvPr/>
            </p:nvCxnSpPr>
            <p:spPr bwMode="auto">
              <a:xfrm flipV="1">
                <a:off x="7126816" y="2332567"/>
                <a:ext cx="368303" cy="1096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直接箭头连接符 51">
                <a:extLst>
                  <a:ext uri="{FF2B5EF4-FFF2-40B4-BE49-F238E27FC236}">
                    <a16:creationId xmlns:a16="http://schemas.microsoft.com/office/drawing/2014/main" id="{C584D259-C017-2349-777B-FA1FCB488044}"/>
                  </a:ext>
                </a:extLst>
              </p:cNvPr>
              <p:cNvCxnSpPr>
                <a:cxnSpLocks/>
                <a:stCxn id="26" idx="6"/>
              </p:cNvCxnSpPr>
              <p:nvPr/>
            </p:nvCxnSpPr>
            <p:spPr bwMode="auto">
              <a:xfrm flipV="1">
                <a:off x="7126816" y="2868368"/>
                <a:ext cx="357720" cy="5606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直接箭头连接符 53">
                <a:extLst>
                  <a:ext uri="{FF2B5EF4-FFF2-40B4-BE49-F238E27FC236}">
                    <a16:creationId xmlns:a16="http://schemas.microsoft.com/office/drawing/2014/main" id="{AC56684F-FCB7-3D0F-C6FC-FBE703A37949}"/>
                  </a:ext>
                </a:extLst>
              </p:cNvPr>
              <p:cNvCxnSpPr>
                <a:cxnSpLocks/>
                <a:stCxn id="26" idx="6"/>
                <a:endCxn id="33" idx="2"/>
              </p:cNvCxnSpPr>
              <p:nvPr/>
            </p:nvCxnSpPr>
            <p:spPr bwMode="auto">
              <a:xfrm flipV="1">
                <a:off x="7126816" y="3419629"/>
                <a:ext cx="376772" cy="93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直接箭头连接符 55">
                <a:extLst>
                  <a:ext uri="{FF2B5EF4-FFF2-40B4-BE49-F238E27FC236}">
                    <a16:creationId xmlns:a16="http://schemas.microsoft.com/office/drawing/2014/main" id="{F0746CC2-8AEA-0BA7-F87A-661FB9E9D15C}"/>
                  </a:ext>
                </a:extLst>
              </p:cNvPr>
              <p:cNvCxnSpPr>
                <a:cxnSpLocks/>
                <a:stCxn id="27" idx="6"/>
                <a:endCxn id="29" idx="2"/>
              </p:cNvCxnSpPr>
              <p:nvPr/>
            </p:nvCxnSpPr>
            <p:spPr bwMode="auto">
              <a:xfrm flipV="1">
                <a:off x="7761819" y="2169583"/>
                <a:ext cx="330200" cy="1629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直接箭头连接符 57">
                <a:extLst>
                  <a:ext uri="{FF2B5EF4-FFF2-40B4-BE49-F238E27FC236}">
                    <a16:creationId xmlns:a16="http://schemas.microsoft.com/office/drawing/2014/main" id="{3310D5F4-3497-41CC-5AEB-B3C46651A209}"/>
                  </a:ext>
                </a:extLst>
              </p:cNvPr>
              <p:cNvCxnSpPr>
                <a:cxnSpLocks/>
                <a:stCxn id="27" idx="6"/>
                <a:endCxn id="30" idx="2"/>
              </p:cNvCxnSpPr>
              <p:nvPr/>
            </p:nvCxnSpPr>
            <p:spPr bwMode="auto">
              <a:xfrm>
                <a:off x="7761819" y="2332567"/>
                <a:ext cx="349250" cy="383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0" name="直接箭头连接符 59">
                <a:extLst>
                  <a:ext uri="{FF2B5EF4-FFF2-40B4-BE49-F238E27FC236}">
                    <a16:creationId xmlns:a16="http://schemas.microsoft.com/office/drawing/2014/main" id="{54876892-9C29-2416-0FB7-85C6E12B5E19}"/>
                  </a:ext>
                </a:extLst>
              </p:cNvPr>
              <p:cNvCxnSpPr>
                <a:cxnSpLocks/>
                <a:stCxn id="27" idx="6"/>
                <a:endCxn id="31" idx="2"/>
              </p:cNvCxnSpPr>
              <p:nvPr/>
            </p:nvCxnSpPr>
            <p:spPr bwMode="auto">
              <a:xfrm>
                <a:off x="7761819" y="2332567"/>
                <a:ext cx="353481" cy="12163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2" name="直接箭头连接符 61">
                <a:extLst>
                  <a:ext uri="{FF2B5EF4-FFF2-40B4-BE49-F238E27FC236}">
                    <a16:creationId xmlns:a16="http://schemas.microsoft.com/office/drawing/2014/main" id="{A6F918B8-EFAA-B846-53F2-67BEB06D4B8D}"/>
                  </a:ext>
                </a:extLst>
              </p:cNvPr>
              <p:cNvCxnSpPr>
                <a:cxnSpLocks/>
                <a:stCxn id="28" idx="6"/>
                <a:endCxn id="29" idx="2"/>
              </p:cNvCxnSpPr>
              <p:nvPr/>
            </p:nvCxnSpPr>
            <p:spPr bwMode="auto">
              <a:xfrm flipV="1">
                <a:off x="7770288" y="2169583"/>
                <a:ext cx="321731" cy="6987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4" name="直接箭头连接符 63">
                <a:extLst>
                  <a:ext uri="{FF2B5EF4-FFF2-40B4-BE49-F238E27FC236}">
                    <a16:creationId xmlns:a16="http://schemas.microsoft.com/office/drawing/2014/main" id="{3F1F1E11-6105-7B18-1FEA-054BCC7C3BF7}"/>
                  </a:ext>
                </a:extLst>
              </p:cNvPr>
              <p:cNvCxnSpPr>
                <a:cxnSpLocks/>
                <a:stCxn id="28" idx="6"/>
                <a:endCxn id="30" idx="2"/>
              </p:cNvCxnSpPr>
              <p:nvPr/>
            </p:nvCxnSpPr>
            <p:spPr bwMode="auto">
              <a:xfrm flipV="1">
                <a:off x="7770288" y="2716439"/>
                <a:ext cx="340781" cy="1519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直接箭头连接符 65">
                <a:extLst>
                  <a:ext uri="{FF2B5EF4-FFF2-40B4-BE49-F238E27FC236}">
                    <a16:creationId xmlns:a16="http://schemas.microsoft.com/office/drawing/2014/main" id="{FFD445F2-0F46-6DD5-204F-BF697E90755D}"/>
                  </a:ext>
                </a:extLst>
              </p:cNvPr>
              <p:cNvCxnSpPr>
                <a:cxnSpLocks/>
                <a:stCxn id="34" idx="1"/>
                <a:endCxn id="31" idx="2"/>
              </p:cNvCxnSpPr>
              <p:nvPr/>
            </p:nvCxnSpPr>
            <p:spPr bwMode="auto">
              <a:xfrm>
                <a:off x="7715249" y="2931621"/>
                <a:ext cx="400051" cy="6172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直接箭头连接符 67">
                <a:extLst>
                  <a:ext uri="{FF2B5EF4-FFF2-40B4-BE49-F238E27FC236}">
                    <a16:creationId xmlns:a16="http://schemas.microsoft.com/office/drawing/2014/main" id="{0894075E-4CC0-2680-A90E-F7D70F4EDFD4}"/>
                  </a:ext>
                </a:extLst>
              </p:cNvPr>
              <p:cNvCxnSpPr>
                <a:cxnSpLocks/>
                <a:stCxn id="33" idx="6"/>
                <a:endCxn id="29" idx="2"/>
              </p:cNvCxnSpPr>
              <p:nvPr/>
            </p:nvCxnSpPr>
            <p:spPr bwMode="auto">
              <a:xfrm flipV="1">
                <a:off x="7770288" y="2169583"/>
                <a:ext cx="321731" cy="12500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直接箭头连接符 69">
                <a:extLst>
                  <a:ext uri="{FF2B5EF4-FFF2-40B4-BE49-F238E27FC236}">
                    <a16:creationId xmlns:a16="http://schemas.microsoft.com/office/drawing/2014/main" id="{B99D4DC8-3FDB-9D12-E7D1-0C06AD2C06EB}"/>
                  </a:ext>
                </a:extLst>
              </p:cNvPr>
              <p:cNvCxnSpPr>
                <a:cxnSpLocks/>
                <a:stCxn id="33" idx="6"/>
                <a:endCxn id="30" idx="2"/>
              </p:cNvCxnSpPr>
              <p:nvPr/>
            </p:nvCxnSpPr>
            <p:spPr bwMode="auto">
              <a:xfrm flipV="1">
                <a:off x="7770288" y="2716439"/>
                <a:ext cx="340781" cy="7031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2" name="直接箭头连接符 71">
                <a:extLst>
                  <a:ext uri="{FF2B5EF4-FFF2-40B4-BE49-F238E27FC236}">
                    <a16:creationId xmlns:a16="http://schemas.microsoft.com/office/drawing/2014/main" id="{3B979134-DF35-C531-3218-764E40957C9A}"/>
                  </a:ext>
                </a:extLst>
              </p:cNvPr>
              <p:cNvCxnSpPr>
                <a:cxnSpLocks/>
                <a:stCxn id="29" idx="6"/>
                <a:endCxn id="35" idx="2"/>
              </p:cNvCxnSpPr>
              <p:nvPr/>
            </p:nvCxnSpPr>
            <p:spPr bwMode="auto">
              <a:xfrm>
                <a:off x="8358719" y="2169583"/>
                <a:ext cx="387353" cy="6987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直接箭头连接符 73">
                <a:extLst>
                  <a:ext uri="{FF2B5EF4-FFF2-40B4-BE49-F238E27FC236}">
                    <a16:creationId xmlns:a16="http://schemas.microsoft.com/office/drawing/2014/main" id="{9256AF54-AB0F-4497-A6B0-8B7259E5787B}"/>
                  </a:ext>
                </a:extLst>
              </p:cNvPr>
              <p:cNvCxnSpPr>
                <a:cxnSpLocks/>
                <a:stCxn id="30" idx="6"/>
                <a:endCxn id="35" idx="2"/>
              </p:cNvCxnSpPr>
              <p:nvPr/>
            </p:nvCxnSpPr>
            <p:spPr bwMode="auto">
              <a:xfrm>
                <a:off x="8377769" y="2716439"/>
                <a:ext cx="368303" cy="1519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6" name="直接箭头连接符 75">
                <a:extLst>
                  <a:ext uri="{FF2B5EF4-FFF2-40B4-BE49-F238E27FC236}">
                    <a16:creationId xmlns:a16="http://schemas.microsoft.com/office/drawing/2014/main" id="{0AA51095-BEDC-6065-EE07-33406974E253}"/>
                  </a:ext>
                </a:extLst>
              </p:cNvPr>
              <p:cNvCxnSpPr>
                <a:cxnSpLocks/>
                <a:stCxn id="31" idx="6"/>
                <a:endCxn id="35" idx="2"/>
              </p:cNvCxnSpPr>
              <p:nvPr/>
            </p:nvCxnSpPr>
            <p:spPr bwMode="auto">
              <a:xfrm flipV="1">
                <a:off x="8382000" y="2868368"/>
                <a:ext cx="364072" cy="6805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9" name="矩形 78">
                <a:extLst>
                  <a:ext uri="{FF2B5EF4-FFF2-40B4-BE49-F238E27FC236}">
                    <a16:creationId xmlns:a16="http://schemas.microsoft.com/office/drawing/2014/main" id="{5D56D3AB-5DBE-2018-4421-040B219BBA30}"/>
                  </a:ext>
                </a:extLst>
              </p:cNvPr>
              <p:cNvSpPr/>
              <p:nvPr/>
            </p:nvSpPr>
            <p:spPr bwMode="auto">
              <a:xfrm>
                <a:off x="6426200" y="1722967"/>
                <a:ext cx="2937933" cy="20912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78" name="直接箭头连接符 77">
                <a:extLst>
                  <a:ext uri="{FF2B5EF4-FFF2-40B4-BE49-F238E27FC236}">
                    <a16:creationId xmlns:a16="http://schemas.microsoft.com/office/drawing/2014/main" id="{E6DA6F17-D4A1-DBA9-957E-FCBB7457E814}"/>
                  </a:ext>
                </a:extLst>
              </p:cNvPr>
              <p:cNvCxnSpPr>
                <a:cxnSpLocks/>
                <a:stCxn id="35" idx="6"/>
              </p:cNvCxnSpPr>
              <p:nvPr/>
            </p:nvCxnSpPr>
            <p:spPr bwMode="auto">
              <a:xfrm>
                <a:off x="9012772" y="2868368"/>
                <a:ext cx="19684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83" name="箭头: 右 82">
              <a:extLst>
                <a:ext uri="{FF2B5EF4-FFF2-40B4-BE49-F238E27FC236}">
                  <a16:creationId xmlns:a16="http://schemas.microsoft.com/office/drawing/2014/main" id="{D6CC4662-4F06-81BF-550A-009600A59662}"/>
                </a:ext>
              </a:extLst>
            </p:cNvPr>
            <p:cNvSpPr/>
            <p:nvPr/>
          </p:nvSpPr>
          <p:spPr bwMode="auto">
            <a:xfrm rot="10800000">
              <a:off x="9467035" y="2462775"/>
              <a:ext cx="640974" cy="434158"/>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dirty="0">
                <a:latin typeface="Arial" charset="0"/>
                <a:ea typeface="宋体" pitchFamily="2" charset="-122"/>
              </a:endParaRPr>
            </a:p>
          </p:txBody>
        </p:sp>
        <p:sp>
          <p:nvSpPr>
            <p:cNvPr id="85" name="文本框 84">
              <a:extLst>
                <a:ext uri="{FF2B5EF4-FFF2-40B4-BE49-F238E27FC236}">
                  <a16:creationId xmlns:a16="http://schemas.microsoft.com/office/drawing/2014/main" id="{8CB4A423-BF2B-E061-DACF-672A5155B4C6}"/>
                </a:ext>
              </a:extLst>
            </p:cNvPr>
            <p:cNvSpPr txBox="1"/>
            <p:nvPr/>
          </p:nvSpPr>
          <p:spPr>
            <a:xfrm>
              <a:off x="9502542" y="1939555"/>
              <a:ext cx="756884" cy="523220"/>
            </a:xfrm>
            <a:prstGeom prst="rect">
              <a:avLst/>
            </a:prstGeom>
            <a:noFill/>
          </p:spPr>
          <p:txBody>
            <a:bodyPr wrap="square" rtlCol="0">
              <a:spAutoFit/>
            </a:bodyPr>
            <a:lstStyle/>
            <a:p>
              <a:r>
                <a:rPr lang="zh-CN" altLang="en-US" sz="1400" dirty="0"/>
                <a:t>训练特征提取</a:t>
              </a:r>
            </a:p>
          </p:txBody>
        </p:sp>
        <p:sp>
          <p:nvSpPr>
            <p:cNvPr id="86" name="文本框 85">
              <a:extLst>
                <a:ext uri="{FF2B5EF4-FFF2-40B4-BE49-F238E27FC236}">
                  <a16:creationId xmlns:a16="http://schemas.microsoft.com/office/drawing/2014/main" id="{C7A2B161-C915-D34D-CFBF-0C3A97601AD0}"/>
                </a:ext>
              </a:extLst>
            </p:cNvPr>
            <p:cNvSpPr txBox="1"/>
            <p:nvPr/>
          </p:nvSpPr>
          <p:spPr>
            <a:xfrm>
              <a:off x="9435357" y="3158749"/>
              <a:ext cx="1010021" cy="307777"/>
            </a:xfrm>
            <a:prstGeom prst="rect">
              <a:avLst/>
            </a:prstGeom>
            <a:noFill/>
          </p:spPr>
          <p:txBody>
            <a:bodyPr wrap="square" rtlCol="0">
              <a:spAutoFit/>
            </a:bodyPr>
            <a:lstStyle/>
            <a:p>
              <a:r>
                <a:rPr lang="zh-CN" altLang="en-US" sz="1400" dirty="0"/>
                <a:t>推理辅助</a:t>
              </a:r>
            </a:p>
          </p:txBody>
        </p:sp>
        <p:sp>
          <p:nvSpPr>
            <p:cNvPr id="87" name="箭头: 下 86">
              <a:extLst>
                <a:ext uri="{FF2B5EF4-FFF2-40B4-BE49-F238E27FC236}">
                  <a16:creationId xmlns:a16="http://schemas.microsoft.com/office/drawing/2014/main" id="{B1919504-5058-E1C9-2ADC-788011398604}"/>
                </a:ext>
              </a:extLst>
            </p:cNvPr>
            <p:cNvSpPr/>
            <p:nvPr/>
          </p:nvSpPr>
          <p:spPr bwMode="auto">
            <a:xfrm>
              <a:off x="7684526" y="4186373"/>
              <a:ext cx="474567" cy="41014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88" name="文本框 87">
              <a:extLst>
                <a:ext uri="{FF2B5EF4-FFF2-40B4-BE49-F238E27FC236}">
                  <a16:creationId xmlns:a16="http://schemas.microsoft.com/office/drawing/2014/main" id="{A2228B13-430E-E10D-0113-53CBB4F4C673}"/>
                </a:ext>
              </a:extLst>
            </p:cNvPr>
            <p:cNvSpPr txBox="1"/>
            <p:nvPr/>
          </p:nvSpPr>
          <p:spPr>
            <a:xfrm>
              <a:off x="7975073" y="1767162"/>
              <a:ext cx="1088488" cy="307777"/>
            </a:xfrm>
            <a:prstGeom prst="rect">
              <a:avLst/>
            </a:prstGeom>
            <a:noFill/>
          </p:spPr>
          <p:txBody>
            <a:bodyPr wrap="square" rtlCol="0">
              <a:spAutoFit/>
            </a:bodyPr>
            <a:lstStyle/>
            <a:p>
              <a:r>
                <a:rPr lang="en-US" altLang="zh-CN" sz="1400" dirty="0"/>
                <a:t>NN</a:t>
              </a:r>
              <a:endParaRPr lang="zh-CN" altLang="en-US" sz="1400" dirty="0"/>
            </a:p>
          </p:txBody>
        </p:sp>
        <p:sp>
          <p:nvSpPr>
            <p:cNvPr id="89" name="文本框 88">
              <a:extLst>
                <a:ext uri="{FF2B5EF4-FFF2-40B4-BE49-F238E27FC236}">
                  <a16:creationId xmlns:a16="http://schemas.microsoft.com/office/drawing/2014/main" id="{87B5B5D6-3768-1101-E683-64278490282D}"/>
                </a:ext>
              </a:extLst>
            </p:cNvPr>
            <p:cNvSpPr txBox="1"/>
            <p:nvPr/>
          </p:nvSpPr>
          <p:spPr>
            <a:xfrm>
              <a:off x="6785071" y="4229568"/>
              <a:ext cx="1166161" cy="307777"/>
            </a:xfrm>
            <a:prstGeom prst="rect">
              <a:avLst/>
            </a:prstGeom>
            <a:noFill/>
          </p:spPr>
          <p:txBody>
            <a:bodyPr wrap="square" rtlCol="0">
              <a:spAutoFit/>
            </a:bodyPr>
            <a:lstStyle/>
            <a:p>
              <a:r>
                <a:rPr lang="zh-CN" altLang="en-US" sz="1400" dirty="0"/>
                <a:t>保存模型</a:t>
              </a:r>
            </a:p>
          </p:txBody>
        </p:sp>
        <p:sp>
          <p:nvSpPr>
            <p:cNvPr id="91" name="文本框 90">
              <a:extLst>
                <a:ext uri="{FF2B5EF4-FFF2-40B4-BE49-F238E27FC236}">
                  <a16:creationId xmlns:a16="http://schemas.microsoft.com/office/drawing/2014/main" id="{AADA894B-1460-D9F0-11A0-F58147874642}"/>
                </a:ext>
              </a:extLst>
            </p:cNvPr>
            <p:cNvSpPr txBox="1"/>
            <p:nvPr/>
          </p:nvSpPr>
          <p:spPr>
            <a:xfrm>
              <a:off x="8302091" y="1319187"/>
              <a:ext cx="1198570" cy="369332"/>
            </a:xfrm>
            <a:prstGeom prst="rect">
              <a:avLst/>
            </a:prstGeom>
            <a:noFill/>
          </p:spPr>
          <p:txBody>
            <a:bodyPr wrap="square" rtlCol="0">
              <a:spAutoFit/>
            </a:bodyPr>
            <a:lstStyle/>
            <a:p>
              <a:r>
                <a:rPr lang="en-US" altLang="zh-CN" dirty="0"/>
                <a:t>AI-EDA</a:t>
              </a:r>
              <a:endParaRPr lang="zh-CN" altLang="en-US" dirty="0"/>
            </a:p>
          </p:txBody>
        </p:sp>
      </p:grpSp>
    </p:spTree>
    <p:extLst>
      <p:ext uri="{BB962C8B-B14F-4D97-AF65-F5344CB8AC3E}">
        <p14:creationId xmlns:p14="http://schemas.microsoft.com/office/powerpoint/2010/main" val="4163998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49FA-D862-4E45-8750-3F218F0CFF11}"/>
              </a:ext>
            </a:extLst>
          </p:cNvPr>
          <p:cNvSpPr>
            <a:spLocks noGrp="1"/>
          </p:cNvSpPr>
          <p:nvPr>
            <p:ph type="title"/>
          </p:nvPr>
        </p:nvSpPr>
        <p:spPr/>
        <p:txBody>
          <a:bodyPr/>
          <a:lstStyle/>
          <a:p>
            <a:r>
              <a:rPr kumimoji="1" lang="zh-CN" altLang="en-US" dirty="0"/>
              <a:t>工具计划二：基于需求驱动迭代工具</a:t>
            </a:r>
          </a:p>
        </p:txBody>
      </p:sp>
      <p:sp>
        <p:nvSpPr>
          <p:cNvPr id="3" name="内容占位符 2">
            <a:extLst>
              <a:ext uri="{FF2B5EF4-FFF2-40B4-BE49-F238E27FC236}">
                <a16:creationId xmlns:a16="http://schemas.microsoft.com/office/drawing/2014/main" id="{B07ACAF2-A14D-5B49-8FB8-0E98BAE8C103}"/>
              </a:ext>
            </a:extLst>
          </p:cNvPr>
          <p:cNvSpPr>
            <a:spLocks noGrp="1"/>
          </p:cNvSpPr>
          <p:nvPr>
            <p:ph idx="1"/>
          </p:nvPr>
        </p:nvSpPr>
        <p:spPr>
          <a:xfrm>
            <a:off x="368303" y="1194283"/>
            <a:ext cx="10546624" cy="5541478"/>
          </a:xfrm>
        </p:spPr>
        <p:txBody>
          <a:bodyPr/>
          <a:lstStyle/>
          <a:p>
            <a:pPr>
              <a:lnSpc>
                <a:spcPct val="100000"/>
              </a:lnSpc>
            </a:pPr>
            <a:r>
              <a:rPr lang="zh-CN" altLang="en-US" b="1" dirty="0">
                <a:solidFill>
                  <a:srgbClr val="404040"/>
                </a:solidFill>
              </a:rPr>
              <a:t>一生一芯将使用</a:t>
            </a:r>
            <a:r>
              <a:rPr lang="en-US" altLang="zh-CN" b="1" dirty="0" err="1">
                <a:solidFill>
                  <a:srgbClr val="404040"/>
                </a:solidFill>
              </a:rPr>
              <a:t>iEDA</a:t>
            </a:r>
            <a:r>
              <a:rPr lang="zh-CN" altLang="en-US" b="1" dirty="0">
                <a:solidFill>
                  <a:srgbClr val="404040"/>
                </a:solidFill>
              </a:rPr>
              <a:t>工具链，其中</a:t>
            </a:r>
            <a:r>
              <a:rPr lang="en-US" altLang="zh-CN" b="1" dirty="0" err="1">
                <a:solidFill>
                  <a:srgbClr val="404040"/>
                </a:solidFill>
              </a:rPr>
              <a:t>Yosys+iSTA</a:t>
            </a:r>
            <a:r>
              <a:rPr lang="zh-CN" altLang="en-US" b="1" dirty="0">
                <a:solidFill>
                  <a:srgbClr val="404040"/>
                </a:solidFill>
              </a:rPr>
              <a:t>辅助前端设计</a:t>
            </a:r>
            <a:endParaRPr lang="en-US" altLang="zh-CN" b="1" dirty="0">
              <a:solidFill>
                <a:srgbClr val="404040"/>
              </a:solidFill>
            </a:endParaRPr>
          </a:p>
          <a:p>
            <a:pPr lvl="2">
              <a:lnSpc>
                <a:spcPct val="150000"/>
              </a:lnSpc>
            </a:pPr>
            <a:r>
              <a:rPr kumimoji="1" lang="en-US" altLang="zh-CN" sz="2400" dirty="0" err="1"/>
              <a:t>iSTA</a:t>
            </a:r>
            <a:r>
              <a:rPr kumimoji="1" lang="zh-CN" altLang="en-US" sz="2400" dirty="0"/>
              <a:t>将支持</a:t>
            </a:r>
            <a:r>
              <a:rPr kumimoji="1" lang="en-US" altLang="zh-CN" sz="2400" dirty="0"/>
              <a:t>WLM(wire load model)</a:t>
            </a:r>
            <a:r>
              <a:rPr kumimoji="1" lang="zh-CN" altLang="en-US" sz="2400" dirty="0"/>
              <a:t>、时序</a:t>
            </a:r>
            <a:r>
              <a:rPr kumimoji="1" lang="en-US" altLang="zh-CN" sz="2400" dirty="0"/>
              <a:t>ML</a:t>
            </a:r>
            <a:r>
              <a:rPr kumimoji="1" lang="zh-CN" altLang="en-US" sz="2400" dirty="0"/>
              <a:t>预测校准结果；</a:t>
            </a:r>
            <a:endParaRPr kumimoji="1" lang="en-US" altLang="zh-CN" sz="2400" dirty="0"/>
          </a:p>
          <a:p>
            <a:pPr lvl="2">
              <a:lnSpc>
                <a:spcPct val="150000"/>
              </a:lnSpc>
            </a:pPr>
            <a:r>
              <a:rPr kumimoji="1" lang="en-US" altLang="zh-CN" sz="2400" dirty="0" err="1"/>
              <a:t>iPW</a:t>
            </a:r>
            <a:r>
              <a:rPr kumimoji="1" lang="zh-CN" altLang="en-US" sz="2400" dirty="0"/>
              <a:t>将支持基础</a:t>
            </a:r>
            <a:r>
              <a:rPr kumimoji="1" lang="en-US" altLang="zh-CN" sz="2400" dirty="0" err="1"/>
              <a:t>IRDrop</a:t>
            </a:r>
            <a:r>
              <a:rPr kumimoji="1" lang="zh-CN" altLang="en-US" sz="2400" dirty="0"/>
              <a:t>分析，</a:t>
            </a:r>
            <a:r>
              <a:rPr kumimoji="1" lang="en-US" altLang="zh-CN" sz="2400" dirty="0"/>
              <a:t>ML</a:t>
            </a:r>
            <a:r>
              <a:rPr kumimoji="1" lang="zh-CN" altLang="en-US" sz="2400" dirty="0"/>
              <a:t>预测</a:t>
            </a:r>
            <a:r>
              <a:rPr kumimoji="1" lang="en-US" altLang="zh-CN" sz="2400" dirty="0" err="1"/>
              <a:t>IRDrop</a:t>
            </a:r>
            <a:r>
              <a:rPr kumimoji="1" lang="zh-CN" altLang="en-US" sz="2400" dirty="0"/>
              <a:t>等。</a:t>
            </a:r>
            <a:endParaRPr kumimoji="1" lang="en-US" altLang="zh-CN" sz="2400" dirty="0"/>
          </a:p>
        </p:txBody>
      </p:sp>
      <p:graphicFrame>
        <p:nvGraphicFramePr>
          <p:cNvPr id="4" name="表格 4">
            <a:extLst>
              <a:ext uri="{FF2B5EF4-FFF2-40B4-BE49-F238E27FC236}">
                <a16:creationId xmlns:a16="http://schemas.microsoft.com/office/drawing/2014/main" id="{F8E4AEFF-06D9-7529-3B75-9474E61B250B}"/>
              </a:ext>
            </a:extLst>
          </p:cNvPr>
          <p:cNvGraphicFramePr>
            <a:graphicFrameLocks noGrp="1"/>
          </p:cNvGraphicFramePr>
          <p:nvPr>
            <p:extLst>
              <p:ext uri="{D42A27DB-BD31-4B8C-83A1-F6EECF244321}">
                <p14:modId xmlns:p14="http://schemas.microsoft.com/office/powerpoint/2010/main" val="1286569623"/>
              </p:ext>
            </p:extLst>
          </p:nvPr>
        </p:nvGraphicFramePr>
        <p:xfrm>
          <a:off x="3964966" y="3608247"/>
          <a:ext cx="5334000" cy="2997201"/>
        </p:xfrm>
        <a:graphic>
          <a:graphicData uri="http://schemas.openxmlformats.org/drawingml/2006/table">
            <a:tbl>
              <a:tblPr firstRow="1" bandRow="1">
                <a:tableStyleId>{5C22544A-7EE6-4342-B048-85BDC9FD1C3A}</a:tableStyleId>
              </a:tblPr>
              <a:tblGrid>
                <a:gridCol w="1778000">
                  <a:extLst>
                    <a:ext uri="{9D8B030D-6E8A-4147-A177-3AD203B41FA5}">
                      <a16:colId xmlns:a16="http://schemas.microsoft.com/office/drawing/2014/main" val="1060145066"/>
                    </a:ext>
                  </a:extLst>
                </a:gridCol>
                <a:gridCol w="1778000">
                  <a:extLst>
                    <a:ext uri="{9D8B030D-6E8A-4147-A177-3AD203B41FA5}">
                      <a16:colId xmlns:a16="http://schemas.microsoft.com/office/drawing/2014/main" val="501665634"/>
                    </a:ext>
                  </a:extLst>
                </a:gridCol>
                <a:gridCol w="1778000">
                  <a:extLst>
                    <a:ext uri="{9D8B030D-6E8A-4147-A177-3AD203B41FA5}">
                      <a16:colId xmlns:a16="http://schemas.microsoft.com/office/drawing/2014/main" val="1924672332"/>
                    </a:ext>
                  </a:extLst>
                </a:gridCol>
              </a:tblGrid>
              <a:tr h="567267">
                <a:tc>
                  <a:txBody>
                    <a:bodyPr/>
                    <a:lstStyle/>
                    <a:p>
                      <a:r>
                        <a:rPr lang="zh-CN" altLang="en-US" dirty="0"/>
                        <a:t>工具特性</a:t>
                      </a:r>
                    </a:p>
                  </a:txBody>
                  <a:tcPr/>
                </a:tc>
                <a:tc>
                  <a:txBody>
                    <a:bodyPr/>
                    <a:lstStyle/>
                    <a:p>
                      <a:r>
                        <a:rPr lang="zh-CN" altLang="en-US" dirty="0"/>
                        <a:t>工具</a:t>
                      </a:r>
                    </a:p>
                  </a:txBody>
                  <a:tcPr/>
                </a:tc>
                <a:tc>
                  <a:txBody>
                    <a:bodyPr/>
                    <a:lstStyle/>
                    <a:p>
                      <a:r>
                        <a:rPr lang="zh-CN" altLang="en-US" dirty="0"/>
                        <a:t>支持时间</a:t>
                      </a:r>
                    </a:p>
                  </a:txBody>
                  <a:tcPr/>
                </a:tc>
                <a:extLst>
                  <a:ext uri="{0D108BD9-81ED-4DB2-BD59-A6C34878D82A}">
                    <a16:rowId xmlns:a16="http://schemas.microsoft.com/office/drawing/2014/main" val="1138346420"/>
                  </a:ext>
                </a:extLst>
              </a:tr>
              <a:tr h="622300">
                <a:tc>
                  <a:txBody>
                    <a:bodyPr/>
                    <a:lstStyle/>
                    <a:p>
                      <a:r>
                        <a:rPr lang="en-US" altLang="zh-CN" dirty="0"/>
                        <a:t>WLM</a:t>
                      </a:r>
                      <a:endParaRPr lang="zh-CN" altLang="en-US" dirty="0"/>
                    </a:p>
                  </a:txBody>
                  <a:tcPr/>
                </a:tc>
                <a:tc>
                  <a:txBody>
                    <a:bodyPr/>
                    <a:lstStyle/>
                    <a:p>
                      <a:r>
                        <a:rPr lang="en-US" altLang="zh-CN" dirty="0" err="1"/>
                        <a:t>iSTA</a:t>
                      </a:r>
                      <a:endParaRPr lang="zh-CN" altLang="en-US" dirty="0"/>
                    </a:p>
                  </a:txBody>
                  <a:tcPr/>
                </a:tc>
                <a:tc>
                  <a:txBody>
                    <a:bodyPr/>
                    <a:lstStyle/>
                    <a:p>
                      <a:r>
                        <a:rPr lang="en-US" altLang="zh-CN" dirty="0"/>
                        <a:t>8</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881431722"/>
                  </a:ext>
                </a:extLst>
              </a:tr>
              <a:tr h="596900">
                <a:tc>
                  <a:txBody>
                    <a:bodyPr/>
                    <a:lstStyle/>
                    <a:p>
                      <a:r>
                        <a:rPr lang="zh-CN" altLang="en-US" sz="1600" dirty="0"/>
                        <a:t>时序</a:t>
                      </a:r>
                      <a:r>
                        <a:rPr lang="en-US" altLang="zh-CN" sz="1600" dirty="0"/>
                        <a:t>ML</a:t>
                      </a:r>
                      <a:r>
                        <a:rPr lang="zh-CN" altLang="en-US" sz="1600" dirty="0"/>
                        <a:t>校准模型</a:t>
                      </a:r>
                    </a:p>
                  </a:txBody>
                  <a:tcPr/>
                </a:tc>
                <a:tc>
                  <a:txBody>
                    <a:bodyPr/>
                    <a:lstStyle/>
                    <a:p>
                      <a:r>
                        <a:rPr lang="en-US" altLang="zh-CN" dirty="0" err="1"/>
                        <a:t>iSTA</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8</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3516357064"/>
                  </a:ext>
                </a:extLst>
              </a:tr>
              <a:tr h="605367">
                <a:tc>
                  <a:txBody>
                    <a:bodyPr/>
                    <a:lstStyle/>
                    <a:p>
                      <a:r>
                        <a:rPr lang="en-US" altLang="zh-CN" dirty="0" err="1"/>
                        <a:t>IRDrop</a:t>
                      </a:r>
                      <a:r>
                        <a:rPr lang="zh-CN" altLang="en-US" dirty="0"/>
                        <a:t>分析</a:t>
                      </a:r>
                    </a:p>
                  </a:txBody>
                  <a:tcPr/>
                </a:tc>
                <a:tc>
                  <a:txBody>
                    <a:bodyPr/>
                    <a:lstStyle/>
                    <a:p>
                      <a:r>
                        <a:rPr lang="en-US" altLang="zh-CN" dirty="0" err="1"/>
                        <a:t>iPW</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8</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984278780"/>
                  </a:ext>
                </a:extLst>
              </a:tr>
              <a:tr h="605367">
                <a:tc>
                  <a:txBody>
                    <a:bodyPr/>
                    <a:lstStyle/>
                    <a:p>
                      <a:r>
                        <a:rPr lang="en-US" altLang="zh-CN" dirty="0"/>
                        <a:t>ML</a:t>
                      </a:r>
                      <a:r>
                        <a:rPr lang="zh-CN" altLang="en-US" dirty="0"/>
                        <a:t>预测</a:t>
                      </a:r>
                      <a:r>
                        <a:rPr lang="en-US" altLang="zh-CN" dirty="0" err="1"/>
                        <a:t>IRDrop</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err="1"/>
                        <a:t>iPW</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8</a:t>
                      </a:r>
                      <a:r>
                        <a:rPr lang="zh-CN" altLang="en-US" dirty="0"/>
                        <a:t>月</a:t>
                      </a:r>
                      <a:r>
                        <a:rPr lang="en-US" altLang="zh-CN" dirty="0"/>
                        <a:t>31</a:t>
                      </a:r>
                      <a:r>
                        <a:rPr lang="zh-CN" altLang="en-US" dirty="0"/>
                        <a:t>日</a:t>
                      </a:r>
                    </a:p>
                  </a:txBody>
                  <a:tcPr/>
                </a:tc>
                <a:extLst>
                  <a:ext uri="{0D108BD9-81ED-4DB2-BD59-A6C34878D82A}">
                    <a16:rowId xmlns:a16="http://schemas.microsoft.com/office/drawing/2014/main" val="2095140689"/>
                  </a:ext>
                </a:extLst>
              </a:tr>
            </a:tbl>
          </a:graphicData>
        </a:graphic>
      </p:graphicFrame>
      <p:sp>
        <p:nvSpPr>
          <p:cNvPr id="5" name="文本框 4">
            <a:extLst>
              <a:ext uri="{FF2B5EF4-FFF2-40B4-BE49-F238E27FC236}">
                <a16:creationId xmlns:a16="http://schemas.microsoft.com/office/drawing/2014/main" id="{8BD5CEBB-BE2A-9CE1-B6C9-F20FFA709C4E}"/>
              </a:ext>
            </a:extLst>
          </p:cNvPr>
          <p:cNvSpPr txBox="1"/>
          <p:nvPr/>
        </p:nvSpPr>
        <p:spPr>
          <a:xfrm>
            <a:off x="5030692" y="3066591"/>
            <a:ext cx="2929467" cy="400110"/>
          </a:xfrm>
          <a:prstGeom prst="rect">
            <a:avLst/>
          </a:prstGeom>
          <a:noFill/>
        </p:spPr>
        <p:txBody>
          <a:bodyPr wrap="square" rtlCol="0">
            <a:spAutoFit/>
          </a:bodyPr>
          <a:lstStyle/>
          <a:p>
            <a:r>
              <a:rPr lang="zh-CN" altLang="en-US" sz="2000" b="1" dirty="0">
                <a:solidFill>
                  <a:srgbClr val="002060"/>
                </a:solidFill>
                <a:latin typeface="Microsoft YaHei" panose="020B0503020204020204" pitchFamily="34" charset="-122"/>
                <a:ea typeface="Microsoft YaHei" panose="020B0503020204020204" pitchFamily="34" charset="-122"/>
              </a:rPr>
              <a:t>第三季度工具研发计划</a:t>
            </a:r>
          </a:p>
        </p:txBody>
      </p:sp>
    </p:spTree>
    <p:extLst>
      <p:ext uri="{BB962C8B-B14F-4D97-AF65-F5344CB8AC3E}">
        <p14:creationId xmlns:p14="http://schemas.microsoft.com/office/powerpoint/2010/main" val="18374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89293-3DC3-3971-A611-0D6E3A0B640F}"/>
              </a:ext>
            </a:extLst>
          </p:cNvPr>
          <p:cNvSpPr>
            <a:spLocks noGrp="1"/>
          </p:cNvSpPr>
          <p:nvPr>
            <p:ph type="title"/>
          </p:nvPr>
        </p:nvSpPr>
        <p:spPr/>
        <p:txBody>
          <a:bodyPr/>
          <a:lstStyle/>
          <a:p>
            <a:r>
              <a:rPr lang="zh-CN" altLang="en-US" dirty="0"/>
              <a:t>研究计划一：</a:t>
            </a:r>
            <a:r>
              <a:rPr lang="en-US" altLang="zh-CN" dirty="0"/>
              <a:t>ML</a:t>
            </a:r>
            <a:r>
              <a:rPr lang="zh-CN" altLang="en-US" dirty="0"/>
              <a:t>在时序中的应用</a:t>
            </a:r>
          </a:p>
        </p:txBody>
      </p:sp>
      <p:sp>
        <p:nvSpPr>
          <p:cNvPr id="3" name="内容占位符 2">
            <a:extLst>
              <a:ext uri="{FF2B5EF4-FFF2-40B4-BE49-F238E27FC236}">
                <a16:creationId xmlns:a16="http://schemas.microsoft.com/office/drawing/2014/main" id="{0D08F0D8-A7E5-E821-7EF6-242883720216}"/>
              </a:ext>
            </a:extLst>
          </p:cNvPr>
          <p:cNvSpPr>
            <a:spLocks noGrp="1"/>
          </p:cNvSpPr>
          <p:nvPr>
            <p:ph idx="1"/>
          </p:nvPr>
        </p:nvSpPr>
        <p:spPr>
          <a:xfrm>
            <a:off x="609601" y="858397"/>
            <a:ext cx="10467372" cy="5470266"/>
          </a:xfrm>
        </p:spPr>
        <p:txBody>
          <a:bodyPr/>
          <a:lstStyle/>
          <a:p>
            <a:pPr>
              <a:lnSpc>
                <a:spcPct val="200000"/>
              </a:lnSpc>
            </a:pPr>
            <a:r>
              <a:rPr lang="en-US" altLang="zh-CN" b="1" dirty="0">
                <a:solidFill>
                  <a:srgbClr val="404040"/>
                </a:solidFill>
              </a:rPr>
              <a:t>ML</a:t>
            </a:r>
            <a:r>
              <a:rPr lang="zh-CN" altLang="en-US" b="1" dirty="0">
                <a:solidFill>
                  <a:srgbClr val="404040"/>
                </a:solidFill>
              </a:rPr>
              <a:t>预测物理变量的变化导致的时序变化趋势</a:t>
            </a:r>
            <a:endParaRPr lang="en-US" altLang="zh-CN" b="1" dirty="0">
              <a:solidFill>
                <a:srgbClr val="404040"/>
              </a:solidFill>
            </a:endParaRPr>
          </a:p>
          <a:p>
            <a:pPr marL="0" indent="0">
              <a:buNone/>
            </a:pPr>
            <a:r>
              <a:rPr lang="zh-CN" altLang="en-US" sz="2400" dirty="0"/>
              <a:t>通过使用网络模型（如</a:t>
            </a:r>
            <a:r>
              <a:rPr lang="en-US" altLang="zh-CN" sz="2400" dirty="0"/>
              <a:t>GNN</a:t>
            </a:r>
            <a:r>
              <a:rPr lang="zh-CN" altLang="en-US" sz="2400" dirty="0"/>
              <a:t>，</a:t>
            </a:r>
            <a:r>
              <a:rPr lang="en-US" altLang="zh-CN" sz="2400" dirty="0"/>
              <a:t>Transformer</a:t>
            </a:r>
            <a:r>
              <a:rPr lang="zh-CN" altLang="en-US" sz="2400" dirty="0"/>
              <a:t>或者结合），研究物理变量中的变化因素导致时序的变化趋势。</a:t>
            </a:r>
            <a:endParaRPr lang="en-US" altLang="zh-CN" sz="2400" dirty="0"/>
          </a:p>
          <a:p>
            <a:pPr marL="0" indent="0">
              <a:buNone/>
            </a:pPr>
            <a:endParaRPr lang="zh-CN" altLang="en-US" dirty="0"/>
          </a:p>
        </p:txBody>
      </p:sp>
      <p:grpSp>
        <p:nvGrpSpPr>
          <p:cNvPr id="4" name="组合 3">
            <a:extLst>
              <a:ext uri="{FF2B5EF4-FFF2-40B4-BE49-F238E27FC236}">
                <a16:creationId xmlns:a16="http://schemas.microsoft.com/office/drawing/2014/main" id="{283EC68C-FD24-2C3E-6BC6-E371EFD70E72}"/>
              </a:ext>
            </a:extLst>
          </p:cNvPr>
          <p:cNvGrpSpPr/>
          <p:nvPr/>
        </p:nvGrpSpPr>
        <p:grpSpPr>
          <a:xfrm>
            <a:off x="1484089" y="2994949"/>
            <a:ext cx="8173055" cy="3288556"/>
            <a:chOff x="2529196" y="1213800"/>
            <a:chExt cx="8354321" cy="3923713"/>
          </a:xfrm>
        </p:grpSpPr>
        <p:sp>
          <p:nvSpPr>
            <p:cNvPr id="5" name="矩形 4">
              <a:extLst>
                <a:ext uri="{FF2B5EF4-FFF2-40B4-BE49-F238E27FC236}">
                  <a16:creationId xmlns:a16="http://schemas.microsoft.com/office/drawing/2014/main" id="{5E34E47B-6742-4623-9D21-2930ECCA14C4}"/>
                </a:ext>
              </a:extLst>
            </p:cNvPr>
            <p:cNvSpPr/>
            <p:nvPr/>
          </p:nvSpPr>
          <p:spPr>
            <a:xfrm>
              <a:off x="2678705" y="2610034"/>
              <a:ext cx="1446250" cy="543861"/>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物理变量特征</a:t>
              </a:r>
            </a:p>
          </p:txBody>
        </p:sp>
        <p:sp>
          <p:nvSpPr>
            <p:cNvPr id="6" name="矩形 5">
              <a:extLst>
                <a:ext uri="{FF2B5EF4-FFF2-40B4-BE49-F238E27FC236}">
                  <a16:creationId xmlns:a16="http://schemas.microsoft.com/office/drawing/2014/main" id="{3294FCA1-EBFE-8AD9-B612-0F23255DEA74}"/>
                </a:ext>
              </a:extLst>
            </p:cNvPr>
            <p:cNvSpPr/>
            <p:nvPr/>
          </p:nvSpPr>
          <p:spPr>
            <a:xfrm>
              <a:off x="2609768" y="2016972"/>
              <a:ext cx="1541905" cy="3120541"/>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87B04D89-8ECA-0BB4-C46C-C02DC726DD0E}"/>
                </a:ext>
              </a:extLst>
            </p:cNvPr>
            <p:cNvSpPr/>
            <p:nvPr/>
          </p:nvSpPr>
          <p:spPr>
            <a:xfrm>
              <a:off x="4460245" y="2298859"/>
              <a:ext cx="996613" cy="1253307"/>
            </a:xfrm>
            <a:prstGeom prst="rect">
              <a:avLst/>
            </a:prstGeom>
            <a:solidFill>
              <a:schemeClr val="accent4">
                <a:lumMod val="40000"/>
                <a:lumOff val="6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Times New Roman" panose="02020603050405020304" pitchFamily="18" charset="0"/>
                  <a:cs typeface="Times New Roman" panose="02020603050405020304" pitchFamily="18" charset="0"/>
                </a:rPr>
                <a:t>特征</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r>
                <a:rPr lang="zh-CN" altLang="en-US" sz="1600" b="1">
                  <a:solidFill>
                    <a:schemeClr val="tx1"/>
                  </a:solidFill>
                  <a:latin typeface="Times New Roman" panose="02020603050405020304" pitchFamily="18" charset="0"/>
                  <a:cs typeface="Times New Roman" panose="02020603050405020304" pitchFamily="18" charset="0"/>
                </a:rPr>
                <a:t>增强器</a:t>
              </a:r>
            </a:p>
          </p:txBody>
        </p:sp>
        <p:sp>
          <p:nvSpPr>
            <p:cNvPr id="9" name="右箭头 9">
              <a:extLst>
                <a:ext uri="{FF2B5EF4-FFF2-40B4-BE49-F238E27FC236}">
                  <a16:creationId xmlns:a16="http://schemas.microsoft.com/office/drawing/2014/main" id="{9AB2DF8A-9E5D-22B6-BC84-DB5D978EE41B}"/>
                </a:ext>
              </a:extLst>
            </p:cNvPr>
            <p:cNvSpPr/>
            <p:nvPr/>
          </p:nvSpPr>
          <p:spPr>
            <a:xfrm>
              <a:off x="4155216" y="2800964"/>
              <a:ext cx="278312" cy="162000"/>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56DAA36-E86A-2CBF-FA18-E2431E63F29E}"/>
                </a:ext>
              </a:extLst>
            </p:cNvPr>
            <p:cNvSpPr/>
            <p:nvPr/>
          </p:nvSpPr>
          <p:spPr>
            <a:xfrm>
              <a:off x="7888885" y="2241641"/>
              <a:ext cx="999158" cy="134734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Times New Roman" panose="02020603050405020304" pitchFamily="18" charset="0"/>
                  <a:cs typeface="Times New Roman" panose="02020603050405020304" pitchFamily="18" charset="0"/>
                </a:rPr>
                <a:t>机器学习模型</a:t>
              </a:r>
            </a:p>
          </p:txBody>
        </p:sp>
        <p:sp>
          <p:nvSpPr>
            <p:cNvPr id="12" name="矩形 11">
              <a:extLst>
                <a:ext uri="{FF2B5EF4-FFF2-40B4-BE49-F238E27FC236}">
                  <a16:creationId xmlns:a16="http://schemas.microsoft.com/office/drawing/2014/main" id="{51E5FDE0-6AD8-8BC5-96A4-35BBA0FCD8DD}"/>
                </a:ext>
              </a:extLst>
            </p:cNvPr>
            <p:cNvSpPr/>
            <p:nvPr/>
          </p:nvSpPr>
          <p:spPr>
            <a:xfrm>
              <a:off x="2574053" y="3844140"/>
              <a:ext cx="1593454" cy="917345"/>
            </a:xfrm>
            <a:prstGeom prst="rect">
              <a:avLst/>
            </a:prstGeom>
          </p:spPr>
          <p:txBody>
            <a:bodyPr wrap="square">
              <a:spAutoFit/>
            </a:bodyPr>
            <a:lstStyle/>
            <a:p>
              <a:pPr algn="ctr"/>
              <a:r>
                <a:rPr lang="zh-CN" altLang="en-US" sz="1600" dirty="0">
                  <a:latin typeface="Times New Roman" panose="02020603050405020304" pitchFamily="18" charset="0"/>
                  <a:cs typeface="Times New Roman" panose="02020603050405020304" pitchFamily="18" charset="0"/>
                </a:rPr>
                <a:t>通过内部工具提取得到基础特征</a:t>
              </a:r>
            </a:p>
          </p:txBody>
        </p:sp>
        <p:sp>
          <p:nvSpPr>
            <p:cNvPr id="13" name="圆角矩形 13">
              <a:extLst>
                <a:ext uri="{FF2B5EF4-FFF2-40B4-BE49-F238E27FC236}">
                  <a16:creationId xmlns:a16="http://schemas.microsoft.com/office/drawing/2014/main" id="{FBD12BAE-DBD0-F41B-D8F3-285E4C7BD432}"/>
                </a:ext>
              </a:extLst>
            </p:cNvPr>
            <p:cNvSpPr/>
            <p:nvPr/>
          </p:nvSpPr>
          <p:spPr>
            <a:xfrm>
              <a:off x="2557089" y="1218825"/>
              <a:ext cx="1647261" cy="3922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EFB5D9F-D722-A1AF-31F8-E2C910D00261}"/>
                </a:ext>
              </a:extLst>
            </p:cNvPr>
            <p:cNvSpPr txBox="1"/>
            <p:nvPr/>
          </p:nvSpPr>
          <p:spPr>
            <a:xfrm>
              <a:off x="2529196" y="1213800"/>
              <a:ext cx="1703045" cy="369332"/>
            </a:xfrm>
            <a:prstGeom prst="rect">
              <a:avLst/>
            </a:prstGeom>
            <a:noFill/>
          </p:spPr>
          <p:txBody>
            <a:bodyPr wrap="square" rtlCol="0">
              <a:spAutoFit/>
            </a:bodyPr>
            <a:lstStyle/>
            <a:p>
              <a:pPr algn="ctr"/>
              <a:r>
                <a:rPr lang="zh-CN" altLang="en-US">
                  <a:latin typeface="Times New Roman" panose="02020603050405020304" pitchFamily="18" charset="0"/>
                  <a:ea typeface="微软雅黑" panose="020B0503020204020204" pitchFamily="34" charset="-122"/>
                  <a:cs typeface="Times New Roman" panose="02020603050405020304" pitchFamily="18" charset="0"/>
                </a:rPr>
                <a:t>训练电路</a:t>
              </a:r>
            </a:p>
          </p:txBody>
        </p:sp>
        <p:sp>
          <p:nvSpPr>
            <p:cNvPr id="15" name="圆角矩形 15">
              <a:extLst>
                <a:ext uri="{FF2B5EF4-FFF2-40B4-BE49-F238E27FC236}">
                  <a16:creationId xmlns:a16="http://schemas.microsoft.com/office/drawing/2014/main" id="{4DF4DAFA-ACD4-9C78-A434-F50772569AD5}"/>
                </a:ext>
              </a:extLst>
            </p:cNvPr>
            <p:cNvSpPr/>
            <p:nvPr/>
          </p:nvSpPr>
          <p:spPr>
            <a:xfrm>
              <a:off x="7721424" y="1218304"/>
              <a:ext cx="1296519" cy="4087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6">
              <a:extLst>
                <a:ext uri="{FF2B5EF4-FFF2-40B4-BE49-F238E27FC236}">
                  <a16:creationId xmlns:a16="http://schemas.microsoft.com/office/drawing/2014/main" id="{AC96CDAB-0C45-6224-5019-5395D71D0ECE}"/>
                </a:ext>
              </a:extLst>
            </p:cNvPr>
            <p:cNvSpPr/>
            <p:nvPr/>
          </p:nvSpPr>
          <p:spPr>
            <a:xfrm>
              <a:off x="7795909" y="4267017"/>
              <a:ext cx="1442092" cy="5372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3C289ED-307E-EA7C-9810-E753B5307FFD}"/>
                </a:ext>
              </a:extLst>
            </p:cNvPr>
            <p:cNvSpPr txBox="1"/>
            <p:nvPr/>
          </p:nvSpPr>
          <p:spPr>
            <a:xfrm>
              <a:off x="7430240" y="4330174"/>
              <a:ext cx="2070755" cy="373733"/>
            </a:xfrm>
            <a:prstGeom prst="rect">
              <a:avLst/>
            </a:prstGeom>
            <a:noFill/>
          </p:spPr>
          <p:txBody>
            <a:bodyPr wrap="square" rtlCol="0">
              <a:spAutoFit/>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商业工具</a:t>
              </a:r>
            </a:p>
          </p:txBody>
        </p:sp>
        <p:sp>
          <p:nvSpPr>
            <p:cNvPr id="24" name="上箭头 24">
              <a:extLst>
                <a:ext uri="{FF2B5EF4-FFF2-40B4-BE49-F238E27FC236}">
                  <a16:creationId xmlns:a16="http://schemas.microsoft.com/office/drawing/2014/main" id="{006C2674-ECB6-BB31-CF36-EA5026E4E1A8}"/>
                </a:ext>
              </a:extLst>
            </p:cNvPr>
            <p:cNvSpPr/>
            <p:nvPr/>
          </p:nvSpPr>
          <p:spPr>
            <a:xfrm>
              <a:off x="8342991" y="3605539"/>
              <a:ext cx="281176" cy="537201"/>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C4545CF-07C4-7BF8-C180-6A82181D4D41}"/>
                </a:ext>
              </a:extLst>
            </p:cNvPr>
            <p:cNvSpPr txBox="1"/>
            <p:nvPr/>
          </p:nvSpPr>
          <p:spPr>
            <a:xfrm>
              <a:off x="7728597" y="1234191"/>
              <a:ext cx="1323212" cy="369332"/>
            </a:xfrm>
            <a:prstGeom prst="rect">
              <a:avLst/>
            </a:prstGeom>
            <a:noFill/>
          </p:spPr>
          <p:txBody>
            <a:bodyPr wrap="square" rtlCol="0">
              <a:spAutoFit/>
            </a:bodyPr>
            <a:lstStyle/>
            <a:p>
              <a:pPr algn="ctr"/>
              <a:r>
                <a:rPr lang="zh-CN" altLang="en-US">
                  <a:latin typeface="Times New Roman" panose="02020603050405020304" pitchFamily="18" charset="0"/>
                  <a:ea typeface="微软雅黑" panose="020B0503020204020204" pitchFamily="34" charset="-122"/>
                  <a:cs typeface="Times New Roman" panose="02020603050405020304" pitchFamily="18" charset="0"/>
                </a:rPr>
                <a:t>测试电路</a:t>
              </a:r>
            </a:p>
          </p:txBody>
        </p:sp>
        <p:cxnSp>
          <p:nvCxnSpPr>
            <p:cNvPr id="26" name="直接箭头连接符 25">
              <a:extLst>
                <a:ext uri="{FF2B5EF4-FFF2-40B4-BE49-F238E27FC236}">
                  <a16:creationId xmlns:a16="http://schemas.microsoft.com/office/drawing/2014/main" id="{1F967006-DE4D-A45D-A187-9B9F3357D41D}"/>
                </a:ext>
              </a:extLst>
            </p:cNvPr>
            <p:cNvCxnSpPr>
              <a:stCxn id="13" idx="2"/>
              <a:endCxn id="6" idx="0"/>
            </p:cNvCxnSpPr>
            <p:nvPr/>
          </p:nvCxnSpPr>
          <p:spPr>
            <a:xfrm>
              <a:off x="3380720" y="1611051"/>
              <a:ext cx="1" cy="405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7">
              <a:extLst>
                <a:ext uri="{FF2B5EF4-FFF2-40B4-BE49-F238E27FC236}">
                  <a16:creationId xmlns:a16="http://schemas.microsoft.com/office/drawing/2014/main" id="{05C0442A-4DD0-9942-EDC8-A1ADC1934969}"/>
                </a:ext>
              </a:extLst>
            </p:cNvPr>
            <p:cNvCxnSpPr>
              <a:cxnSpLocks/>
              <a:stCxn id="25" idx="2"/>
              <a:endCxn id="10" idx="0"/>
            </p:cNvCxnSpPr>
            <p:nvPr/>
          </p:nvCxnSpPr>
          <p:spPr>
            <a:xfrm rot="5400000">
              <a:off x="8070276" y="1921712"/>
              <a:ext cx="638118" cy="1739"/>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9" name="右箭头 29">
              <a:extLst>
                <a:ext uri="{FF2B5EF4-FFF2-40B4-BE49-F238E27FC236}">
                  <a16:creationId xmlns:a16="http://schemas.microsoft.com/office/drawing/2014/main" id="{55EA2B5A-57B2-BDAD-14EF-4629E25216B9}"/>
                </a:ext>
              </a:extLst>
            </p:cNvPr>
            <p:cNvSpPr/>
            <p:nvPr/>
          </p:nvSpPr>
          <p:spPr>
            <a:xfrm>
              <a:off x="9017943" y="3104410"/>
              <a:ext cx="445851" cy="162000"/>
            </a:xfrm>
            <a:prstGeom prst="rightArrow">
              <a:avLst/>
            </a:pr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30">
              <a:extLst>
                <a:ext uri="{FF2B5EF4-FFF2-40B4-BE49-F238E27FC236}">
                  <a16:creationId xmlns:a16="http://schemas.microsoft.com/office/drawing/2014/main" id="{129795CF-A4FB-EBC8-F2F9-A7B40D4BB72B}"/>
                </a:ext>
              </a:extLst>
            </p:cNvPr>
            <p:cNvSpPr/>
            <p:nvPr/>
          </p:nvSpPr>
          <p:spPr>
            <a:xfrm>
              <a:off x="9523636" y="2942164"/>
              <a:ext cx="1359881" cy="592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85F515D4-EA9A-7E4F-86A4-FA028E239817}"/>
                </a:ext>
              </a:extLst>
            </p:cNvPr>
            <p:cNvSpPr txBox="1"/>
            <p:nvPr/>
          </p:nvSpPr>
          <p:spPr>
            <a:xfrm>
              <a:off x="9619725" y="2915314"/>
              <a:ext cx="1125844" cy="645538"/>
            </a:xfrm>
            <a:prstGeom prst="rect">
              <a:avLst/>
            </a:prstGeom>
            <a:noFill/>
          </p:spPr>
          <p:txBody>
            <a:bodyPr wrap="square" rtlCol="0">
              <a:spAutoFit/>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时序路径时延</a:t>
              </a:r>
            </a:p>
          </p:txBody>
        </p:sp>
        <p:sp>
          <p:nvSpPr>
            <p:cNvPr id="33" name="文本框 32">
              <a:extLst>
                <a:ext uri="{FF2B5EF4-FFF2-40B4-BE49-F238E27FC236}">
                  <a16:creationId xmlns:a16="http://schemas.microsoft.com/office/drawing/2014/main" id="{71B280BD-3475-9C21-99CB-24220F62C7E3}"/>
                </a:ext>
              </a:extLst>
            </p:cNvPr>
            <p:cNvSpPr txBox="1"/>
            <p:nvPr/>
          </p:nvSpPr>
          <p:spPr>
            <a:xfrm>
              <a:off x="8558210" y="3602905"/>
              <a:ext cx="321647" cy="509636"/>
            </a:xfrm>
            <a:prstGeom prst="rect">
              <a:avLst/>
            </a:prstGeom>
            <a:noFill/>
          </p:spPr>
          <p:txBody>
            <a:bodyPr wrap="square" rtlCol="0">
              <a:spAutoFit/>
            </a:bodyPr>
            <a:lstStyle/>
            <a:p>
              <a:r>
                <a:rPr lang="zh-CN" altLang="en-US" sz="1200" b="1" dirty="0">
                  <a:latin typeface="Times New Roman" panose="02020603050405020304" pitchFamily="18" charset="0"/>
                  <a:cs typeface="Times New Roman" panose="02020603050405020304" pitchFamily="18" charset="0"/>
                </a:rPr>
                <a:t>标签</a:t>
              </a:r>
            </a:p>
          </p:txBody>
        </p:sp>
        <p:sp>
          <p:nvSpPr>
            <p:cNvPr id="36" name="矩形 35">
              <a:extLst>
                <a:ext uri="{FF2B5EF4-FFF2-40B4-BE49-F238E27FC236}">
                  <a16:creationId xmlns:a16="http://schemas.microsoft.com/office/drawing/2014/main" id="{3F407570-2674-9996-8BDB-EC25A1959D68}"/>
                </a:ext>
              </a:extLst>
            </p:cNvPr>
            <p:cNvSpPr/>
            <p:nvPr/>
          </p:nvSpPr>
          <p:spPr>
            <a:xfrm>
              <a:off x="5789724" y="3138357"/>
              <a:ext cx="859411" cy="41380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Times New Roman" panose="02020603050405020304" pitchFamily="18" charset="0"/>
                  <a:cs typeface="Times New Roman" panose="02020603050405020304" pitchFamily="18" charset="0"/>
                </a:rPr>
                <a:t>填充</a:t>
              </a:r>
            </a:p>
          </p:txBody>
        </p:sp>
        <p:sp>
          <p:nvSpPr>
            <p:cNvPr id="37" name="矩形 36">
              <a:extLst>
                <a:ext uri="{FF2B5EF4-FFF2-40B4-BE49-F238E27FC236}">
                  <a16:creationId xmlns:a16="http://schemas.microsoft.com/office/drawing/2014/main" id="{09E24326-E1CC-F3DD-7B26-79F21245F9A7}"/>
                </a:ext>
              </a:extLst>
            </p:cNvPr>
            <p:cNvSpPr/>
            <p:nvPr/>
          </p:nvSpPr>
          <p:spPr>
            <a:xfrm rot="5400000">
              <a:off x="6644979" y="2752041"/>
              <a:ext cx="1204956" cy="41380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cs typeface="Times New Roman" panose="02020603050405020304" pitchFamily="18" charset="0"/>
                </a:rPr>
                <a:t>拼接</a:t>
              </a:r>
            </a:p>
          </p:txBody>
        </p:sp>
        <p:sp>
          <p:nvSpPr>
            <p:cNvPr id="38" name="右箭头 38">
              <a:extLst>
                <a:ext uri="{FF2B5EF4-FFF2-40B4-BE49-F238E27FC236}">
                  <a16:creationId xmlns:a16="http://schemas.microsoft.com/office/drawing/2014/main" id="{5BB4013F-C29A-9FD2-5A8A-99FC672CAA18}"/>
                </a:ext>
              </a:extLst>
            </p:cNvPr>
            <p:cNvSpPr/>
            <p:nvPr/>
          </p:nvSpPr>
          <p:spPr>
            <a:xfrm>
              <a:off x="7487995" y="2842316"/>
              <a:ext cx="331599" cy="162000"/>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9">
              <a:extLst>
                <a:ext uri="{FF2B5EF4-FFF2-40B4-BE49-F238E27FC236}">
                  <a16:creationId xmlns:a16="http://schemas.microsoft.com/office/drawing/2014/main" id="{0B61ED92-C925-F9A2-382E-24FE336FDF31}"/>
                </a:ext>
              </a:extLst>
            </p:cNvPr>
            <p:cNvSpPr/>
            <p:nvPr/>
          </p:nvSpPr>
          <p:spPr>
            <a:xfrm>
              <a:off x="6676757" y="2448034"/>
              <a:ext cx="331599" cy="162000"/>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01C26C5A-500F-B393-6530-030E77085A2F}"/>
                </a:ext>
              </a:extLst>
            </p:cNvPr>
            <p:cNvSpPr/>
            <p:nvPr/>
          </p:nvSpPr>
          <p:spPr>
            <a:xfrm>
              <a:off x="5792148" y="2298859"/>
              <a:ext cx="860937" cy="41380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Times New Roman" panose="02020603050405020304" pitchFamily="18" charset="0"/>
                  <a:cs typeface="Times New Roman" panose="02020603050405020304" pitchFamily="18" charset="0"/>
                </a:rPr>
                <a:t>填充</a:t>
              </a:r>
            </a:p>
          </p:txBody>
        </p:sp>
        <p:sp>
          <p:nvSpPr>
            <p:cNvPr id="41" name="右箭头 41">
              <a:extLst>
                <a:ext uri="{FF2B5EF4-FFF2-40B4-BE49-F238E27FC236}">
                  <a16:creationId xmlns:a16="http://schemas.microsoft.com/office/drawing/2014/main" id="{9A06394D-7B17-D8F9-D4F6-95A54AF91046}"/>
                </a:ext>
              </a:extLst>
            </p:cNvPr>
            <p:cNvSpPr/>
            <p:nvPr/>
          </p:nvSpPr>
          <p:spPr>
            <a:xfrm>
              <a:off x="5489836" y="3272652"/>
              <a:ext cx="270473" cy="162000"/>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2">
              <a:extLst>
                <a:ext uri="{FF2B5EF4-FFF2-40B4-BE49-F238E27FC236}">
                  <a16:creationId xmlns:a16="http://schemas.microsoft.com/office/drawing/2014/main" id="{CEA4CD2B-3730-E43B-E6FF-AE01F19F861D}"/>
                </a:ext>
              </a:extLst>
            </p:cNvPr>
            <p:cNvSpPr/>
            <p:nvPr/>
          </p:nvSpPr>
          <p:spPr>
            <a:xfrm>
              <a:off x="6676757" y="3265809"/>
              <a:ext cx="331599" cy="162000"/>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3">
              <a:extLst>
                <a:ext uri="{FF2B5EF4-FFF2-40B4-BE49-F238E27FC236}">
                  <a16:creationId xmlns:a16="http://schemas.microsoft.com/office/drawing/2014/main" id="{51E9233B-7D58-FCF1-06FD-D0A025F9B4FB}"/>
                </a:ext>
              </a:extLst>
            </p:cNvPr>
            <p:cNvSpPr/>
            <p:nvPr/>
          </p:nvSpPr>
          <p:spPr>
            <a:xfrm>
              <a:off x="5482621" y="2408602"/>
              <a:ext cx="284901" cy="162000"/>
            </a:xfrm>
            <a:prstGeom prst="rightArrow">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9299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15F81-E9E3-71A3-2110-4CB6BE8839AA}"/>
              </a:ext>
            </a:extLst>
          </p:cNvPr>
          <p:cNvSpPr>
            <a:spLocks noGrp="1"/>
          </p:cNvSpPr>
          <p:nvPr>
            <p:ph type="title"/>
          </p:nvPr>
        </p:nvSpPr>
        <p:spPr/>
        <p:txBody>
          <a:bodyPr/>
          <a:lstStyle/>
          <a:p>
            <a:r>
              <a:rPr lang="zh-CN" altLang="en-US" dirty="0"/>
              <a:t>研究计划二：</a:t>
            </a:r>
            <a:r>
              <a:rPr lang="en-US" altLang="zh-CN" dirty="0"/>
              <a:t>ML</a:t>
            </a:r>
            <a:r>
              <a:rPr lang="zh-CN" altLang="en-US" dirty="0"/>
              <a:t>在功耗中的应用</a:t>
            </a:r>
          </a:p>
        </p:txBody>
      </p:sp>
      <p:sp>
        <p:nvSpPr>
          <p:cNvPr id="3" name="内容占位符 2">
            <a:extLst>
              <a:ext uri="{FF2B5EF4-FFF2-40B4-BE49-F238E27FC236}">
                <a16:creationId xmlns:a16="http://schemas.microsoft.com/office/drawing/2014/main" id="{F3AA6590-5573-890F-6CF4-145C67A2A25A}"/>
              </a:ext>
            </a:extLst>
          </p:cNvPr>
          <p:cNvSpPr>
            <a:spLocks noGrp="1"/>
          </p:cNvSpPr>
          <p:nvPr>
            <p:ph idx="1"/>
          </p:nvPr>
        </p:nvSpPr>
        <p:spPr>
          <a:xfrm>
            <a:off x="623390" y="846026"/>
            <a:ext cx="11271525" cy="4934173"/>
          </a:xfrm>
        </p:spPr>
        <p:txBody>
          <a:bodyPr/>
          <a:lstStyle/>
          <a:p>
            <a:pPr>
              <a:lnSpc>
                <a:spcPct val="200000"/>
              </a:lnSpc>
            </a:pPr>
            <a:r>
              <a:rPr lang="en-US" altLang="zh-CN" b="1" dirty="0">
                <a:solidFill>
                  <a:srgbClr val="404040"/>
                </a:solidFill>
              </a:rPr>
              <a:t>ML</a:t>
            </a:r>
            <a:r>
              <a:rPr lang="zh-CN" altLang="en-US" b="1" dirty="0">
                <a:solidFill>
                  <a:srgbClr val="404040"/>
                </a:solidFill>
              </a:rPr>
              <a:t>在</a:t>
            </a:r>
            <a:r>
              <a:rPr lang="en-US" altLang="zh-CN" b="1" dirty="0">
                <a:solidFill>
                  <a:srgbClr val="404040"/>
                </a:solidFill>
              </a:rPr>
              <a:t>RTL</a:t>
            </a:r>
            <a:r>
              <a:rPr lang="zh-CN" altLang="en-US" b="1" dirty="0">
                <a:solidFill>
                  <a:srgbClr val="404040"/>
                </a:solidFill>
              </a:rPr>
              <a:t>功耗、</a:t>
            </a:r>
            <a:r>
              <a:rPr lang="en-US" altLang="zh-CN" b="1" dirty="0" err="1">
                <a:solidFill>
                  <a:srgbClr val="404040"/>
                </a:solidFill>
              </a:rPr>
              <a:t>IRDrop</a:t>
            </a:r>
            <a:r>
              <a:rPr lang="zh-CN" altLang="en-US" b="1" dirty="0">
                <a:solidFill>
                  <a:srgbClr val="404040"/>
                </a:solidFill>
              </a:rPr>
              <a:t>预测中的研究</a:t>
            </a:r>
            <a:endParaRPr lang="en-US" altLang="zh-CN" b="1" dirty="0">
              <a:solidFill>
                <a:srgbClr val="404040"/>
              </a:solidFill>
            </a:endParaRPr>
          </a:p>
          <a:p>
            <a:pPr marL="0" indent="0">
              <a:buNone/>
            </a:pPr>
            <a:r>
              <a:rPr lang="zh-CN" altLang="en-US" sz="2400" dirty="0"/>
              <a:t>通过使用</a:t>
            </a:r>
            <a:r>
              <a:rPr lang="en-US" altLang="zh-CN" sz="2400" dirty="0"/>
              <a:t>CNN</a:t>
            </a:r>
            <a:r>
              <a:rPr lang="zh-CN" altLang="en-US" sz="2400" dirty="0"/>
              <a:t>网络或者</a:t>
            </a:r>
            <a:r>
              <a:rPr lang="en-US" altLang="zh-CN" sz="2400" dirty="0"/>
              <a:t>GNN</a:t>
            </a:r>
            <a:r>
              <a:rPr lang="zh-CN" altLang="en-US" sz="2400" dirty="0"/>
              <a:t>网络，预测数据翻转率</a:t>
            </a:r>
            <a:r>
              <a:rPr lang="en-US" altLang="zh-CN" sz="2400" dirty="0"/>
              <a:t>Toggle</a:t>
            </a:r>
            <a:r>
              <a:rPr lang="zh-CN" altLang="en-US" sz="2400" dirty="0"/>
              <a:t>、</a:t>
            </a:r>
            <a:r>
              <a:rPr lang="en-US" altLang="zh-CN" sz="2400" dirty="0"/>
              <a:t>RTL</a:t>
            </a:r>
            <a:r>
              <a:rPr lang="zh-CN" altLang="en-US" sz="2400" dirty="0"/>
              <a:t>功耗、</a:t>
            </a:r>
            <a:r>
              <a:rPr lang="en-US" altLang="zh-CN" sz="2400" dirty="0" err="1"/>
              <a:t>IRDrop</a:t>
            </a:r>
            <a:r>
              <a:rPr lang="zh-CN" altLang="en-US" sz="2400" dirty="0"/>
              <a:t>。</a:t>
            </a:r>
          </a:p>
        </p:txBody>
      </p:sp>
      <p:grpSp>
        <p:nvGrpSpPr>
          <p:cNvPr id="7" name="组合 6">
            <a:extLst>
              <a:ext uri="{FF2B5EF4-FFF2-40B4-BE49-F238E27FC236}">
                <a16:creationId xmlns:a16="http://schemas.microsoft.com/office/drawing/2014/main" id="{BCEC9D83-F458-3DE0-9CE2-10044886B31A}"/>
              </a:ext>
            </a:extLst>
          </p:cNvPr>
          <p:cNvGrpSpPr/>
          <p:nvPr/>
        </p:nvGrpSpPr>
        <p:grpSpPr>
          <a:xfrm>
            <a:off x="1728484" y="2562355"/>
            <a:ext cx="8611568" cy="3490709"/>
            <a:chOff x="1867379" y="2534856"/>
            <a:chExt cx="8611568" cy="3490709"/>
          </a:xfrm>
        </p:grpSpPr>
        <p:sp>
          <p:nvSpPr>
            <p:cNvPr id="18" name="矩形 17">
              <a:extLst>
                <a:ext uri="{FF2B5EF4-FFF2-40B4-BE49-F238E27FC236}">
                  <a16:creationId xmlns:a16="http://schemas.microsoft.com/office/drawing/2014/main" id="{6B44FEEC-4564-907E-3F14-978DE301BD51}"/>
                </a:ext>
              </a:extLst>
            </p:cNvPr>
            <p:cNvSpPr/>
            <p:nvPr/>
          </p:nvSpPr>
          <p:spPr bwMode="auto">
            <a:xfrm>
              <a:off x="8322197" y="2534856"/>
              <a:ext cx="2156750" cy="349070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5" name="矩形 14">
              <a:extLst>
                <a:ext uri="{FF2B5EF4-FFF2-40B4-BE49-F238E27FC236}">
                  <a16:creationId xmlns:a16="http://schemas.microsoft.com/office/drawing/2014/main" id="{49CCC103-431A-51FF-EEA8-12461D119BFF}"/>
                </a:ext>
              </a:extLst>
            </p:cNvPr>
            <p:cNvSpPr/>
            <p:nvPr/>
          </p:nvSpPr>
          <p:spPr bwMode="auto">
            <a:xfrm>
              <a:off x="1867379" y="2600443"/>
              <a:ext cx="2345803" cy="3337367"/>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特征提取</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4" name="矩形: 圆角 3">
              <a:extLst>
                <a:ext uri="{FF2B5EF4-FFF2-40B4-BE49-F238E27FC236}">
                  <a16:creationId xmlns:a16="http://schemas.microsoft.com/office/drawing/2014/main" id="{8238A715-5154-B660-A5CC-37769A7062CD}"/>
                </a:ext>
              </a:extLst>
            </p:cNvPr>
            <p:cNvSpPr/>
            <p:nvPr/>
          </p:nvSpPr>
          <p:spPr bwMode="auto">
            <a:xfrm>
              <a:off x="8631816" y="3802734"/>
              <a:ext cx="1473845" cy="387301"/>
            </a:xfrm>
            <a:prstGeom prst="round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ea typeface="宋体" pitchFamily="2" charset="-122"/>
                </a:rPr>
                <a:t>RTL</a:t>
              </a:r>
              <a:r>
                <a:rPr kumimoji="0" lang="zh-CN" altLang="en-US" sz="1800" b="1" i="0" u="none" strike="noStrike" cap="none" normalizeH="0" baseline="0" dirty="0">
                  <a:ln>
                    <a:noFill/>
                  </a:ln>
                  <a:solidFill>
                    <a:schemeClr val="tx1"/>
                  </a:solidFill>
                  <a:effectLst/>
                  <a:latin typeface="Arial" charset="0"/>
                  <a:ea typeface="宋体" pitchFamily="2" charset="-122"/>
                </a:rPr>
                <a:t>功耗</a:t>
              </a:r>
            </a:p>
          </p:txBody>
        </p:sp>
        <p:sp>
          <p:nvSpPr>
            <p:cNvPr id="5" name="矩形: 圆角 4">
              <a:extLst>
                <a:ext uri="{FF2B5EF4-FFF2-40B4-BE49-F238E27FC236}">
                  <a16:creationId xmlns:a16="http://schemas.microsoft.com/office/drawing/2014/main" id="{36EBC01F-499D-67D6-2606-601BD34A098B}"/>
                </a:ext>
              </a:extLst>
            </p:cNvPr>
            <p:cNvSpPr/>
            <p:nvPr/>
          </p:nvSpPr>
          <p:spPr bwMode="auto">
            <a:xfrm>
              <a:off x="8610597" y="2788747"/>
              <a:ext cx="1473844" cy="516551"/>
            </a:xfrm>
            <a:prstGeom prst="round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宋体" pitchFamily="2" charset="-122"/>
                </a:rPr>
                <a:t>波形</a:t>
              </a:r>
              <a:r>
                <a:rPr kumimoji="0" lang="en-US" altLang="zh-CN" sz="1800" b="1" i="0" u="none" strike="noStrike" cap="none" normalizeH="0" baseline="0" dirty="0">
                  <a:ln>
                    <a:noFill/>
                  </a:ln>
                  <a:solidFill>
                    <a:schemeClr val="tx1"/>
                  </a:solidFill>
                  <a:effectLst/>
                  <a:latin typeface="Arial" charset="0"/>
                  <a:ea typeface="宋体" pitchFamily="2" charset="-122"/>
                </a:rPr>
                <a:t>Toggle</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6" name="矩形: 圆角 5">
              <a:extLst>
                <a:ext uri="{FF2B5EF4-FFF2-40B4-BE49-F238E27FC236}">
                  <a16:creationId xmlns:a16="http://schemas.microsoft.com/office/drawing/2014/main" id="{3837E58D-1BC6-20F6-15FE-893A9FD71BED}"/>
                </a:ext>
              </a:extLst>
            </p:cNvPr>
            <p:cNvSpPr/>
            <p:nvPr/>
          </p:nvSpPr>
          <p:spPr bwMode="auto">
            <a:xfrm>
              <a:off x="8631817" y="4830991"/>
              <a:ext cx="1473845" cy="387301"/>
            </a:xfrm>
            <a:prstGeom prst="round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ea typeface="宋体" pitchFamily="2" charset="-122"/>
                </a:rPr>
                <a:t>IRDrop</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8" name="矩形: 圆角 7">
              <a:extLst>
                <a:ext uri="{FF2B5EF4-FFF2-40B4-BE49-F238E27FC236}">
                  <a16:creationId xmlns:a16="http://schemas.microsoft.com/office/drawing/2014/main" id="{C387C855-CF39-F802-BA1E-937F4DC427BE}"/>
                </a:ext>
              </a:extLst>
            </p:cNvPr>
            <p:cNvSpPr/>
            <p:nvPr/>
          </p:nvSpPr>
          <p:spPr bwMode="auto">
            <a:xfrm>
              <a:off x="2380523" y="2996408"/>
              <a:ext cx="1161327" cy="628891"/>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波形采样特征</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2" name="矩形: 圆角 11">
              <a:extLst>
                <a:ext uri="{FF2B5EF4-FFF2-40B4-BE49-F238E27FC236}">
                  <a16:creationId xmlns:a16="http://schemas.microsoft.com/office/drawing/2014/main" id="{80A3B4B9-6B4A-DCF5-AF84-D0D074E718C3}"/>
                </a:ext>
              </a:extLst>
            </p:cNvPr>
            <p:cNvSpPr/>
            <p:nvPr/>
          </p:nvSpPr>
          <p:spPr bwMode="auto">
            <a:xfrm>
              <a:off x="2411392" y="3954682"/>
              <a:ext cx="1161327" cy="628891"/>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网表单元特征</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3" name="矩形: 圆角 12">
              <a:extLst>
                <a:ext uri="{FF2B5EF4-FFF2-40B4-BE49-F238E27FC236}">
                  <a16:creationId xmlns:a16="http://schemas.microsoft.com/office/drawing/2014/main" id="{9AE5C98C-F52A-6011-8409-042EB05F0236}"/>
                </a:ext>
              </a:extLst>
            </p:cNvPr>
            <p:cNvSpPr/>
            <p:nvPr/>
          </p:nvSpPr>
          <p:spPr bwMode="auto">
            <a:xfrm>
              <a:off x="2411391" y="4913123"/>
              <a:ext cx="1161327" cy="628891"/>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物理信息特征</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4" name="矩形: 圆角 13">
              <a:extLst>
                <a:ext uri="{FF2B5EF4-FFF2-40B4-BE49-F238E27FC236}">
                  <a16:creationId xmlns:a16="http://schemas.microsoft.com/office/drawing/2014/main" id="{2E8B2021-9E3E-04AD-D53F-DEF0AE9C8F35}"/>
                </a:ext>
              </a:extLst>
            </p:cNvPr>
            <p:cNvSpPr/>
            <p:nvPr/>
          </p:nvSpPr>
          <p:spPr bwMode="auto">
            <a:xfrm>
              <a:off x="5623846" y="3365973"/>
              <a:ext cx="1597307" cy="15471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网络训练</a:t>
              </a:r>
              <a:endParaRPr lang="en-US" altLang="zh-CN" b="1" dirty="0">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lang="en-US" altLang="zh-CN" b="1" dirty="0">
                <a:latin typeface="Arial"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b="1" dirty="0">
                  <a:latin typeface="Arial" charset="0"/>
                  <a:ea typeface="宋体" pitchFamily="2" charset="-122"/>
                </a:rPr>
                <a:t>CNN</a:t>
              </a:r>
              <a:r>
                <a:rPr lang="zh-CN" altLang="en-US" b="1" dirty="0">
                  <a:latin typeface="Arial" charset="0"/>
                  <a:ea typeface="宋体" pitchFamily="2" charset="-122"/>
                </a:rPr>
                <a:t>、</a:t>
              </a:r>
              <a:r>
                <a:rPr lang="en-US" altLang="zh-CN" b="1" dirty="0">
                  <a:latin typeface="Arial" charset="0"/>
                  <a:ea typeface="宋体" pitchFamily="2" charset="-122"/>
                </a:rPr>
                <a:t>GNN</a:t>
              </a:r>
              <a:r>
                <a:rPr lang="zh-CN" altLang="en-US" b="1" dirty="0">
                  <a:latin typeface="Arial" charset="0"/>
                  <a:ea typeface="宋体" pitchFamily="2" charset="-122"/>
                </a:rPr>
                <a:t>、</a:t>
              </a:r>
              <a:r>
                <a:rPr lang="en-US" altLang="zh-CN" b="1" dirty="0">
                  <a:latin typeface="Arial" charset="0"/>
                  <a:ea typeface="宋体" pitchFamily="2" charset="-122"/>
                </a:rPr>
                <a:t>Transform </a:t>
              </a:r>
              <a:r>
                <a:rPr lang="zh-CN" altLang="en-US" b="1" dirty="0">
                  <a:latin typeface="Arial" charset="0"/>
                  <a:ea typeface="宋体" pitchFamily="2" charset="-122"/>
                </a:rPr>
                <a:t>等</a:t>
              </a:r>
              <a:endParaRPr kumimoji="0" lang="zh-CN" altLang="en-US" sz="1800" b="1" i="0" u="none" strike="noStrike" cap="none" normalizeH="0" baseline="0" dirty="0">
                <a:ln>
                  <a:noFill/>
                </a:ln>
                <a:solidFill>
                  <a:schemeClr val="tx1"/>
                </a:solidFill>
                <a:effectLst/>
                <a:latin typeface="Arial" charset="0"/>
                <a:ea typeface="宋体" pitchFamily="2" charset="-122"/>
              </a:endParaRPr>
            </a:p>
          </p:txBody>
        </p:sp>
        <p:sp>
          <p:nvSpPr>
            <p:cNvPr id="16" name="箭头: 右 15">
              <a:extLst>
                <a:ext uri="{FF2B5EF4-FFF2-40B4-BE49-F238E27FC236}">
                  <a16:creationId xmlns:a16="http://schemas.microsoft.com/office/drawing/2014/main" id="{75A47A63-3BB4-1B0A-0258-9769571984DE}"/>
                </a:ext>
              </a:extLst>
            </p:cNvPr>
            <p:cNvSpPr/>
            <p:nvPr/>
          </p:nvSpPr>
          <p:spPr bwMode="auto">
            <a:xfrm>
              <a:off x="4260443" y="3885235"/>
              <a:ext cx="1331089"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a:latin typeface="Arial" charset="0"/>
                  <a:ea typeface="宋体" pitchFamily="2" charset="-122"/>
                </a:rPr>
                <a:t>提取</a:t>
              </a:r>
              <a:r>
                <a:rPr kumimoji="0" lang="zh-CN" altLang="en-US" sz="1800" b="1" i="0" u="none" strike="noStrike" cap="none" normalizeH="0" baseline="0" dirty="0">
                  <a:ln>
                    <a:noFill/>
                  </a:ln>
                  <a:solidFill>
                    <a:schemeClr val="tx1"/>
                  </a:solidFill>
                  <a:effectLst/>
                  <a:latin typeface="Arial" charset="0"/>
                  <a:ea typeface="宋体" pitchFamily="2" charset="-122"/>
                </a:rPr>
                <a:t>数据</a:t>
              </a:r>
            </a:p>
          </p:txBody>
        </p:sp>
        <p:sp>
          <p:nvSpPr>
            <p:cNvPr id="17" name="箭头: 右 16">
              <a:extLst>
                <a:ext uri="{FF2B5EF4-FFF2-40B4-BE49-F238E27FC236}">
                  <a16:creationId xmlns:a16="http://schemas.microsoft.com/office/drawing/2014/main" id="{1F882D51-E562-2126-AA7E-E98A2738B1BA}"/>
                </a:ext>
              </a:extLst>
            </p:cNvPr>
            <p:cNvSpPr/>
            <p:nvPr/>
          </p:nvSpPr>
          <p:spPr bwMode="auto">
            <a:xfrm>
              <a:off x="7253468" y="3829289"/>
              <a:ext cx="976131" cy="62696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ea typeface="宋体" pitchFamily="2" charset="-122"/>
                </a:rPr>
                <a:t>预测</a:t>
              </a:r>
            </a:p>
          </p:txBody>
        </p:sp>
      </p:grpSp>
    </p:spTree>
    <p:extLst>
      <p:ext uri="{BB962C8B-B14F-4D97-AF65-F5344CB8AC3E}">
        <p14:creationId xmlns:p14="http://schemas.microsoft.com/office/powerpoint/2010/main" val="15259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动机</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2"/>
            <a:ext cx="10972800" cy="5849090"/>
          </a:xfrm>
        </p:spPr>
        <p:txBody>
          <a:bodyPr/>
          <a:lstStyle/>
          <a:p>
            <a:r>
              <a:rPr lang="zh-CN" altLang="en-US" b="1" dirty="0">
                <a:solidFill>
                  <a:srgbClr val="404040"/>
                </a:solidFill>
              </a:rPr>
              <a:t>动机（</a:t>
            </a:r>
            <a:r>
              <a:rPr lang="en-US" altLang="zh-CN" b="1" dirty="0">
                <a:solidFill>
                  <a:srgbClr val="404040"/>
                </a:solidFill>
              </a:rPr>
              <a:t>Why</a:t>
            </a:r>
            <a:r>
              <a:rPr lang="zh-CN" altLang="en-US" b="1" dirty="0">
                <a:solidFill>
                  <a:srgbClr val="404040"/>
                </a:solidFill>
              </a:rPr>
              <a:t>）</a:t>
            </a:r>
            <a:endParaRPr lang="en-US" altLang="zh-CN" b="1" dirty="0">
              <a:solidFill>
                <a:srgbClr val="404040"/>
              </a:solidFill>
            </a:endParaRPr>
          </a:p>
          <a:p>
            <a:pPr marL="0" indent="0">
              <a:buNone/>
            </a:pPr>
            <a:r>
              <a:rPr kumimoji="1" lang="zh-CN" altLang="en-US" sz="2400" dirty="0"/>
              <a:t>为什么要研发自己的时序和功耗工具，现有开源工具</a:t>
            </a:r>
            <a:r>
              <a:rPr kumimoji="1" lang="en-US" altLang="zh-CN" sz="2400" dirty="0" err="1"/>
              <a:t>OpenTimer</a:t>
            </a:r>
            <a:r>
              <a:rPr kumimoji="1" lang="zh-CN" altLang="en-US" sz="2400" dirty="0"/>
              <a:t>、</a:t>
            </a:r>
            <a:r>
              <a:rPr kumimoji="1" lang="en-US" altLang="zh-CN" sz="2400" dirty="0" err="1"/>
              <a:t>OpenSTA</a:t>
            </a:r>
            <a:r>
              <a:rPr kumimoji="1" lang="zh-CN" altLang="en-US" sz="2400" dirty="0"/>
              <a:t>存在什么问题？</a:t>
            </a:r>
            <a:endParaRPr kumimoji="1" lang="en-US" altLang="zh-CN" sz="2400" dirty="0"/>
          </a:p>
          <a:p>
            <a:pPr lvl="1"/>
            <a:r>
              <a:rPr kumimoji="1" lang="en-US" altLang="zh-CN" sz="2000" dirty="0" err="1"/>
              <a:t>OpenTimer</a:t>
            </a:r>
            <a:r>
              <a:rPr kumimoji="1" lang="zh-CN" altLang="en-US" sz="2000" dirty="0"/>
              <a:t>对时序分析的功能特性支持不够，如</a:t>
            </a:r>
            <a:r>
              <a:rPr kumimoji="1" lang="en-US" altLang="zh-CN" sz="2000" dirty="0"/>
              <a:t>CCS</a:t>
            </a:r>
            <a:r>
              <a:rPr kumimoji="1" lang="zh-CN" altLang="en-US" sz="2000" dirty="0"/>
              <a:t>模型，</a:t>
            </a:r>
            <a:r>
              <a:rPr kumimoji="1" lang="en-US" altLang="zh-CN" sz="2000" dirty="0" err="1"/>
              <a:t>Arnoldi</a:t>
            </a:r>
            <a:r>
              <a:rPr kumimoji="1" lang="zh-CN" altLang="en-US" sz="2000" dirty="0"/>
              <a:t>降阶。另外对输入数据的</a:t>
            </a:r>
            <a:r>
              <a:rPr kumimoji="1" lang="en-US" altLang="zh-CN" sz="2000" dirty="0"/>
              <a:t>parser</a:t>
            </a:r>
            <a:r>
              <a:rPr kumimoji="1" lang="zh-CN" altLang="en-US" sz="2000" dirty="0"/>
              <a:t>可扩展性不好，如</a:t>
            </a:r>
            <a:r>
              <a:rPr kumimoji="1" lang="en-US" altLang="zh-CN" sz="2000" dirty="0"/>
              <a:t>liberty</a:t>
            </a:r>
            <a:r>
              <a:rPr kumimoji="1" lang="zh-CN" altLang="en-US" sz="2000" dirty="0"/>
              <a:t>（不支持</a:t>
            </a:r>
            <a:r>
              <a:rPr kumimoji="1" lang="en-US" altLang="zh-CN" sz="2000" dirty="0"/>
              <a:t>CCS</a:t>
            </a:r>
            <a:r>
              <a:rPr kumimoji="1" lang="zh-CN" altLang="en-US" sz="2000" dirty="0"/>
              <a:t>），</a:t>
            </a:r>
            <a:r>
              <a:rPr kumimoji="1" lang="en-US" altLang="zh-CN" sz="2000" dirty="0" err="1"/>
              <a:t>verilog</a:t>
            </a:r>
            <a:r>
              <a:rPr kumimoji="1" lang="zh-CN" altLang="en-US" sz="2000" dirty="0"/>
              <a:t>（不支持</a:t>
            </a:r>
            <a:r>
              <a:rPr kumimoji="1" lang="en-US" altLang="zh-CN" sz="2000" dirty="0"/>
              <a:t>Hierarchy</a:t>
            </a:r>
            <a:r>
              <a:rPr kumimoji="1" lang="zh-CN" altLang="en-US" sz="2000" dirty="0"/>
              <a:t>结构），进一步扩展成本较高；</a:t>
            </a:r>
            <a:endParaRPr kumimoji="1" lang="en-US" altLang="zh-CN" sz="2000" dirty="0"/>
          </a:p>
          <a:p>
            <a:pPr lvl="1"/>
            <a:r>
              <a:rPr kumimoji="1" lang="en-US" altLang="zh-CN" sz="2000" dirty="0" err="1"/>
              <a:t>OpenSTA</a:t>
            </a:r>
            <a:r>
              <a:rPr kumimoji="1" lang="zh-CN" altLang="en-US" sz="2000" dirty="0"/>
              <a:t>的</a:t>
            </a:r>
            <a:r>
              <a:rPr kumimoji="1" lang="en-US" altLang="zh-CN" sz="2000" dirty="0"/>
              <a:t>GPL</a:t>
            </a:r>
            <a:r>
              <a:rPr kumimoji="1" lang="zh-CN" altLang="en-US" sz="2000" dirty="0"/>
              <a:t>协议、使用限制，以及代码理解成本，使用难度等；</a:t>
            </a:r>
            <a:endParaRPr kumimoji="1" lang="en-US" altLang="zh-CN" sz="2000" dirty="0"/>
          </a:p>
          <a:p>
            <a:pPr lvl="1"/>
            <a:endParaRPr kumimoji="1" lang="en-US" altLang="zh-CN" dirty="0"/>
          </a:p>
          <a:p>
            <a:pPr marL="344470" lvl="1" indent="0">
              <a:buNone/>
            </a:pPr>
            <a:endParaRPr kumimoji="1" lang="en-US" altLang="zh-CN" dirty="0"/>
          </a:p>
        </p:txBody>
      </p:sp>
      <p:pic>
        <p:nvPicPr>
          <p:cNvPr id="5" name="图片 4">
            <a:extLst>
              <a:ext uri="{FF2B5EF4-FFF2-40B4-BE49-F238E27FC236}">
                <a16:creationId xmlns:a16="http://schemas.microsoft.com/office/drawing/2014/main" id="{2DE9C933-8935-FF88-3D53-8F93155FACDA}"/>
              </a:ext>
            </a:extLst>
          </p:cNvPr>
          <p:cNvPicPr>
            <a:picLocks noChangeAspect="1"/>
          </p:cNvPicPr>
          <p:nvPr/>
        </p:nvPicPr>
        <p:blipFill>
          <a:blip r:embed="rId2"/>
          <a:stretch>
            <a:fillRect/>
          </a:stretch>
        </p:blipFill>
        <p:spPr>
          <a:xfrm>
            <a:off x="934453" y="4227941"/>
            <a:ext cx="9992048" cy="1493266"/>
          </a:xfrm>
          <a:prstGeom prst="rect">
            <a:avLst/>
          </a:prstGeom>
        </p:spPr>
      </p:pic>
    </p:spTree>
    <p:extLst>
      <p:ext uri="{BB962C8B-B14F-4D97-AF65-F5344CB8AC3E}">
        <p14:creationId xmlns:p14="http://schemas.microsoft.com/office/powerpoint/2010/main" val="2776100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49FA-D862-4E45-8750-3F218F0CFF11}"/>
              </a:ext>
            </a:extLst>
          </p:cNvPr>
          <p:cNvSpPr>
            <a:spLocks noGrp="1"/>
          </p:cNvSpPr>
          <p:nvPr>
            <p:ph type="title"/>
          </p:nvPr>
        </p:nvSpPr>
        <p:spPr/>
        <p:txBody>
          <a:bodyPr/>
          <a:lstStyle/>
          <a:p>
            <a:r>
              <a:rPr lang="zh-CN" altLang="en-US" spc="100" dirty="0">
                <a:latin typeface="Microsoft YaHei" panose="020B0503020204020204" pitchFamily="34" charset="-122"/>
                <a:ea typeface="Microsoft YaHei" panose="020B0503020204020204" pitchFamily="34" charset="-122"/>
                <a:cs typeface="+mn-cs"/>
              </a:rPr>
              <a:t>总结</a:t>
            </a:r>
            <a:endParaRPr kumimoji="1" lang="zh-CN" altLang="en-US" dirty="0"/>
          </a:p>
        </p:txBody>
      </p:sp>
      <p:sp>
        <p:nvSpPr>
          <p:cNvPr id="3" name="内容占位符 2">
            <a:extLst>
              <a:ext uri="{FF2B5EF4-FFF2-40B4-BE49-F238E27FC236}">
                <a16:creationId xmlns:a16="http://schemas.microsoft.com/office/drawing/2014/main" id="{B07ACAF2-A14D-5B49-8FB8-0E98BAE8C103}"/>
              </a:ext>
            </a:extLst>
          </p:cNvPr>
          <p:cNvSpPr>
            <a:spLocks noGrp="1"/>
          </p:cNvSpPr>
          <p:nvPr>
            <p:ph idx="1"/>
          </p:nvPr>
        </p:nvSpPr>
        <p:spPr/>
        <p:txBody>
          <a:bodyPr/>
          <a:lstStyle/>
          <a:p>
            <a:pPr>
              <a:lnSpc>
                <a:spcPct val="120000"/>
              </a:lnSpc>
            </a:pPr>
            <a:r>
              <a:rPr lang="en-US" altLang="zh-CN" b="1" dirty="0" err="1"/>
              <a:t>iSTA</a:t>
            </a:r>
            <a:r>
              <a:rPr lang="zh-CN" altLang="en-US" b="1" dirty="0"/>
              <a:t>静态时序分析</a:t>
            </a:r>
            <a:endParaRPr lang="en-US" altLang="zh-CN" b="1" dirty="0"/>
          </a:p>
          <a:p>
            <a:pPr lvl="1">
              <a:lnSpc>
                <a:spcPct val="150000"/>
              </a:lnSpc>
            </a:pPr>
            <a:r>
              <a:rPr lang="zh-CN" altLang="en-US" sz="2000" dirty="0"/>
              <a:t>规模大，</a:t>
            </a:r>
            <a:r>
              <a:rPr lang="zh-CN" altLang="en-US" sz="2000" dirty="0">
                <a:solidFill>
                  <a:srgbClr val="FF0000"/>
                </a:solidFill>
              </a:rPr>
              <a:t>性能</a:t>
            </a:r>
            <a:r>
              <a:rPr lang="zh-CN" altLang="en-US" sz="2000" dirty="0"/>
              <a:t>是关键因素；</a:t>
            </a:r>
            <a:endParaRPr lang="en-US" altLang="zh-CN" sz="2000" dirty="0"/>
          </a:p>
          <a:p>
            <a:pPr lvl="1">
              <a:lnSpc>
                <a:spcPct val="150000"/>
              </a:lnSpc>
            </a:pPr>
            <a:r>
              <a:rPr lang="zh-CN" altLang="en-US" sz="2000" dirty="0">
                <a:solidFill>
                  <a:srgbClr val="FF0000"/>
                </a:solidFill>
              </a:rPr>
              <a:t>准确度</a:t>
            </a:r>
            <a:r>
              <a:rPr lang="zh-CN" altLang="en-US" sz="2000" dirty="0"/>
              <a:t>决定了时序分析的可用性，涉及到微分方程快速精确求解，插值方法精度，</a:t>
            </a:r>
            <a:r>
              <a:rPr lang="en-US" altLang="zh-CN" sz="2000" dirty="0"/>
              <a:t>Crosstalk</a:t>
            </a:r>
            <a:r>
              <a:rPr lang="zh-CN" altLang="en-US" sz="2000" dirty="0"/>
              <a:t>分析等。</a:t>
            </a:r>
            <a:endParaRPr lang="en-US" altLang="zh-CN" sz="2000" dirty="0"/>
          </a:p>
          <a:p>
            <a:pPr>
              <a:lnSpc>
                <a:spcPct val="120000"/>
              </a:lnSpc>
            </a:pPr>
            <a:r>
              <a:rPr lang="en-US" altLang="zh-CN" b="1" dirty="0" err="1"/>
              <a:t>iPW</a:t>
            </a:r>
            <a:r>
              <a:rPr lang="zh-CN" altLang="en-US" b="1" dirty="0"/>
              <a:t>功耗分析</a:t>
            </a:r>
            <a:endParaRPr lang="en-US" altLang="zh-CN" sz="1400" b="1" dirty="0"/>
          </a:p>
          <a:p>
            <a:pPr lvl="1">
              <a:lnSpc>
                <a:spcPct val="150000"/>
              </a:lnSpc>
            </a:pPr>
            <a:r>
              <a:rPr lang="en-US" altLang="zh-CN" sz="2000" dirty="0"/>
              <a:t>Toggle/SP</a:t>
            </a:r>
            <a:r>
              <a:rPr lang="zh-CN" altLang="en-US" sz="2000" dirty="0"/>
              <a:t>传播的方式快速但不精确，反标</a:t>
            </a:r>
            <a:r>
              <a:rPr lang="en-US" altLang="zh-CN" sz="2000" dirty="0"/>
              <a:t>VCD</a:t>
            </a:r>
            <a:r>
              <a:rPr lang="zh-CN" altLang="en-US" sz="2000" dirty="0"/>
              <a:t>会很精确，但波形文件会比较大，运行时间成为瓶颈，</a:t>
            </a:r>
            <a:r>
              <a:rPr lang="zh-CN" altLang="en-US" sz="2000" dirty="0">
                <a:solidFill>
                  <a:srgbClr val="FF0000"/>
                </a:solidFill>
              </a:rPr>
              <a:t>性能</a:t>
            </a:r>
            <a:r>
              <a:rPr lang="zh-CN" altLang="en-US" sz="2000" dirty="0"/>
              <a:t>同样是关键因素；</a:t>
            </a:r>
            <a:endParaRPr lang="en-US" altLang="zh-CN" sz="2000" dirty="0"/>
          </a:p>
          <a:p>
            <a:pPr lvl="1">
              <a:lnSpc>
                <a:spcPct val="150000"/>
              </a:lnSpc>
            </a:pPr>
            <a:r>
              <a:rPr lang="zh-CN" altLang="en-US" sz="2000" dirty="0"/>
              <a:t>设计是决定功耗大小的关键因素，因此在</a:t>
            </a:r>
            <a:r>
              <a:rPr lang="en-US" altLang="zh-CN" sz="2000" dirty="0">
                <a:solidFill>
                  <a:srgbClr val="FF0000"/>
                </a:solidFill>
              </a:rPr>
              <a:t>RTL</a:t>
            </a:r>
            <a:r>
              <a:rPr lang="zh-CN" altLang="en-US" sz="2000" dirty="0">
                <a:solidFill>
                  <a:srgbClr val="FF0000"/>
                </a:solidFill>
              </a:rPr>
              <a:t>阶段</a:t>
            </a:r>
            <a:r>
              <a:rPr lang="zh-CN" altLang="en-US" sz="2000" dirty="0"/>
              <a:t>能够准确预测功耗具有比较大的意义。</a:t>
            </a:r>
            <a:endParaRPr lang="en-US" altLang="zh-CN" sz="2000" dirty="0"/>
          </a:p>
        </p:txBody>
      </p:sp>
    </p:spTree>
    <p:extLst>
      <p:ext uri="{BB962C8B-B14F-4D97-AF65-F5344CB8AC3E}">
        <p14:creationId xmlns:p14="http://schemas.microsoft.com/office/powerpoint/2010/main" val="328560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err="1"/>
              <a:t>iEDA</a:t>
            </a:r>
            <a:r>
              <a:rPr kumimoji="1" lang="en-US" altLang="zh-CN" dirty="0"/>
              <a:t> Tutorial </a:t>
            </a:r>
            <a:r>
              <a:rPr kumimoji="1" lang="zh-CN" altLang="en-US" dirty="0"/>
              <a:t>第一期议程</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1"/>
            <a:ext cx="10736825" cy="4868041"/>
          </a:xfrm>
        </p:spPr>
        <p:txBody>
          <a:bodyPr/>
          <a:lstStyle/>
          <a:p>
            <a:pPr>
              <a:lnSpc>
                <a:spcPct val="250000"/>
              </a:lnSpc>
            </a:pPr>
            <a:r>
              <a:rPr lang="en-US" altLang="zh-CN" dirty="0"/>
              <a:t>Part1 </a:t>
            </a:r>
            <a:r>
              <a:rPr lang="en-US" altLang="en-US" dirty="0" err="1"/>
              <a:t>iEDA-</a:t>
            </a:r>
            <a:r>
              <a:rPr lang="en-US" altLang="zh-CN" dirty="0" err="1"/>
              <a:t>iSTA</a:t>
            </a:r>
            <a:r>
              <a:rPr lang="zh-CN" altLang="en-US" dirty="0"/>
              <a:t>和</a:t>
            </a:r>
            <a:r>
              <a:rPr lang="en-US" altLang="zh-CN" dirty="0" err="1"/>
              <a:t>iPW</a:t>
            </a:r>
            <a:r>
              <a:rPr lang="zh-CN" altLang="en-US" dirty="0"/>
              <a:t>整体介绍</a:t>
            </a:r>
            <a:r>
              <a:rPr lang="en-US" altLang="zh-CN" dirty="0"/>
              <a:t> 40min</a:t>
            </a:r>
            <a:r>
              <a:rPr lang="zh-CN" altLang="en-US" dirty="0"/>
              <a:t>  （陶思敏）     </a:t>
            </a:r>
            <a:endParaRPr lang="en-US" altLang="zh-CN" dirty="0"/>
          </a:p>
          <a:p>
            <a:pPr>
              <a:lnSpc>
                <a:spcPct val="250000"/>
              </a:lnSpc>
            </a:pPr>
            <a:r>
              <a:rPr lang="en-US" altLang="zh-CN" dirty="0">
                <a:solidFill>
                  <a:srgbClr val="FF0000"/>
                </a:solidFill>
              </a:rPr>
              <a:t>Part2 </a:t>
            </a:r>
            <a:r>
              <a:rPr lang="en-US" altLang="zh-CN" dirty="0" err="1">
                <a:solidFill>
                  <a:srgbClr val="FF0000"/>
                </a:solidFill>
              </a:rPr>
              <a:t>iSTA</a:t>
            </a:r>
            <a:r>
              <a:rPr lang="zh-CN" altLang="en-US" dirty="0">
                <a:solidFill>
                  <a:srgbClr val="FF0000"/>
                </a:solidFill>
              </a:rPr>
              <a:t>工具架构、特性、</a:t>
            </a:r>
            <a:r>
              <a:rPr lang="en-US" altLang="zh-CN" dirty="0">
                <a:solidFill>
                  <a:srgbClr val="FF0000"/>
                </a:solidFill>
              </a:rPr>
              <a:t>API</a:t>
            </a:r>
            <a:r>
              <a:rPr lang="zh-CN" altLang="en-US" dirty="0">
                <a:solidFill>
                  <a:srgbClr val="FF0000"/>
                </a:solidFill>
              </a:rPr>
              <a:t>与使用  </a:t>
            </a:r>
            <a:r>
              <a:rPr lang="en-US" altLang="zh-CN" dirty="0">
                <a:solidFill>
                  <a:srgbClr val="FF0000"/>
                </a:solidFill>
              </a:rPr>
              <a:t>25min</a:t>
            </a:r>
            <a:r>
              <a:rPr lang="zh-CN" altLang="en-US" dirty="0">
                <a:solidFill>
                  <a:srgbClr val="FF0000"/>
                </a:solidFill>
              </a:rPr>
              <a:t>（龙帅英） </a:t>
            </a:r>
            <a:endParaRPr lang="en-US" altLang="zh-CN" dirty="0">
              <a:solidFill>
                <a:srgbClr val="FF0000"/>
              </a:solidFill>
            </a:endParaRPr>
          </a:p>
          <a:p>
            <a:pPr>
              <a:lnSpc>
                <a:spcPct val="250000"/>
              </a:lnSpc>
            </a:pPr>
            <a:r>
              <a:rPr lang="en-US" altLang="zh-CN" kern="0" dirty="0">
                <a:solidFill>
                  <a:srgbClr val="002060"/>
                </a:solidFill>
                <a:latin typeface="Microsoft YaHei" panose="020B0503020204020204" pitchFamily="34" charset="-122"/>
                <a:ea typeface="Microsoft YaHei" panose="020B0503020204020204" pitchFamily="34" charset="-122"/>
              </a:rPr>
              <a:t>Part3 </a:t>
            </a:r>
            <a:r>
              <a:rPr lang="en-US" altLang="zh-CN" kern="0" dirty="0" err="1">
                <a:solidFill>
                  <a:srgbClr val="002060"/>
                </a:solidFill>
                <a:latin typeface="Microsoft YaHei" panose="020B0503020204020204" pitchFamily="34" charset="-122"/>
                <a:ea typeface="Microsoft YaHei" panose="020B0503020204020204" pitchFamily="34" charset="-122"/>
              </a:rPr>
              <a:t>iSTA</a:t>
            </a:r>
            <a:r>
              <a:rPr lang="zh-CN" altLang="en-US" kern="0" dirty="0">
                <a:solidFill>
                  <a:srgbClr val="002060"/>
                </a:solidFill>
                <a:latin typeface="Microsoft YaHei" panose="020B0503020204020204" pitchFamily="34" charset="-122"/>
                <a:ea typeface="Microsoft YaHei" panose="020B0503020204020204" pitchFamily="34" charset="-122"/>
              </a:rPr>
              <a:t>关键技术研究  </a:t>
            </a:r>
            <a:r>
              <a:rPr lang="en-US" altLang="zh-CN" kern="0" dirty="0">
                <a:solidFill>
                  <a:srgbClr val="002060"/>
                </a:solidFill>
                <a:latin typeface="Microsoft YaHei" panose="020B0503020204020204" pitchFamily="34" charset="-122"/>
                <a:ea typeface="Microsoft YaHei" panose="020B0503020204020204" pitchFamily="34" charset="-122"/>
              </a:rPr>
              <a:t>30min</a:t>
            </a:r>
            <a:r>
              <a:rPr lang="zh-CN" altLang="en-US" kern="0" dirty="0">
                <a:solidFill>
                  <a:srgbClr val="002060"/>
                </a:solidFill>
                <a:latin typeface="Microsoft YaHei" panose="020B0503020204020204" pitchFamily="34" charset="-122"/>
                <a:ea typeface="Microsoft YaHei" panose="020B0503020204020204" pitchFamily="34" charset="-122"/>
              </a:rPr>
              <a:t>（刘贺）</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r>
              <a:rPr lang="en-US" altLang="zh-CN" dirty="0"/>
              <a:t>Part4 </a:t>
            </a:r>
            <a:r>
              <a:rPr lang="en-US" altLang="zh-CN" dirty="0" err="1"/>
              <a:t>iPW</a:t>
            </a:r>
            <a:r>
              <a:rPr lang="zh-CN" altLang="en-US" dirty="0"/>
              <a:t>工具架构、特性、关键技术与使用 </a:t>
            </a:r>
            <a:r>
              <a:rPr lang="en-US" altLang="zh-CN" dirty="0"/>
              <a:t>25min</a:t>
            </a:r>
            <a:r>
              <a:rPr lang="zh-CN" altLang="en-US" dirty="0"/>
              <a:t>（邵哲青） </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lang="en-US" altLang="en-US" sz="3200"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kumimoji="1" lang="en-US" altLang="zh-CN" sz="2400" dirty="0"/>
          </a:p>
          <a:p>
            <a:pPr marL="0" indent="0">
              <a:lnSpc>
                <a:spcPct val="250000"/>
              </a:lnSpc>
              <a:buNone/>
            </a:pPr>
            <a:r>
              <a:rPr kumimoji="1" lang="en-US" altLang="zh-CN" sz="2000" dirty="0"/>
              <a:t>    </a:t>
            </a:r>
          </a:p>
        </p:txBody>
      </p:sp>
      <p:pic>
        <p:nvPicPr>
          <p:cNvPr id="9" name="图片 8">
            <a:extLst>
              <a:ext uri="{FF2B5EF4-FFF2-40B4-BE49-F238E27FC236}">
                <a16:creationId xmlns:a16="http://schemas.microsoft.com/office/drawing/2014/main" id="{AD55A8DA-AD17-15C1-6739-E3A0E10D204F}"/>
              </a:ext>
            </a:extLst>
          </p:cNvPr>
          <p:cNvPicPr>
            <a:picLocks noChangeAspect="1"/>
          </p:cNvPicPr>
          <p:nvPr/>
        </p:nvPicPr>
        <p:blipFill>
          <a:blip r:embed="rId2"/>
          <a:stretch>
            <a:fillRect/>
          </a:stretch>
        </p:blipFill>
        <p:spPr>
          <a:xfrm>
            <a:off x="9731320" y="1170805"/>
            <a:ext cx="853257" cy="1195028"/>
          </a:xfrm>
          <a:prstGeom prst="rect">
            <a:avLst/>
          </a:prstGeom>
        </p:spPr>
      </p:pic>
      <p:pic>
        <p:nvPicPr>
          <p:cNvPr id="11" name="图片 10">
            <a:extLst>
              <a:ext uri="{FF2B5EF4-FFF2-40B4-BE49-F238E27FC236}">
                <a16:creationId xmlns:a16="http://schemas.microsoft.com/office/drawing/2014/main" id="{A084341A-336B-9027-C940-CAB27338AE5A}"/>
              </a:ext>
            </a:extLst>
          </p:cNvPr>
          <p:cNvPicPr>
            <a:picLocks noChangeAspect="1"/>
          </p:cNvPicPr>
          <p:nvPr/>
        </p:nvPicPr>
        <p:blipFill>
          <a:blip r:embed="rId3"/>
          <a:stretch>
            <a:fillRect/>
          </a:stretch>
        </p:blipFill>
        <p:spPr>
          <a:xfrm>
            <a:off x="10884696" y="2220900"/>
            <a:ext cx="895874" cy="1253984"/>
          </a:xfrm>
          <a:prstGeom prst="rect">
            <a:avLst/>
          </a:prstGeom>
        </p:spPr>
      </p:pic>
      <p:pic>
        <p:nvPicPr>
          <p:cNvPr id="13" name="图片 12">
            <a:extLst>
              <a:ext uri="{FF2B5EF4-FFF2-40B4-BE49-F238E27FC236}">
                <a16:creationId xmlns:a16="http://schemas.microsoft.com/office/drawing/2014/main" id="{FF597A53-5CEA-9969-10C1-18AF2B18D757}"/>
              </a:ext>
            </a:extLst>
          </p:cNvPr>
          <p:cNvPicPr>
            <a:picLocks noChangeAspect="1"/>
          </p:cNvPicPr>
          <p:nvPr/>
        </p:nvPicPr>
        <p:blipFill>
          <a:blip r:embed="rId4"/>
          <a:stretch>
            <a:fillRect/>
          </a:stretch>
        </p:blipFill>
        <p:spPr>
          <a:xfrm>
            <a:off x="7696862" y="3315025"/>
            <a:ext cx="964860" cy="1354542"/>
          </a:xfrm>
          <a:prstGeom prst="rect">
            <a:avLst/>
          </a:prstGeom>
        </p:spPr>
      </p:pic>
      <p:pic>
        <p:nvPicPr>
          <p:cNvPr id="15" name="图片 14">
            <a:extLst>
              <a:ext uri="{FF2B5EF4-FFF2-40B4-BE49-F238E27FC236}">
                <a16:creationId xmlns:a16="http://schemas.microsoft.com/office/drawing/2014/main" id="{D6F2A833-FDB8-7EE2-7EFB-B16EF2031C28}"/>
              </a:ext>
            </a:extLst>
          </p:cNvPr>
          <p:cNvPicPr>
            <a:picLocks noChangeAspect="1"/>
          </p:cNvPicPr>
          <p:nvPr/>
        </p:nvPicPr>
        <p:blipFill>
          <a:blip r:embed="rId5"/>
          <a:stretch>
            <a:fillRect/>
          </a:stretch>
        </p:blipFill>
        <p:spPr>
          <a:xfrm>
            <a:off x="10865626" y="4751841"/>
            <a:ext cx="860520" cy="1285581"/>
          </a:xfrm>
          <a:prstGeom prst="rect">
            <a:avLst/>
          </a:prstGeom>
        </p:spPr>
      </p:pic>
    </p:spTree>
    <p:extLst>
      <p:ext uri="{BB962C8B-B14F-4D97-AF65-F5344CB8AC3E}">
        <p14:creationId xmlns:p14="http://schemas.microsoft.com/office/powerpoint/2010/main" val="205293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总览</a:t>
            </a:r>
          </a:p>
        </p:txBody>
      </p:sp>
      <p:sp>
        <p:nvSpPr>
          <p:cNvPr id="3" name="内容占位符 2"/>
          <p:cNvSpPr>
            <a:spLocks noGrp="1"/>
          </p:cNvSpPr>
          <p:nvPr>
            <p:ph idx="1"/>
          </p:nvPr>
        </p:nvSpPr>
        <p:spPr>
          <a:xfrm>
            <a:off x="609600" y="1196752"/>
            <a:ext cx="11399520" cy="5280248"/>
          </a:xfrm>
        </p:spPr>
        <p:txBody>
          <a:bodyPr/>
          <a:lstStyle/>
          <a:p>
            <a:r>
              <a:rPr kumimoji="1" lang="en-US" altLang="zh-CN" b="1" dirty="0" err="1"/>
              <a:t>iSTA</a:t>
            </a:r>
            <a:r>
              <a:rPr kumimoji="1" lang="zh-CN" altLang="en-US" b="1" dirty="0"/>
              <a:t>是一款开源静态时序分析工具，旨在实现</a:t>
            </a:r>
            <a:r>
              <a:rPr kumimoji="1" lang="zh-CN" altLang="en-US" b="1" dirty="0">
                <a:solidFill>
                  <a:srgbClr val="C00000"/>
                </a:solidFill>
              </a:rPr>
              <a:t>易使用</a:t>
            </a:r>
            <a:r>
              <a:rPr kumimoji="1" lang="zh-CN" altLang="en-US" b="1" dirty="0"/>
              <a:t>、</a:t>
            </a:r>
            <a:r>
              <a:rPr kumimoji="1" lang="zh-CN" altLang="en-US" b="1" dirty="0">
                <a:solidFill>
                  <a:srgbClr val="C00000"/>
                </a:solidFill>
              </a:rPr>
              <a:t>高效并行</a:t>
            </a:r>
            <a:r>
              <a:rPr kumimoji="1" lang="zh-CN" altLang="en-US" b="1" dirty="0"/>
              <a:t>、</a:t>
            </a:r>
            <a:r>
              <a:rPr kumimoji="1" lang="zh-CN" altLang="en-US" b="1" dirty="0">
                <a:solidFill>
                  <a:srgbClr val="C00000"/>
                </a:solidFill>
              </a:rPr>
              <a:t>全流程覆盖</a:t>
            </a:r>
            <a:r>
              <a:rPr kumimoji="1" lang="zh-CN" altLang="en-US" b="1" dirty="0"/>
              <a:t>的目标，用以支撑</a:t>
            </a:r>
            <a:r>
              <a:rPr kumimoji="1" lang="en-US" altLang="zh-CN" b="1" dirty="0"/>
              <a:t>28nm</a:t>
            </a:r>
            <a:r>
              <a:rPr kumimoji="1" lang="zh-CN" altLang="en-US" b="1" dirty="0"/>
              <a:t>流片需求</a:t>
            </a:r>
            <a:endParaRPr kumimoji="1" lang="en-US" altLang="zh-CN" b="1" dirty="0"/>
          </a:p>
          <a:p>
            <a:pPr lvl="1"/>
            <a:r>
              <a:rPr kumimoji="1" lang="zh-CN" altLang="en-US" dirty="0"/>
              <a:t>易使用：</a:t>
            </a:r>
            <a:endParaRPr kumimoji="1" lang="en-US" altLang="zh-CN" dirty="0"/>
          </a:p>
          <a:p>
            <a:pPr marL="344805" lvl="1" indent="0">
              <a:buNone/>
            </a:pPr>
            <a:r>
              <a:rPr kumimoji="1" lang="zh-CN" altLang="en-US" dirty="0"/>
              <a:t>兼容商业工具使用方式，</a:t>
            </a:r>
            <a:endParaRPr kumimoji="1" lang="en-US" altLang="zh-CN" dirty="0"/>
          </a:p>
          <a:p>
            <a:pPr marL="344805" lvl="1" indent="0">
              <a:buNone/>
            </a:pPr>
            <a:r>
              <a:rPr kumimoji="1" lang="zh-CN" altLang="en-US" dirty="0"/>
              <a:t>可以通过</a:t>
            </a:r>
            <a:r>
              <a:rPr kumimoji="1" lang="en-US" altLang="zh-CN" dirty="0"/>
              <a:t>TCL</a:t>
            </a:r>
            <a:r>
              <a:rPr kumimoji="1" lang="zh-CN" altLang="en-US" dirty="0"/>
              <a:t>脚本调用</a:t>
            </a:r>
            <a:endParaRPr kumimoji="1" lang="en-US" altLang="zh-CN" dirty="0"/>
          </a:p>
          <a:p>
            <a:pPr lvl="1"/>
            <a:r>
              <a:rPr kumimoji="1" lang="zh-CN" altLang="en-US" dirty="0"/>
              <a:t>高效并行：</a:t>
            </a:r>
            <a:endParaRPr kumimoji="1" lang="en-US" altLang="zh-CN" dirty="0"/>
          </a:p>
          <a:p>
            <a:pPr marL="344805" lvl="1" indent="0">
              <a:buNone/>
            </a:pPr>
            <a:r>
              <a:rPr kumimoji="1" lang="zh-CN" altLang="en-US" dirty="0"/>
              <a:t>通过多线程能够充分并行地执行流程和算法</a:t>
            </a:r>
            <a:endParaRPr kumimoji="1" lang="en-US" altLang="zh-CN" dirty="0"/>
          </a:p>
          <a:p>
            <a:pPr lvl="1"/>
            <a:r>
              <a:rPr kumimoji="1" lang="zh-CN" altLang="en-US" dirty="0"/>
              <a:t>全流程覆盖：</a:t>
            </a:r>
            <a:endParaRPr kumimoji="1" lang="en-US" altLang="zh-CN" dirty="0"/>
          </a:p>
          <a:p>
            <a:pPr marL="344805" lvl="1" indent="0">
              <a:buNone/>
            </a:pPr>
            <a:r>
              <a:rPr kumimoji="1" lang="zh-CN" altLang="en-US" dirty="0"/>
              <a:t>在物理设计各个流程和签核阶段都可以调用</a:t>
            </a:r>
            <a:endParaRPr kumimoji="1" lang="en-US" altLang="zh-CN" dirty="0"/>
          </a:p>
          <a:p>
            <a:pPr lvl="1"/>
            <a:endParaRPr kumimoji="1" lang="en-US" altLang="zh-CN" dirty="0"/>
          </a:p>
          <a:p>
            <a:pPr lvl="1"/>
            <a:endParaRPr kumimoji="1" lang="zh-CN" altLang="en-US" b="1" dirty="0"/>
          </a:p>
          <a:p>
            <a:pPr lvl="1"/>
            <a:endParaRPr kumimoji="1" lang="zh-CN" altLang="en-US" sz="2400" b="1" dirty="0"/>
          </a:p>
          <a:p>
            <a:pPr marL="0" indent="0">
              <a:buNone/>
            </a:pPr>
            <a:endParaRPr kumimoji="1" lang="zh-CN" altLang="en-US" sz="2800" b="1"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316" t="2716" r="7375" b="4350"/>
          <a:stretch/>
        </p:blipFill>
        <p:spPr>
          <a:xfrm>
            <a:off x="6864372" y="2281862"/>
            <a:ext cx="5189254" cy="375884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支持功能</a:t>
            </a:r>
          </a:p>
        </p:txBody>
      </p:sp>
      <p:sp>
        <p:nvSpPr>
          <p:cNvPr id="3" name="内容占位符 2"/>
          <p:cNvSpPr>
            <a:spLocks noGrp="1"/>
          </p:cNvSpPr>
          <p:nvPr>
            <p:ph idx="1"/>
          </p:nvPr>
        </p:nvSpPr>
        <p:spPr>
          <a:xfrm>
            <a:off x="609600" y="1196752"/>
            <a:ext cx="10881360" cy="4934173"/>
          </a:xfrm>
        </p:spPr>
        <p:txBody>
          <a:bodyPr/>
          <a:lstStyle/>
          <a:p>
            <a:r>
              <a:rPr kumimoji="1" lang="zh-CN" altLang="en-US" dirty="0"/>
              <a:t>完善地支持标准输入文件（</a:t>
            </a:r>
            <a:r>
              <a:rPr kumimoji="1" lang="en-US" altLang="zh-CN" dirty="0"/>
              <a:t>Def/Verilog</a:t>
            </a:r>
            <a:r>
              <a:rPr kumimoji="1" lang="zh-CN" altLang="en-US" dirty="0"/>
              <a:t>，</a:t>
            </a:r>
            <a:r>
              <a:rPr kumimoji="1" lang="en-US" altLang="zh-CN" dirty="0" err="1"/>
              <a:t>sdc</a:t>
            </a:r>
            <a:r>
              <a:rPr kumimoji="1" lang="zh-CN" altLang="en-US" dirty="0"/>
              <a:t>，</a:t>
            </a:r>
            <a:r>
              <a:rPr kumimoji="1" lang="en-US" altLang="zh-CN" dirty="0" err="1"/>
              <a:t>spef</a:t>
            </a:r>
            <a:r>
              <a:rPr kumimoji="1" lang="en-US" altLang="zh-CN" dirty="0"/>
              <a:t>/</a:t>
            </a:r>
            <a:r>
              <a:rPr kumimoji="1" lang="en-US" altLang="zh-CN" dirty="0" err="1"/>
              <a:t>sdf</a:t>
            </a:r>
            <a:r>
              <a:rPr kumimoji="1" lang="en-US" altLang="zh-CN" dirty="0"/>
              <a:t>, liberty</a:t>
            </a:r>
            <a:r>
              <a:rPr kumimoji="1" lang="zh-CN" altLang="en-US" dirty="0"/>
              <a:t>）读取</a:t>
            </a:r>
          </a:p>
          <a:p>
            <a:r>
              <a:rPr kumimoji="1" lang="zh-CN" altLang="en-US" dirty="0"/>
              <a:t>延时计算除了支持</a:t>
            </a:r>
            <a:r>
              <a:rPr kumimoji="1" lang="en-US" altLang="zh-CN" dirty="0"/>
              <a:t>NLDM/Elmore</a:t>
            </a:r>
            <a:r>
              <a:rPr kumimoji="1" lang="zh-CN" altLang="en-US" dirty="0"/>
              <a:t>计算模型，还支持</a:t>
            </a:r>
            <a:r>
              <a:rPr kumimoji="1" lang="en-US" altLang="zh-CN" dirty="0"/>
              <a:t>CCS</a:t>
            </a:r>
            <a:r>
              <a:rPr kumimoji="1" lang="zh-CN" altLang="en-US" dirty="0"/>
              <a:t>电流模型，</a:t>
            </a:r>
            <a:r>
              <a:rPr kumimoji="1" lang="en-US" altLang="zh-CN" dirty="0" err="1"/>
              <a:t>Arnoldi</a:t>
            </a:r>
            <a:r>
              <a:rPr kumimoji="1" lang="zh-CN" altLang="en-US" dirty="0"/>
              <a:t>降阶模型</a:t>
            </a:r>
            <a:endParaRPr kumimoji="1" lang="en-US" altLang="zh-CN" dirty="0"/>
          </a:p>
          <a:p>
            <a:pPr algn="just"/>
            <a:r>
              <a:rPr kumimoji="1" lang="zh-CN" altLang="en-US" dirty="0"/>
              <a:t>时序分析支持</a:t>
            </a:r>
            <a:r>
              <a:rPr kumimoji="1" lang="en-US" altLang="zh-CN" dirty="0"/>
              <a:t>Clock Gate</a:t>
            </a:r>
            <a:r>
              <a:rPr kumimoji="1" lang="zh-CN" altLang="en-US" dirty="0"/>
              <a:t>分析，</a:t>
            </a:r>
            <a:r>
              <a:rPr kumimoji="1" lang="en-US" altLang="zh-CN" dirty="0"/>
              <a:t>Removal/Recovery</a:t>
            </a:r>
            <a:r>
              <a:rPr kumimoji="1" lang="zh-CN" altLang="en-US" dirty="0"/>
              <a:t>分析和</a:t>
            </a:r>
            <a:r>
              <a:rPr kumimoji="1" lang="en-US" altLang="zh-CN" dirty="0" err="1"/>
              <a:t>Muliticycle</a:t>
            </a:r>
            <a:r>
              <a:rPr kumimoji="1" lang="zh-CN" altLang="en-US" dirty="0"/>
              <a:t>分析</a:t>
            </a:r>
            <a:endParaRPr kumimoji="1" lang="en-US" altLang="zh-CN" dirty="0"/>
          </a:p>
          <a:p>
            <a:r>
              <a:rPr kumimoji="1" lang="zh-CN" altLang="en-US" dirty="0"/>
              <a:t>时序路径分析模式支持</a:t>
            </a:r>
            <a:r>
              <a:rPr kumimoji="1" lang="en-US" altLang="zh-CN" dirty="0"/>
              <a:t>OCV</a:t>
            </a:r>
            <a:r>
              <a:rPr kumimoji="1" lang="zh-CN" altLang="en-US" dirty="0"/>
              <a:t>模式和</a:t>
            </a:r>
            <a:r>
              <a:rPr kumimoji="1" lang="en-US" altLang="zh-CN" dirty="0"/>
              <a:t>AOCV</a:t>
            </a:r>
            <a:r>
              <a:rPr kumimoji="1" lang="zh-CN" altLang="en-US" dirty="0"/>
              <a:t>模式</a:t>
            </a:r>
            <a:endParaRPr kumimoji="1" lang="en-US" altLang="zh-CN" dirty="0"/>
          </a:p>
          <a:p>
            <a:r>
              <a:rPr kumimoji="1" lang="zh-CN" altLang="en-US" dirty="0"/>
              <a:t>噪声分析初步支持了</a:t>
            </a:r>
            <a:r>
              <a:rPr kumimoji="1" lang="en-US" altLang="zh-CN" dirty="0"/>
              <a:t>Crosstalk</a:t>
            </a:r>
            <a:r>
              <a:rPr kumimoji="1" lang="zh-CN" altLang="en-US" dirty="0"/>
              <a:t>的影响，未来将进一步完善</a:t>
            </a:r>
            <a:endParaRPr kumimoji="1" lang="en-US" altLang="zh-CN" dirty="0"/>
          </a:p>
          <a:p>
            <a:r>
              <a:rPr kumimoji="1" lang="zh-CN" altLang="en-US" dirty="0"/>
              <a:t>提供时序分析引擎</a:t>
            </a:r>
            <a:r>
              <a:rPr kumimoji="1" lang="en-US" altLang="zh-CN" dirty="0"/>
              <a:t>timing engine</a:t>
            </a:r>
            <a:r>
              <a:rPr kumimoji="1" lang="zh-CN" altLang="en-US" dirty="0"/>
              <a:t>供物理设计调用</a:t>
            </a:r>
            <a:endParaRPr kumimoji="1" lang="en-US" altLang="zh-CN" dirty="0"/>
          </a:p>
          <a:p>
            <a:endParaRPr kumimoji="1" lang="en-US" altLang="zh-CN" dirty="0"/>
          </a:p>
          <a:p>
            <a:endParaRPr kumimoji="1" lang="en-US" altLang="zh-CN" dirty="0"/>
          </a:p>
          <a:p>
            <a:endParaRPr kumimoji="1" lang="en-US" altLang="zh-CN" b="1" dirty="0"/>
          </a:p>
          <a:p>
            <a:pPr lvl="1"/>
            <a:endParaRPr kumimoji="1" lang="en-US" altLang="zh-CN" dirty="0"/>
          </a:p>
          <a:p>
            <a:pPr lvl="1"/>
            <a:endParaRPr kumimoji="1" lang="zh-CN" altLang="en-US" b="1" dirty="0"/>
          </a:p>
          <a:p>
            <a:pPr lvl="1"/>
            <a:endParaRPr kumimoji="1" lang="zh-CN" altLang="en-US" sz="2400" b="1" dirty="0"/>
          </a:p>
          <a:p>
            <a:endParaRPr kumimoji="1" lang="zh-CN" altLang="en-US" sz="28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总体架构</a:t>
            </a:r>
          </a:p>
        </p:txBody>
      </p:sp>
      <p:sp>
        <p:nvSpPr>
          <p:cNvPr id="6" name="内容占位符 2"/>
          <p:cNvSpPr txBox="1"/>
          <p:nvPr/>
        </p:nvSpPr>
        <p:spPr bwMode="auto">
          <a:xfrm>
            <a:off x="424996" y="1104384"/>
            <a:ext cx="10274300" cy="252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en-US" altLang="zh-CN" kern="0" dirty="0"/>
              <a:t>STA-01 </a:t>
            </a:r>
            <a:r>
              <a:rPr kumimoji="1" lang="zh-CN" altLang="en-US" kern="0" dirty="0"/>
              <a:t>时序图构建 </a:t>
            </a:r>
            <a:endParaRPr kumimoji="1" lang="en-US" altLang="zh-CN" kern="0" dirty="0"/>
          </a:p>
          <a:p>
            <a:r>
              <a:rPr kumimoji="1" lang="en-US" altLang="zh-CN" kern="0" dirty="0"/>
              <a:t>STA-02 </a:t>
            </a:r>
            <a:r>
              <a:rPr kumimoji="1" lang="zh-CN" altLang="en-US" kern="0" dirty="0"/>
              <a:t>延时计算 </a:t>
            </a:r>
            <a:endParaRPr kumimoji="1" lang="en-US" altLang="zh-CN" kern="0" dirty="0"/>
          </a:p>
          <a:p>
            <a:r>
              <a:rPr kumimoji="1" lang="en-US" altLang="zh-CN" kern="0" dirty="0"/>
              <a:t>STA-03 </a:t>
            </a:r>
            <a:r>
              <a:rPr kumimoji="1" lang="zh-CN" altLang="en-US" kern="0" dirty="0"/>
              <a:t>路径搜索 </a:t>
            </a:r>
            <a:endParaRPr kumimoji="1" lang="en-US" altLang="zh-CN" kern="0" dirty="0"/>
          </a:p>
          <a:p>
            <a:r>
              <a:rPr kumimoji="1" lang="en-US" altLang="zh-CN" kern="0" dirty="0"/>
              <a:t>STA-04 </a:t>
            </a:r>
            <a:r>
              <a:rPr lang="zh-CN" altLang="en-US" dirty="0"/>
              <a:t>时序分析和报告</a:t>
            </a:r>
            <a:endParaRPr kumimoji="1" lang="en-US" altLang="zh-CN" kern="0" dirty="0"/>
          </a:p>
          <a:p>
            <a:endParaRPr kumimoji="1" lang="en-US" altLang="zh-CN" b="1" kern="0" dirty="0"/>
          </a:p>
          <a:p>
            <a:pPr lvl="1"/>
            <a:endParaRPr kumimoji="1" lang="en-US" altLang="zh-CN" kern="0" dirty="0"/>
          </a:p>
          <a:p>
            <a:pPr marL="344805" lvl="1" indent="0">
              <a:buNone/>
            </a:pPr>
            <a:endParaRPr kumimoji="1" lang="zh-CN" altLang="en-US" b="1" kern="0" dirty="0"/>
          </a:p>
          <a:p>
            <a:pPr lvl="1"/>
            <a:endParaRPr kumimoji="1" lang="zh-CN" altLang="en-US" b="1" kern="0" dirty="0"/>
          </a:p>
          <a:p>
            <a:endParaRPr kumimoji="1" lang="zh-CN" altLang="en-US" b="1" kern="0" dirty="0"/>
          </a:p>
        </p:txBody>
      </p:sp>
      <p:sp>
        <p:nvSpPr>
          <p:cNvPr id="7" name="文本框 6"/>
          <p:cNvSpPr txBox="1"/>
          <p:nvPr/>
        </p:nvSpPr>
        <p:spPr>
          <a:xfrm>
            <a:off x="5018840" y="6148048"/>
            <a:ext cx="1616478" cy="338554"/>
          </a:xfrm>
          <a:prstGeom prst="rect">
            <a:avLst/>
          </a:prstGeom>
          <a:noFill/>
        </p:spPr>
        <p:txBody>
          <a:bodyPr wrap="square">
            <a:spAutoFit/>
          </a:bodyPr>
          <a:lstStyle/>
          <a:p>
            <a:r>
              <a:rPr lang="zh-CN" altLang="en-US" sz="1600" b="1" dirty="0"/>
              <a:t>图</a:t>
            </a:r>
            <a:r>
              <a:rPr lang="en-US" altLang="zh-CN" sz="1600" b="1" dirty="0"/>
              <a:t>1 </a:t>
            </a:r>
            <a:r>
              <a:rPr lang="zh-CN" altLang="en-US" sz="1600" b="1" dirty="0"/>
              <a:t>总体架构图</a:t>
            </a:r>
          </a:p>
        </p:txBody>
      </p:sp>
      <p:sp>
        <p:nvSpPr>
          <p:cNvPr id="4" name="圆角矩形 3"/>
          <p:cNvSpPr/>
          <p:nvPr/>
        </p:nvSpPr>
        <p:spPr bwMode="auto">
          <a:xfrm>
            <a:off x="4885896" y="3254149"/>
            <a:ext cx="1882368" cy="849085"/>
          </a:xfrm>
          <a:prstGeom prst="roundRect">
            <a:avLst/>
          </a:prstGeom>
          <a:solidFill>
            <a:schemeClr val="accent5"/>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3200" b="1" dirty="0" err="1">
                <a:latin typeface="Arial" panose="020B0604020202020204" pitchFamily="34" charset="0"/>
                <a:ea typeface="宋体" panose="02010600030101010101" pitchFamily="2" charset="-122"/>
              </a:rPr>
              <a:t>i</a:t>
            </a:r>
            <a:r>
              <a:rPr kumimoji="0" lang="en-US" altLang="zh-CN" sz="32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STA</a:t>
            </a:r>
            <a:endPar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 name="圆角矩形 8"/>
          <p:cNvSpPr/>
          <p:nvPr/>
        </p:nvSpPr>
        <p:spPr bwMode="auto">
          <a:xfrm>
            <a:off x="639577" y="4559932"/>
            <a:ext cx="2149534" cy="1072242"/>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latin typeface="Arial" panose="020B0604020202020204" pitchFamily="34" charset="0"/>
                <a:ea typeface="宋体" panose="02010600030101010101" pitchFamily="2" charset="-122"/>
              </a:rPr>
              <a:t>i</a:t>
            </a: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STA-01</a:t>
            </a:r>
            <a:endParaRPr lang="en-US" altLang="zh-CN" sz="2800" b="1" dirty="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时序图构建</a:t>
            </a:r>
            <a:endPar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圆角矩形 9"/>
          <p:cNvSpPr/>
          <p:nvPr/>
        </p:nvSpPr>
        <p:spPr bwMode="auto">
          <a:xfrm>
            <a:off x="3456018" y="4559932"/>
            <a:ext cx="2252552" cy="1072242"/>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latin typeface="Arial" panose="020B0604020202020204" pitchFamily="34" charset="0"/>
                <a:ea typeface="宋体" panose="02010600030101010101" pitchFamily="2" charset="-122"/>
              </a:rPr>
              <a:t>i</a:t>
            </a: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STA-02</a:t>
            </a:r>
            <a:endParaRPr lang="en-US" altLang="zh-CN" sz="2800" b="1" dirty="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2800" b="1" dirty="0">
                <a:latin typeface="Arial" panose="020B0604020202020204" pitchFamily="34" charset="0"/>
                <a:ea typeface="宋体" panose="02010600030101010101" pitchFamily="2" charset="-122"/>
              </a:rPr>
              <a:t>延时计算</a:t>
            </a:r>
            <a:endParaRPr lang="en-US" altLang="zh-CN" sz="2800" b="1" dirty="0">
              <a:latin typeface="Arial" panose="020B0604020202020204" pitchFamily="34" charset="0"/>
              <a:ea typeface="宋体" panose="02010600030101010101" pitchFamily="2" charset="-122"/>
            </a:endParaRPr>
          </a:p>
        </p:txBody>
      </p:sp>
      <p:sp>
        <p:nvSpPr>
          <p:cNvPr id="11" name="圆角矩形 10"/>
          <p:cNvSpPr/>
          <p:nvPr/>
        </p:nvSpPr>
        <p:spPr bwMode="auto">
          <a:xfrm>
            <a:off x="6452571" y="4577444"/>
            <a:ext cx="2228492" cy="1072242"/>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latin typeface="Arial" panose="020B0604020202020204" pitchFamily="34" charset="0"/>
                <a:ea typeface="宋体" panose="02010600030101010101" pitchFamily="2" charset="-122"/>
              </a:rPr>
              <a:t>i</a:t>
            </a: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STA-03</a:t>
            </a:r>
            <a:endParaRPr lang="en-US" altLang="zh-CN" sz="2800" b="1" dirty="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2800" b="1" dirty="0">
                <a:latin typeface="Arial" panose="020B0604020202020204" pitchFamily="34" charset="0"/>
                <a:ea typeface="宋体" panose="02010600030101010101" pitchFamily="2" charset="-122"/>
              </a:rPr>
              <a:t>路径搜索</a:t>
            </a:r>
            <a:endParaRPr lang="en-US" altLang="zh-CN" sz="2800" b="1" dirty="0">
              <a:latin typeface="Arial" panose="020B0604020202020204" pitchFamily="34" charset="0"/>
              <a:ea typeface="宋体" panose="02010600030101010101" pitchFamily="2" charset="-122"/>
            </a:endParaRPr>
          </a:p>
        </p:txBody>
      </p:sp>
      <p:sp>
        <p:nvSpPr>
          <p:cNvPr id="12" name="圆角矩形 11"/>
          <p:cNvSpPr/>
          <p:nvPr/>
        </p:nvSpPr>
        <p:spPr bwMode="auto">
          <a:xfrm>
            <a:off x="9182101" y="4577444"/>
            <a:ext cx="2815166" cy="1072242"/>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800" b="1" dirty="0">
                <a:latin typeface="Arial" panose="020B0604020202020204" pitchFamily="34" charset="0"/>
                <a:ea typeface="宋体" panose="02010600030101010101" pitchFamily="2" charset="-122"/>
              </a:rPr>
              <a:t>i</a:t>
            </a:r>
            <a:r>
              <a:rPr kumimoji="0" lang="en-US" altLang="zh-CN" sz="2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STA-04</a:t>
            </a:r>
            <a:endParaRPr lang="en-US" altLang="zh-CN" sz="2800" b="1" dirty="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lang="zh-CN" altLang="en-US" sz="2800" b="1" dirty="0">
                <a:latin typeface="Arial" panose="020B0604020202020204" pitchFamily="34" charset="0"/>
                <a:ea typeface="宋体" panose="02010600030101010101" pitchFamily="2" charset="-122"/>
              </a:rPr>
              <a:t>时序分析与报告</a:t>
            </a:r>
            <a:endParaRPr lang="en-US" altLang="zh-CN" sz="2800" b="1" dirty="0">
              <a:latin typeface="Arial" panose="020B0604020202020204" pitchFamily="34" charset="0"/>
              <a:ea typeface="宋体" panose="02010600030101010101" pitchFamily="2" charset="-122"/>
            </a:endParaRPr>
          </a:p>
        </p:txBody>
      </p:sp>
      <p:cxnSp>
        <p:nvCxnSpPr>
          <p:cNvPr id="14" name="肘形连接符 13"/>
          <p:cNvCxnSpPr>
            <a:stCxn id="4" idx="2"/>
            <a:endCxn id="9" idx="0"/>
          </p:cNvCxnSpPr>
          <p:nvPr/>
        </p:nvCxnSpPr>
        <p:spPr bwMode="auto">
          <a:xfrm rot="5400000">
            <a:off x="3542363" y="2275215"/>
            <a:ext cx="456698" cy="4112736"/>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16" name="肘形连接符 15"/>
          <p:cNvCxnSpPr>
            <a:stCxn id="4" idx="2"/>
            <a:endCxn id="10" idx="0"/>
          </p:cNvCxnSpPr>
          <p:nvPr/>
        </p:nvCxnSpPr>
        <p:spPr bwMode="auto">
          <a:xfrm rot="5400000">
            <a:off x="4976338" y="3709190"/>
            <a:ext cx="456698" cy="1244786"/>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18" name="肘形连接符 17"/>
          <p:cNvCxnSpPr>
            <a:stCxn id="4" idx="2"/>
            <a:endCxn id="11" idx="0"/>
          </p:cNvCxnSpPr>
          <p:nvPr/>
        </p:nvCxnSpPr>
        <p:spPr bwMode="auto">
          <a:xfrm rot="16200000" flipH="1">
            <a:off x="6459843" y="3470470"/>
            <a:ext cx="474210" cy="1739737"/>
          </a:xfrm>
          <a:prstGeom prst="bentConnector3">
            <a:avLst>
              <a:gd name="adj1" fmla="val 47916"/>
            </a:avLst>
          </a:prstGeom>
          <a:solidFill>
            <a:schemeClr val="accent1"/>
          </a:solidFill>
          <a:ln w="9525" cap="flat" cmpd="sng" algn="ctr">
            <a:solidFill>
              <a:schemeClr val="tx1"/>
            </a:solidFill>
            <a:prstDash val="solid"/>
            <a:round/>
            <a:headEnd type="none" w="med" len="med"/>
            <a:tailEnd type="triangle"/>
          </a:ln>
        </p:spPr>
      </p:cxnSp>
      <p:cxnSp>
        <p:nvCxnSpPr>
          <p:cNvPr id="23" name="肘形连接符 22"/>
          <p:cNvCxnSpPr/>
          <p:nvPr/>
        </p:nvCxnSpPr>
        <p:spPr bwMode="auto">
          <a:xfrm rot="16200000" flipH="1">
            <a:off x="7971277" y="1952750"/>
            <a:ext cx="474210" cy="4762604"/>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总体架构</a:t>
            </a:r>
            <a:r>
              <a:rPr kumimoji="1" lang="en-US" altLang="zh-CN" dirty="0"/>
              <a:t>—</a:t>
            </a:r>
            <a:r>
              <a:rPr kumimoji="1" lang="zh-CN" altLang="en-US" dirty="0"/>
              <a:t>时序图构建</a:t>
            </a:r>
          </a:p>
        </p:txBody>
      </p:sp>
      <p:sp>
        <p:nvSpPr>
          <p:cNvPr id="6" name="内容占位符 2"/>
          <p:cNvSpPr txBox="1"/>
          <p:nvPr/>
        </p:nvSpPr>
        <p:spPr bwMode="auto">
          <a:xfrm>
            <a:off x="376010" y="1048834"/>
            <a:ext cx="11426190" cy="12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时序图构建：载入时序网表，并从网表中抽象出电路图，并应用时序约束到图当中。</a:t>
            </a:r>
          </a:p>
          <a:p>
            <a:pPr marL="0" indent="0">
              <a:buNone/>
            </a:pPr>
            <a:endParaRPr kumimoji="1" lang="en-US" altLang="zh-CN" kern="0" dirty="0"/>
          </a:p>
          <a:p>
            <a:endParaRPr kumimoji="1" lang="en-US" altLang="zh-CN" b="1" kern="0" dirty="0"/>
          </a:p>
          <a:p>
            <a:pPr marL="344805" lvl="1" indent="0">
              <a:buNone/>
            </a:pPr>
            <a:endParaRPr lang="en-US" altLang="zh-CN" sz="1800" b="1" dirty="0">
              <a:solidFill>
                <a:schemeClr val="tx1"/>
              </a:solidFill>
              <a:latin typeface="Arial" panose="020B0604020202020204" pitchFamily="34" charset="0"/>
              <a:ea typeface="宋体" panose="02010600030101010101" pitchFamily="2" charset="-122"/>
            </a:endParaRPr>
          </a:p>
          <a:p>
            <a:pPr lvl="1"/>
            <a:endParaRPr kumimoji="1" lang="zh-CN" altLang="en-US" b="1" kern="0" dirty="0">
              <a:solidFill>
                <a:schemeClr val="tx1"/>
              </a:solidFill>
            </a:endParaRPr>
          </a:p>
          <a:p>
            <a:pPr lvl="1"/>
            <a:endParaRPr lang="zh-CN" altLang="en-US" sz="1200" dirty="0">
              <a:solidFill>
                <a:schemeClr val="tx1"/>
              </a:solidFill>
              <a:latin typeface="Arial" panose="020B0604020202020204" pitchFamily="34" charset="0"/>
              <a:ea typeface="宋体" panose="02010600030101010101" pitchFamily="2" charset="-122"/>
            </a:endParaRPr>
          </a:p>
          <a:p>
            <a:pPr marL="0" indent="0">
              <a:buNone/>
            </a:pPr>
            <a:endParaRPr lang="zh-CN" altLang="en-US" sz="1200" dirty="0">
              <a:solidFill>
                <a:schemeClr val="tx1"/>
              </a:solidFill>
              <a:latin typeface="Arial" panose="020B0604020202020204" pitchFamily="34" charset="0"/>
              <a:ea typeface="宋体" panose="02010600030101010101" pitchFamily="2" charset="-122"/>
            </a:endParaRPr>
          </a:p>
        </p:txBody>
      </p:sp>
      <p:sp>
        <p:nvSpPr>
          <p:cNvPr id="7" name="文本框 6"/>
          <p:cNvSpPr txBox="1"/>
          <p:nvPr/>
        </p:nvSpPr>
        <p:spPr>
          <a:xfrm>
            <a:off x="4962606" y="6282330"/>
            <a:ext cx="1646416" cy="338554"/>
          </a:xfrm>
          <a:prstGeom prst="rect">
            <a:avLst/>
          </a:prstGeom>
          <a:noFill/>
        </p:spPr>
        <p:txBody>
          <a:bodyPr wrap="square">
            <a:spAutoFit/>
          </a:bodyPr>
          <a:lstStyle/>
          <a:p>
            <a:r>
              <a:rPr lang="zh-CN" altLang="en-US" sz="1600" b="1" dirty="0"/>
              <a:t>图</a:t>
            </a:r>
            <a:r>
              <a:rPr lang="en-US" altLang="zh-CN" sz="1600" b="1" dirty="0"/>
              <a:t>2 </a:t>
            </a:r>
            <a:r>
              <a:rPr lang="zh-CN" altLang="en-US" sz="1600" b="1" dirty="0"/>
              <a:t>时序图构建</a:t>
            </a:r>
          </a:p>
        </p:txBody>
      </p:sp>
      <p:sp>
        <p:nvSpPr>
          <p:cNvPr id="5" name="圆角矩形 4">
            <a:extLst>
              <a:ext uri="{FF2B5EF4-FFF2-40B4-BE49-F238E27FC236}">
                <a16:creationId xmlns:a16="http://schemas.microsoft.com/office/drawing/2014/main" id="{FC77FE08-FE38-824A-803F-543F3241210E}"/>
              </a:ext>
            </a:extLst>
          </p:cNvPr>
          <p:cNvSpPr/>
          <p:nvPr/>
        </p:nvSpPr>
        <p:spPr bwMode="auto">
          <a:xfrm>
            <a:off x="2236556" y="4444297"/>
            <a:ext cx="1685866" cy="4924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时序约束标注</a:t>
            </a:r>
          </a:p>
        </p:txBody>
      </p:sp>
      <p:sp>
        <p:nvSpPr>
          <p:cNvPr id="9" name="圆角矩形 8">
            <a:extLst>
              <a:ext uri="{FF2B5EF4-FFF2-40B4-BE49-F238E27FC236}">
                <a16:creationId xmlns:a16="http://schemas.microsoft.com/office/drawing/2014/main" id="{FB3AA6DC-84F5-5BE5-A0E1-298D14ACC705}"/>
              </a:ext>
            </a:extLst>
          </p:cNvPr>
          <p:cNvSpPr/>
          <p:nvPr/>
        </p:nvSpPr>
        <p:spPr bwMode="auto">
          <a:xfrm>
            <a:off x="212559" y="3283794"/>
            <a:ext cx="1562534" cy="742184"/>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000" b="1" dirty="0">
                <a:latin typeface="Arial" panose="020B0604020202020204" pitchFamily="34" charset="0"/>
                <a:ea typeface="宋体" panose="02010600030101010101" pitchFamily="2" charset="-122"/>
              </a:rPr>
              <a:t>i</a:t>
            </a: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STA-01</a:t>
            </a:r>
            <a:endParaRPr lang="en-US" altLang="zh-CN" sz="2000" b="1" dirty="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时序图构建</a:t>
            </a:r>
            <a:endPar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圆角矩形 9">
            <a:extLst>
              <a:ext uri="{FF2B5EF4-FFF2-40B4-BE49-F238E27FC236}">
                <a16:creationId xmlns:a16="http://schemas.microsoft.com/office/drawing/2014/main" id="{8A8D7243-7484-194C-FC01-A68F4BD14778}"/>
              </a:ext>
            </a:extLst>
          </p:cNvPr>
          <p:cNvSpPr/>
          <p:nvPr/>
        </p:nvSpPr>
        <p:spPr bwMode="auto">
          <a:xfrm>
            <a:off x="2236556" y="2284605"/>
            <a:ext cx="1685866" cy="654072"/>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zh-CN" altLang="en-US" b="1" dirty="0">
                <a:latin typeface="Arial" panose="020B0604020202020204" pitchFamily="34" charset="0"/>
                <a:ea typeface="宋体" panose="02010600030101010101" pitchFamily="2" charset="-122"/>
              </a:rPr>
              <a:t>根据</a:t>
            </a:r>
            <a:r>
              <a:rPr lang="zh-CN" altLang="en-US" b="1" dirty="0">
                <a:solidFill>
                  <a:srgbClr val="C00000"/>
                </a:solidFill>
                <a:latin typeface="Arial" panose="020B0604020202020204" pitchFamily="34" charset="0"/>
                <a:ea typeface="宋体" panose="02010600030101010101" pitchFamily="2" charset="-122"/>
              </a:rPr>
              <a:t>网表</a:t>
            </a:r>
            <a:r>
              <a:rPr lang="zh-CN" altLang="en-US" b="1" dirty="0">
                <a:latin typeface="Arial" panose="020B0604020202020204" pitchFamily="34" charset="0"/>
                <a:ea typeface="宋体" panose="02010600030101010101" pitchFamily="2" charset="-122"/>
              </a:rPr>
              <a:t>抽象</a:t>
            </a:r>
            <a:r>
              <a:rPr lang="zh-CN" altLang="en-US" b="1" dirty="0">
                <a:solidFill>
                  <a:srgbClr val="C00000"/>
                </a:solidFill>
                <a:latin typeface="Arial" panose="020B0604020202020204" pitchFamily="34" charset="0"/>
                <a:ea typeface="宋体" panose="02010600030101010101" pitchFamily="2" charset="-122"/>
              </a:rPr>
              <a:t>时序图</a:t>
            </a:r>
          </a:p>
        </p:txBody>
      </p:sp>
      <p:sp>
        <p:nvSpPr>
          <p:cNvPr id="12" name="圆角矩形 11">
            <a:extLst>
              <a:ext uri="{FF2B5EF4-FFF2-40B4-BE49-F238E27FC236}">
                <a16:creationId xmlns:a16="http://schemas.microsoft.com/office/drawing/2014/main" id="{5266FDE2-1C76-ABB8-990F-A523653613D9}"/>
              </a:ext>
            </a:extLst>
          </p:cNvPr>
          <p:cNvSpPr/>
          <p:nvPr/>
        </p:nvSpPr>
        <p:spPr bwMode="auto">
          <a:xfrm>
            <a:off x="4336288" y="3449170"/>
            <a:ext cx="1321799" cy="36179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时钟类约束</a:t>
            </a:r>
          </a:p>
        </p:txBody>
      </p:sp>
      <p:sp>
        <p:nvSpPr>
          <p:cNvPr id="13" name="圆角矩形 12">
            <a:extLst>
              <a:ext uri="{FF2B5EF4-FFF2-40B4-BE49-F238E27FC236}">
                <a16:creationId xmlns:a16="http://schemas.microsoft.com/office/drawing/2014/main" id="{91FE79A7-79E4-4E14-466C-88039ED95E33}"/>
              </a:ext>
            </a:extLst>
          </p:cNvPr>
          <p:cNvSpPr/>
          <p:nvPr/>
        </p:nvSpPr>
        <p:spPr bwMode="auto">
          <a:xfrm>
            <a:off x="4304586" y="4512192"/>
            <a:ext cx="1481228" cy="3592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600" dirty="0">
                <a:latin typeface="Arial" panose="020B0604020202020204" pitchFamily="34" charset="0"/>
                <a:ea typeface="宋体" panose="02010600030101010101" pitchFamily="2" charset="-122"/>
              </a:rPr>
              <a:t>IO port</a:t>
            </a:r>
            <a:r>
              <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类约束</a:t>
            </a:r>
          </a:p>
        </p:txBody>
      </p:sp>
      <p:sp>
        <p:nvSpPr>
          <p:cNvPr id="14" name="圆角矩形 13">
            <a:extLst>
              <a:ext uri="{FF2B5EF4-FFF2-40B4-BE49-F238E27FC236}">
                <a16:creationId xmlns:a16="http://schemas.microsoft.com/office/drawing/2014/main" id="{D018CF40-6F31-94BA-3292-521B35DA3919}"/>
              </a:ext>
            </a:extLst>
          </p:cNvPr>
          <p:cNvSpPr/>
          <p:nvPr/>
        </p:nvSpPr>
        <p:spPr bwMode="auto">
          <a:xfrm>
            <a:off x="4285488" y="5534203"/>
            <a:ext cx="1763510" cy="338554"/>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600" dirty="0">
                <a:latin typeface="Arial" panose="020B0604020202020204" pitchFamily="34" charset="0"/>
                <a:ea typeface="宋体" panose="02010600030101010101" pitchFamily="2" charset="-122"/>
              </a:rPr>
              <a:t>Exception</a:t>
            </a:r>
            <a:r>
              <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类约束</a:t>
            </a:r>
          </a:p>
        </p:txBody>
      </p:sp>
      <p:sp>
        <p:nvSpPr>
          <p:cNvPr id="15" name="圆角矩形 14">
            <a:extLst>
              <a:ext uri="{FF2B5EF4-FFF2-40B4-BE49-F238E27FC236}">
                <a16:creationId xmlns:a16="http://schemas.microsoft.com/office/drawing/2014/main" id="{EF26764F-D894-E6CF-63E2-A707C0EA6DB1}"/>
              </a:ext>
            </a:extLst>
          </p:cNvPr>
          <p:cNvSpPr/>
          <p:nvPr/>
        </p:nvSpPr>
        <p:spPr bwMode="auto">
          <a:xfrm>
            <a:off x="6262111" y="3104484"/>
            <a:ext cx="632111"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clock</a:t>
            </a:r>
            <a:endParaRPr lang="zh-CN" altLang="en-US" sz="1200" dirty="0">
              <a:latin typeface="Arial" panose="020B0604020202020204" pitchFamily="34" charset="0"/>
              <a:ea typeface="宋体" panose="02010600030101010101" pitchFamily="2" charset="-122"/>
            </a:endParaRPr>
          </a:p>
        </p:txBody>
      </p:sp>
      <p:sp>
        <p:nvSpPr>
          <p:cNvPr id="16" name="圆角矩形 15">
            <a:extLst>
              <a:ext uri="{FF2B5EF4-FFF2-40B4-BE49-F238E27FC236}">
                <a16:creationId xmlns:a16="http://schemas.microsoft.com/office/drawing/2014/main" id="{23E9E1ED-75A8-8E6E-5318-3CE37D109711}"/>
              </a:ext>
            </a:extLst>
          </p:cNvPr>
          <p:cNvSpPr/>
          <p:nvPr/>
        </p:nvSpPr>
        <p:spPr bwMode="auto">
          <a:xfrm>
            <a:off x="6262111" y="3477969"/>
            <a:ext cx="1275578"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pPr>
            <a:r>
              <a:rPr lang="en-US" altLang="zh-CN" sz="1200" dirty="0">
                <a:latin typeface="Arial" panose="020B0604020202020204" pitchFamily="34" charset="0"/>
                <a:ea typeface="宋体" panose="02010600030101010101" pitchFamily="2" charset="-122"/>
              </a:rPr>
              <a:t>generate clock</a:t>
            </a:r>
            <a:endParaRPr lang="zh-CN" altLang="en-US" sz="1200" dirty="0">
              <a:latin typeface="Arial" panose="020B0604020202020204" pitchFamily="34" charset="0"/>
              <a:ea typeface="宋体" panose="02010600030101010101" pitchFamily="2" charset="-122"/>
            </a:endParaRPr>
          </a:p>
        </p:txBody>
      </p:sp>
      <p:sp>
        <p:nvSpPr>
          <p:cNvPr id="17" name="圆角矩形 16">
            <a:extLst>
              <a:ext uri="{FF2B5EF4-FFF2-40B4-BE49-F238E27FC236}">
                <a16:creationId xmlns:a16="http://schemas.microsoft.com/office/drawing/2014/main" id="{3E8492AC-DE61-6E22-7BB3-FCA710FF9E05}"/>
              </a:ext>
            </a:extLst>
          </p:cNvPr>
          <p:cNvSpPr/>
          <p:nvPr/>
        </p:nvSpPr>
        <p:spPr bwMode="auto">
          <a:xfrm>
            <a:off x="6262111" y="3904632"/>
            <a:ext cx="932331" cy="236196"/>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IO Delay</a:t>
            </a:r>
            <a:endParaRPr lang="zh-CN" altLang="en-US" sz="1200" dirty="0">
              <a:latin typeface="Arial" panose="020B0604020202020204" pitchFamily="34" charset="0"/>
              <a:ea typeface="宋体" panose="02010600030101010101" pitchFamily="2" charset="-122"/>
            </a:endParaRPr>
          </a:p>
        </p:txBody>
      </p:sp>
      <p:sp>
        <p:nvSpPr>
          <p:cNvPr id="18" name="圆角矩形 17">
            <a:extLst>
              <a:ext uri="{FF2B5EF4-FFF2-40B4-BE49-F238E27FC236}">
                <a16:creationId xmlns:a16="http://schemas.microsoft.com/office/drawing/2014/main" id="{50ADA8E9-20EE-B837-09C6-5B9758514111}"/>
              </a:ext>
            </a:extLst>
          </p:cNvPr>
          <p:cNvSpPr/>
          <p:nvPr/>
        </p:nvSpPr>
        <p:spPr bwMode="auto">
          <a:xfrm>
            <a:off x="6262112" y="4333476"/>
            <a:ext cx="1275578"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Input transition</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a:extLst>
              <a:ext uri="{FF2B5EF4-FFF2-40B4-BE49-F238E27FC236}">
                <a16:creationId xmlns:a16="http://schemas.microsoft.com/office/drawing/2014/main" id="{0DDDF152-7EC0-4899-B37E-7989633C4524}"/>
              </a:ext>
            </a:extLst>
          </p:cNvPr>
          <p:cNvSpPr/>
          <p:nvPr/>
        </p:nvSpPr>
        <p:spPr bwMode="auto">
          <a:xfrm>
            <a:off x="6279044" y="4692688"/>
            <a:ext cx="1093200"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Output</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 load</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1" name="圆角矩形 20">
            <a:extLst>
              <a:ext uri="{FF2B5EF4-FFF2-40B4-BE49-F238E27FC236}">
                <a16:creationId xmlns:a16="http://schemas.microsoft.com/office/drawing/2014/main" id="{8C4F8317-0DE2-B8C9-B148-9A9C72125F1A}"/>
              </a:ext>
            </a:extLst>
          </p:cNvPr>
          <p:cNvSpPr/>
          <p:nvPr/>
        </p:nvSpPr>
        <p:spPr bwMode="auto">
          <a:xfrm>
            <a:off x="6295977" y="5078352"/>
            <a:ext cx="1076267" cy="236196"/>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False path</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圆角矩形 21">
            <a:extLst>
              <a:ext uri="{FF2B5EF4-FFF2-40B4-BE49-F238E27FC236}">
                <a16:creationId xmlns:a16="http://schemas.microsoft.com/office/drawing/2014/main" id="{70442A93-DD8C-2CB0-2E06-1ED7CECA7B14}"/>
              </a:ext>
            </a:extLst>
          </p:cNvPr>
          <p:cNvSpPr/>
          <p:nvPr/>
        </p:nvSpPr>
        <p:spPr bwMode="auto">
          <a:xfrm>
            <a:off x="6295977" y="5510814"/>
            <a:ext cx="1575799"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Multicycle path</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a:extLst>
              <a:ext uri="{FF2B5EF4-FFF2-40B4-BE49-F238E27FC236}">
                <a16:creationId xmlns:a16="http://schemas.microsoft.com/office/drawing/2014/main" id="{687AB5AE-66EA-3A99-A5AB-E99D833361B8}"/>
              </a:ext>
            </a:extLst>
          </p:cNvPr>
          <p:cNvSpPr/>
          <p:nvPr/>
        </p:nvSpPr>
        <p:spPr bwMode="auto">
          <a:xfrm>
            <a:off x="6295977" y="5896572"/>
            <a:ext cx="1304866" cy="29070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Max/Min delay</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a:extLst>
              <a:ext uri="{FF2B5EF4-FFF2-40B4-BE49-F238E27FC236}">
                <a16:creationId xmlns:a16="http://schemas.microsoft.com/office/drawing/2014/main" id="{C8C77EBD-11BE-4C0B-3549-78D6EFEB26F3}"/>
              </a:ext>
            </a:extLst>
          </p:cNvPr>
          <p:cNvSpPr/>
          <p:nvPr/>
        </p:nvSpPr>
        <p:spPr bwMode="auto">
          <a:xfrm>
            <a:off x="4386090" y="2289823"/>
            <a:ext cx="4370798" cy="60888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600" dirty="0">
                <a:latin typeface="Arial" panose="020B0604020202020204" pitchFamily="34" charset="0"/>
                <a:ea typeface="宋体" panose="02010600030101010101" pitchFamily="2" charset="-122"/>
              </a:rPr>
              <a:t>根据</a:t>
            </a:r>
            <a:r>
              <a:rPr lang="en-US" altLang="zh-CN" sz="1600" dirty="0">
                <a:latin typeface="Arial" panose="020B0604020202020204" pitchFamily="34" charset="0"/>
                <a:ea typeface="宋体" panose="02010600030101010101" pitchFamily="2" charset="-122"/>
              </a:rPr>
              <a:t>port/pin</a:t>
            </a:r>
            <a:r>
              <a:rPr lang="zh-CN" altLang="en-US" sz="1600" dirty="0">
                <a:latin typeface="Arial" panose="020B0604020202020204" pitchFamily="34" charset="0"/>
                <a:ea typeface="宋体" panose="02010600030101010101" pitchFamily="2" charset="-122"/>
              </a:rPr>
              <a:t>抽象出顶点，根据</a:t>
            </a:r>
            <a:r>
              <a:rPr lang="en-US" altLang="zh-CN" sz="1600" dirty="0">
                <a:latin typeface="Arial" panose="020B0604020202020204" pitchFamily="34" charset="0"/>
                <a:ea typeface="宋体" panose="02010600030101010101" pitchFamily="2" charset="-122"/>
              </a:rPr>
              <a:t>cell</a:t>
            </a:r>
            <a:r>
              <a:rPr lang="zh-CN" altLang="en-US" sz="1600" dirty="0">
                <a:latin typeface="Arial" panose="020B0604020202020204" pitchFamily="34" charset="0"/>
                <a:ea typeface="宋体" panose="02010600030101010101" pitchFamily="2" charset="-122"/>
              </a:rPr>
              <a:t>的</a:t>
            </a:r>
            <a:r>
              <a:rPr lang="en-US" altLang="zh-CN" sz="1600" dirty="0">
                <a:latin typeface="Arial" panose="020B0604020202020204" pitchFamily="34" charset="0"/>
                <a:ea typeface="宋体" panose="02010600030101010101" pitchFamily="2" charset="-122"/>
              </a:rPr>
              <a:t>timing arc</a:t>
            </a:r>
            <a:r>
              <a:rPr lang="zh-CN" altLang="en-US" sz="1600" dirty="0">
                <a:latin typeface="Arial" panose="020B0604020202020204" pitchFamily="34" charset="0"/>
                <a:ea typeface="宋体" panose="02010600030101010101" pitchFamily="2" charset="-122"/>
              </a:rPr>
              <a:t>和</a:t>
            </a:r>
            <a:r>
              <a:rPr lang="en-US" altLang="zh-CN" sz="1600" dirty="0">
                <a:latin typeface="Arial" panose="020B0604020202020204" pitchFamily="34" charset="0"/>
                <a:ea typeface="宋体" panose="02010600030101010101" pitchFamily="2" charset="-122"/>
              </a:rPr>
              <a:t>net</a:t>
            </a:r>
            <a:r>
              <a:rPr lang="zh-CN" altLang="en-US" sz="1600" dirty="0">
                <a:latin typeface="Arial" panose="020B0604020202020204" pitchFamily="34" charset="0"/>
                <a:ea typeface="宋体" panose="02010600030101010101" pitchFamily="2" charset="-122"/>
              </a:rPr>
              <a:t>的连接关系抽象出边</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26" name="肘形连接符 25">
            <a:extLst>
              <a:ext uri="{FF2B5EF4-FFF2-40B4-BE49-F238E27FC236}">
                <a16:creationId xmlns:a16="http://schemas.microsoft.com/office/drawing/2014/main" id="{D1D85BAA-122E-F344-579A-D96761C20E22}"/>
              </a:ext>
            </a:extLst>
          </p:cNvPr>
          <p:cNvCxnSpPr>
            <a:cxnSpLocks/>
            <a:stCxn id="9" idx="3"/>
            <a:endCxn id="10" idx="1"/>
          </p:cNvCxnSpPr>
          <p:nvPr/>
        </p:nvCxnSpPr>
        <p:spPr bwMode="auto">
          <a:xfrm flipV="1">
            <a:off x="1775093" y="2611641"/>
            <a:ext cx="461463" cy="1043245"/>
          </a:xfrm>
          <a:prstGeom prst="bentConnector3">
            <a:avLst>
              <a:gd name="adj1" fmla="val 5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0" name="肘形连接符 29">
            <a:extLst>
              <a:ext uri="{FF2B5EF4-FFF2-40B4-BE49-F238E27FC236}">
                <a16:creationId xmlns:a16="http://schemas.microsoft.com/office/drawing/2014/main" id="{BBB04DC2-E3D6-A9B1-0561-6D4E2008A8BD}"/>
              </a:ext>
            </a:extLst>
          </p:cNvPr>
          <p:cNvCxnSpPr>
            <a:cxnSpLocks/>
            <a:stCxn id="9" idx="3"/>
            <a:endCxn id="5" idx="1"/>
          </p:cNvCxnSpPr>
          <p:nvPr/>
        </p:nvCxnSpPr>
        <p:spPr bwMode="auto">
          <a:xfrm>
            <a:off x="1775093" y="3654886"/>
            <a:ext cx="461463" cy="103561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34" name="肘形连接符 33">
            <a:extLst>
              <a:ext uri="{FF2B5EF4-FFF2-40B4-BE49-F238E27FC236}">
                <a16:creationId xmlns:a16="http://schemas.microsoft.com/office/drawing/2014/main" id="{4E0EB791-233C-9F0D-E123-044E8E293F1E}"/>
              </a:ext>
            </a:extLst>
          </p:cNvPr>
          <p:cNvCxnSpPr>
            <a:cxnSpLocks/>
            <a:stCxn id="10" idx="3"/>
            <a:endCxn id="24" idx="1"/>
          </p:cNvCxnSpPr>
          <p:nvPr/>
        </p:nvCxnSpPr>
        <p:spPr bwMode="auto">
          <a:xfrm flipV="1">
            <a:off x="3922422" y="2594267"/>
            <a:ext cx="463668" cy="17374"/>
          </a:xfrm>
          <a:prstGeom prst="bentConnector3">
            <a:avLst>
              <a:gd name="adj1" fmla="val 697"/>
            </a:avLst>
          </a:prstGeom>
          <a:solidFill>
            <a:schemeClr val="accent1"/>
          </a:solidFill>
          <a:ln w="9525" cap="flat" cmpd="sng" algn="ctr">
            <a:solidFill>
              <a:schemeClr val="tx1"/>
            </a:solidFill>
            <a:prstDash val="solid"/>
            <a:round/>
            <a:headEnd type="none" w="med" len="med"/>
            <a:tailEnd type="triangle"/>
          </a:ln>
        </p:spPr>
      </p:cxnSp>
      <p:cxnSp>
        <p:nvCxnSpPr>
          <p:cNvPr id="41" name="肘形连接符 40">
            <a:extLst>
              <a:ext uri="{FF2B5EF4-FFF2-40B4-BE49-F238E27FC236}">
                <a16:creationId xmlns:a16="http://schemas.microsoft.com/office/drawing/2014/main" id="{FA072DA9-D471-1327-BC41-C1C35502512F}"/>
              </a:ext>
            </a:extLst>
          </p:cNvPr>
          <p:cNvCxnSpPr>
            <a:stCxn id="5" idx="3"/>
            <a:endCxn id="12" idx="1"/>
          </p:cNvCxnSpPr>
          <p:nvPr/>
        </p:nvCxnSpPr>
        <p:spPr bwMode="auto">
          <a:xfrm flipV="1">
            <a:off x="3922422" y="3630066"/>
            <a:ext cx="413866" cy="106043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43" name="肘形连接符 42">
            <a:extLst>
              <a:ext uri="{FF2B5EF4-FFF2-40B4-BE49-F238E27FC236}">
                <a16:creationId xmlns:a16="http://schemas.microsoft.com/office/drawing/2014/main" id="{F764B3B0-3840-085E-DEEA-90B0F090E2B0}"/>
              </a:ext>
            </a:extLst>
          </p:cNvPr>
          <p:cNvCxnSpPr>
            <a:stCxn id="5" idx="3"/>
            <a:endCxn id="14" idx="1"/>
          </p:cNvCxnSpPr>
          <p:nvPr/>
        </p:nvCxnSpPr>
        <p:spPr bwMode="auto">
          <a:xfrm>
            <a:off x="3922422" y="4690497"/>
            <a:ext cx="363066" cy="1012983"/>
          </a:xfrm>
          <a:prstGeom prst="bentConnector3">
            <a:avLst>
              <a:gd name="adj1" fmla="val 56996"/>
            </a:avLst>
          </a:prstGeom>
          <a:solidFill>
            <a:schemeClr val="accent1"/>
          </a:solidFill>
          <a:ln w="9525" cap="flat" cmpd="sng" algn="ctr">
            <a:solidFill>
              <a:schemeClr val="tx1"/>
            </a:solidFill>
            <a:prstDash val="solid"/>
            <a:round/>
            <a:headEnd type="none" w="med" len="med"/>
            <a:tailEnd type="triangle"/>
          </a:ln>
        </p:spPr>
      </p:cxnSp>
      <p:cxnSp>
        <p:nvCxnSpPr>
          <p:cNvPr id="46" name="肘形连接符 45">
            <a:extLst>
              <a:ext uri="{FF2B5EF4-FFF2-40B4-BE49-F238E27FC236}">
                <a16:creationId xmlns:a16="http://schemas.microsoft.com/office/drawing/2014/main" id="{259A1F78-9DD1-D4B9-67A0-7501A37C7B10}"/>
              </a:ext>
            </a:extLst>
          </p:cNvPr>
          <p:cNvCxnSpPr>
            <a:cxnSpLocks/>
            <a:endCxn id="13" idx="1"/>
          </p:cNvCxnSpPr>
          <p:nvPr/>
        </p:nvCxnSpPr>
        <p:spPr bwMode="auto">
          <a:xfrm>
            <a:off x="4001785" y="4690497"/>
            <a:ext cx="302801" cy="1295"/>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50" name="肘形连接符 49">
            <a:extLst>
              <a:ext uri="{FF2B5EF4-FFF2-40B4-BE49-F238E27FC236}">
                <a16:creationId xmlns:a16="http://schemas.microsoft.com/office/drawing/2014/main" id="{7AE58E48-22F0-9F59-6E08-97B3E8AFB289}"/>
              </a:ext>
            </a:extLst>
          </p:cNvPr>
          <p:cNvCxnSpPr>
            <a:stCxn id="12" idx="3"/>
            <a:endCxn id="15" idx="1"/>
          </p:cNvCxnSpPr>
          <p:nvPr/>
        </p:nvCxnSpPr>
        <p:spPr bwMode="auto">
          <a:xfrm flipV="1">
            <a:off x="5658087" y="3249839"/>
            <a:ext cx="604024" cy="380227"/>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52" name="肘形连接符 51">
            <a:extLst>
              <a:ext uri="{FF2B5EF4-FFF2-40B4-BE49-F238E27FC236}">
                <a16:creationId xmlns:a16="http://schemas.microsoft.com/office/drawing/2014/main" id="{CB665232-32F3-EF5A-A9AB-D1A391BF7DF5}"/>
              </a:ext>
            </a:extLst>
          </p:cNvPr>
          <p:cNvCxnSpPr>
            <a:cxnSpLocks/>
            <a:endCxn id="16" idx="1"/>
          </p:cNvCxnSpPr>
          <p:nvPr/>
        </p:nvCxnSpPr>
        <p:spPr bwMode="auto">
          <a:xfrm flipV="1">
            <a:off x="5658087" y="3623324"/>
            <a:ext cx="604024" cy="2239"/>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55" name="肘形连接符 54">
            <a:extLst>
              <a:ext uri="{FF2B5EF4-FFF2-40B4-BE49-F238E27FC236}">
                <a16:creationId xmlns:a16="http://schemas.microsoft.com/office/drawing/2014/main" id="{85272692-E1FF-1757-879F-D468B3FC91C1}"/>
              </a:ext>
            </a:extLst>
          </p:cNvPr>
          <p:cNvCxnSpPr>
            <a:stCxn id="12" idx="3"/>
            <a:endCxn id="17" idx="1"/>
          </p:cNvCxnSpPr>
          <p:nvPr/>
        </p:nvCxnSpPr>
        <p:spPr bwMode="auto">
          <a:xfrm>
            <a:off x="5658087" y="3630066"/>
            <a:ext cx="604024" cy="392664"/>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57" name="肘形连接符 56">
            <a:extLst>
              <a:ext uri="{FF2B5EF4-FFF2-40B4-BE49-F238E27FC236}">
                <a16:creationId xmlns:a16="http://schemas.microsoft.com/office/drawing/2014/main" id="{EAEB9974-E7C3-A71E-CF97-DBC6A32EBE84}"/>
              </a:ext>
            </a:extLst>
          </p:cNvPr>
          <p:cNvCxnSpPr>
            <a:stCxn id="13" idx="3"/>
            <a:endCxn id="18" idx="1"/>
          </p:cNvCxnSpPr>
          <p:nvPr/>
        </p:nvCxnSpPr>
        <p:spPr bwMode="auto">
          <a:xfrm flipV="1">
            <a:off x="5785814" y="4478831"/>
            <a:ext cx="476298" cy="21296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59" name="肘形连接符 58">
            <a:extLst>
              <a:ext uri="{FF2B5EF4-FFF2-40B4-BE49-F238E27FC236}">
                <a16:creationId xmlns:a16="http://schemas.microsoft.com/office/drawing/2014/main" id="{06933D3D-A96D-59F9-D5D4-FB2F756B7C2A}"/>
              </a:ext>
            </a:extLst>
          </p:cNvPr>
          <p:cNvCxnSpPr>
            <a:stCxn id="13" idx="3"/>
            <a:endCxn id="19" idx="1"/>
          </p:cNvCxnSpPr>
          <p:nvPr/>
        </p:nvCxnSpPr>
        <p:spPr bwMode="auto">
          <a:xfrm>
            <a:off x="5785814" y="4691792"/>
            <a:ext cx="493230" cy="14625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61" name="肘形连接符 60">
            <a:extLst>
              <a:ext uri="{FF2B5EF4-FFF2-40B4-BE49-F238E27FC236}">
                <a16:creationId xmlns:a16="http://schemas.microsoft.com/office/drawing/2014/main" id="{8FFB9A74-4C78-C7A1-ACE3-18F5419DF1E3}"/>
              </a:ext>
            </a:extLst>
          </p:cNvPr>
          <p:cNvCxnSpPr>
            <a:stCxn id="13" idx="3"/>
            <a:endCxn id="21" idx="1"/>
          </p:cNvCxnSpPr>
          <p:nvPr/>
        </p:nvCxnSpPr>
        <p:spPr bwMode="auto">
          <a:xfrm>
            <a:off x="5785814" y="4691792"/>
            <a:ext cx="510163" cy="504658"/>
          </a:xfrm>
          <a:prstGeom prst="bentConnector3">
            <a:avLst>
              <a:gd name="adj1" fmla="val 46681"/>
            </a:avLst>
          </a:prstGeom>
          <a:solidFill>
            <a:schemeClr val="accent1"/>
          </a:solidFill>
          <a:ln w="9525" cap="flat" cmpd="sng" algn="ctr">
            <a:solidFill>
              <a:schemeClr val="tx1"/>
            </a:solidFill>
            <a:prstDash val="solid"/>
            <a:round/>
            <a:headEnd type="none" w="med" len="med"/>
            <a:tailEnd type="triangle"/>
          </a:ln>
        </p:spPr>
      </p:cxnSp>
      <p:cxnSp>
        <p:nvCxnSpPr>
          <p:cNvPr id="64" name="肘形连接符 63">
            <a:extLst>
              <a:ext uri="{FF2B5EF4-FFF2-40B4-BE49-F238E27FC236}">
                <a16:creationId xmlns:a16="http://schemas.microsoft.com/office/drawing/2014/main" id="{530E1393-0387-E48D-4E5B-950895D17BBE}"/>
              </a:ext>
            </a:extLst>
          </p:cNvPr>
          <p:cNvCxnSpPr>
            <a:stCxn id="14" idx="3"/>
            <a:endCxn id="22" idx="1"/>
          </p:cNvCxnSpPr>
          <p:nvPr/>
        </p:nvCxnSpPr>
        <p:spPr bwMode="auto">
          <a:xfrm flipV="1">
            <a:off x="6048998" y="5656169"/>
            <a:ext cx="246979" cy="4731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66" name="肘形连接符 65">
            <a:extLst>
              <a:ext uri="{FF2B5EF4-FFF2-40B4-BE49-F238E27FC236}">
                <a16:creationId xmlns:a16="http://schemas.microsoft.com/office/drawing/2014/main" id="{143706F0-886E-5E7C-24AA-4141B539262C}"/>
              </a:ext>
            </a:extLst>
          </p:cNvPr>
          <p:cNvCxnSpPr>
            <a:stCxn id="14" idx="3"/>
            <a:endCxn id="23" idx="1"/>
          </p:cNvCxnSpPr>
          <p:nvPr/>
        </p:nvCxnSpPr>
        <p:spPr bwMode="auto">
          <a:xfrm>
            <a:off x="6048998" y="5703480"/>
            <a:ext cx="246979" cy="338447"/>
          </a:xfrm>
          <a:prstGeom prst="bentConnector3">
            <a:avLst/>
          </a:prstGeom>
          <a:solidFill>
            <a:schemeClr val="accent1"/>
          </a:solidFill>
          <a:ln w="9525" cap="flat" cmpd="sng" algn="ctr">
            <a:solidFill>
              <a:schemeClr val="tx1"/>
            </a:solidFill>
            <a:prstDash val="solid"/>
            <a:round/>
            <a:headEnd type="none" w="med" len="med"/>
            <a:tailEnd type="triangle"/>
          </a:ln>
        </p:spPr>
      </p:cxnSp>
      <p:sp>
        <p:nvSpPr>
          <p:cNvPr id="67" name="文本框 66">
            <a:extLst>
              <a:ext uri="{FF2B5EF4-FFF2-40B4-BE49-F238E27FC236}">
                <a16:creationId xmlns:a16="http://schemas.microsoft.com/office/drawing/2014/main" id="{20BFC81A-5B6E-038D-C7B5-B4C72C0B1402}"/>
              </a:ext>
            </a:extLst>
          </p:cNvPr>
          <p:cNvSpPr txBox="1"/>
          <p:nvPr/>
        </p:nvSpPr>
        <p:spPr>
          <a:xfrm>
            <a:off x="2027780" y="3022071"/>
            <a:ext cx="812800" cy="369332"/>
          </a:xfrm>
          <a:prstGeom prst="rect">
            <a:avLst/>
          </a:prstGeom>
          <a:noFill/>
        </p:spPr>
        <p:txBody>
          <a:bodyPr wrap="square" rtlCol="0">
            <a:spAutoFit/>
          </a:bodyPr>
          <a:lstStyle/>
          <a:p>
            <a:r>
              <a:rPr kumimoji="1" lang="en-US" altLang="zh-CN" dirty="0"/>
              <a:t>.</a:t>
            </a:r>
            <a:r>
              <a:rPr kumimoji="1" lang="en-US" altLang="zh-CN" dirty="0" err="1"/>
              <a:t>v,.lib</a:t>
            </a:r>
            <a:endParaRPr kumimoji="1" lang="zh-CN" altLang="en-US" dirty="0"/>
          </a:p>
        </p:txBody>
      </p:sp>
      <p:sp>
        <p:nvSpPr>
          <p:cNvPr id="68" name="文本框 67">
            <a:extLst>
              <a:ext uri="{FF2B5EF4-FFF2-40B4-BE49-F238E27FC236}">
                <a16:creationId xmlns:a16="http://schemas.microsoft.com/office/drawing/2014/main" id="{C6483121-8D2E-C22E-E453-2E9EE2664F42}"/>
              </a:ext>
            </a:extLst>
          </p:cNvPr>
          <p:cNvSpPr txBox="1"/>
          <p:nvPr/>
        </p:nvSpPr>
        <p:spPr>
          <a:xfrm>
            <a:off x="2027780" y="3927524"/>
            <a:ext cx="812800" cy="369332"/>
          </a:xfrm>
          <a:prstGeom prst="rect">
            <a:avLst/>
          </a:prstGeom>
          <a:noFill/>
        </p:spPr>
        <p:txBody>
          <a:bodyPr wrap="square" rtlCol="0">
            <a:spAutoFit/>
          </a:bodyPr>
          <a:lstStyle/>
          <a:p>
            <a:r>
              <a:rPr kumimoji="1" lang="en-US" altLang="zh-CN" dirty="0"/>
              <a:t>.</a:t>
            </a:r>
            <a:r>
              <a:rPr kumimoji="1" lang="en-US" altLang="zh-CN" dirty="0" err="1"/>
              <a:t>sdc</a:t>
            </a:r>
            <a:endParaRPr kumimoji="1" lang="zh-CN" altLang="en-US" dirty="0"/>
          </a:p>
        </p:txBody>
      </p:sp>
      <p:pic>
        <p:nvPicPr>
          <p:cNvPr id="54"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3"/>
          <a:stretch>
            <a:fillRect/>
          </a:stretch>
        </p:blipFill>
        <p:spPr bwMode="auto">
          <a:xfrm>
            <a:off x="8013987" y="3153284"/>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a:extLst>
              <a:ext uri="{FF2B5EF4-FFF2-40B4-BE49-F238E27FC236}">
                <a16:creationId xmlns:a16="http://schemas.microsoft.com/office/drawing/2014/main" id="{23ABCC39-E552-3C7F-CDA6-D98E655A00BC}"/>
              </a:ext>
            </a:extLst>
          </p:cNvPr>
          <p:cNvPicPr>
            <a:picLocks noChangeAspect="1"/>
          </p:cNvPicPr>
          <p:nvPr/>
        </p:nvPicPr>
        <p:blipFill>
          <a:blip r:embed="rId4"/>
          <a:stretch>
            <a:fillRect/>
          </a:stretch>
        </p:blipFill>
        <p:spPr>
          <a:xfrm>
            <a:off x="8175961" y="4421783"/>
            <a:ext cx="3561536" cy="1123228"/>
          </a:xfrm>
          <a:prstGeom prst="rect">
            <a:avLst/>
          </a:prstGeom>
        </p:spPr>
      </p:pic>
      <p:cxnSp>
        <p:nvCxnSpPr>
          <p:cNvPr id="36" name="曲线连接符 35"/>
          <p:cNvCxnSpPr>
            <a:stCxn id="10" idx="0"/>
          </p:cNvCxnSpPr>
          <p:nvPr/>
        </p:nvCxnSpPr>
        <p:spPr bwMode="auto">
          <a:xfrm rot="16200000" flipH="1">
            <a:off x="6114616" y="-750523"/>
            <a:ext cx="851435" cy="6921690"/>
          </a:xfrm>
          <a:prstGeom prst="curvedConnector4">
            <a:avLst>
              <a:gd name="adj1" fmla="val -26849"/>
              <a:gd name="adj2" fmla="val 93617"/>
            </a:avLst>
          </a:prstGeom>
          <a:solidFill>
            <a:schemeClr val="accent1"/>
          </a:solidFill>
          <a:ln w="9525" cap="flat" cmpd="sng" algn="ctr">
            <a:solidFill>
              <a:srgbClr val="C00000"/>
            </a:solidFill>
            <a:prstDash val="solid"/>
            <a:round/>
            <a:headEnd type="none" w="med" len="med"/>
            <a:tailEnd type="triangle"/>
          </a:ln>
        </p:spPr>
      </p:cxnSp>
      <p:cxnSp>
        <p:nvCxnSpPr>
          <p:cNvPr id="44" name="曲线连接符 43"/>
          <p:cNvCxnSpPr>
            <a:endCxn id="56" idx="1"/>
          </p:cNvCxnSpPr>
          <p:nvPr/>
        </p:nvCxnSpPr>
        <p:spPr bwMode="auto">
          <a:xfrm>
            <a:off x="2633958" y="2848396"/>
            <a:ext cx="5542003" cy="2135001"/>
          </a:xfrm>
          <a:prstGeom prst="curvedConnector3">
            <a:avLst/>
          </a:prstGeom>
          <a:solidFill>
            <a:schemeClr val="accent1"/>
          </a:solidFill>
          <a:ln w="9525" cap="flat" cmpd="sng" algn="ctr">
            <a:solidFill>
              <a:srgbClr val="C00000"/>
            </a:solidFill>
            <a:prstDash val="solid"/>
            <a:round/>
            <a:headEnd type="none" w="med" len="med"/>
            <a:tailEnd type="triangle"/>
          </a:ln>
        </p:spPr>
      </p:cxnSp>
    </p:spTree>
    <p:extLst>
      <p:ext uri="{BB962C8B-B14F-4D97-AF65-F5344CB8AC3E}">
        <p14:creationId xmlns:p14="http://schemas.microsoft.com/office/powerpoint/2010/main" val="1667666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总体架构</a:t>
            </a:r>
            <a:r>
              <a:rPr kumimoji="1" lang="en-US" altLang="zh-CN" dirty="0"/>
              <a:t>—</a:t>
            </a:r>
            <a:r>
              <a:rPr kumimoji="1" lang="zh-CN" altLang="en-US" dirty="0"/>
              <a:t>延时计算 </a:t>
            </a:r>
          </a:p>
        </p:txBody>
      </p:sp>
      <p:sp>
        <p:nvSpPr>
          <p:cNvPr id="6" name="内容占位符 2"/>
          <p:cNvSpPr txBox="1"/>
          <p:nvPr/>
        </p:nvSpPr>
        <p:spPr bwMode="auto">
          <a:xfrm>
            <a:off x="425449" y="1096248"/>
            <a:ext cx="11324591" cy="10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延时计算 ：从</a:t>
            </a:r>
            <a:r>
              <a:rPr kumimoji="1" lang="en-US" altLang="zh-CN" kern="0" dirty="0"/>
              <a:t>Liberty</a:t>
            </a:r>
            <a:r>
              <a:rPr kumimoji="1" lang="zh-CN" altLang="en-US" kern="0" dirty="0"/>
              <a:t>和</a:t>
            </a:r>
            <a:r>
              <a:rPr kumimoji="1" lang="en-US" altLang="zh-CN" kern="0" dirty="0"/>
              <a:t>SPEF</a:t>
            </a:r>
            <a:r>
              <a:rPr kumimoji="1" lang="zh-CN" altLang="en-US" kern="0" dirty="0"/>
              <a:t>中读取单元和互连线数据，计算单元和互连线</a:t>
            </a:r>
            <a:r>
              <a:rPr kumimoji="1" lang="en-US" altLang="zh-CN" kern="0" dirty="0"/>
              <a:t>Delay</a:t>
            </a:r>
            <a:r>
              <a:rPr kumimoji="1" lang="zh-CN" altLang="en-US" kern="0" dirty="0"/>
              <a:t>和</a:t>
            </a:r>
            <a:r>
              <a:rPr kumimoji="1" lang="en-US" altLang="zh-CN" kern="0" dirty="0"/>
              <a:t>Slew</a:t>
            </a:r>
            <a:r>
              <a:rPr kumimoji="1" lang="zh-CN" altLang="en-US" kern="0" dirty="0"/>
              <a:t>。</a:t>
            </a:r>
            <a:endParaRPr kumimoji="1" lang="en-US" altLang="zh-CN" kern="0" dirty="0"/>
          </a:p>
          <a:p>
            <a:pPr marL="0" indent="0">
              <a:buNone/>
            </a:pPr>
            <a:endParaRPr kumimoji="1" lang="en-US" altLang="zh-CN" kern="0" dirty="0"/>
          </a:p>
          <a:p>
            <a:endParaRPr kumimoji="1" lang="en-US" altLang="zh-CN" b="1" kern="0" dirty="0"/>
          </a:p>
          <a:p>
            <a:pPr marL="344805" lvl="1" indent="0">
              <a:buNone/>
            </a:pPr>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sp>
        <p:nvSpPr>
          <p:cNvPr id="7" name="文本框 6"/>
          <p:cNvSpPr txBox="1"/>
          <p:nvPr/>
        </p:nvSpPr>
        <p:spPr>
          <a:xfrm>
            <a:off x="5119064" y="6397195"/>
            <a:ext cx="1703680" cy="338554"/>
          </a:xfrm>
          <a:prstGeom prst="rect">
            <a:avLst/>
          </a:prstGeom>
          <a:noFill/>
        </p:spPr>
        <p:txBody>
          <a:bodyPr wrap="square">
            <a:spAutoFit/>
          </a:bodyPr>
          <a:lstStyle/>
          <a:p>
            <a:r>
              <a:rPr lang="zh-CN" altLang="en-US" sz="1600" b="1" dirty="0"/>
              <a:t>图</a:t>
            </a:r>
            <a:r>
              <a:rPr lang="en-US" altLang="zh-CN" sz="1600" b="1" dirty="0"/>
              <a:t>3 </a:t>
            </a:r>
            <a:r>
              <a:rPr lang="zh-CN" altLang="en-US" sz="1600" b="1" dirty="0"/>
              <a:t>延时计算图</a:t>
            </a:r>
          </a:p>
        </p:txBody>
      </p:sp>
      <p:sp>
        <p:nvSpPr>
          <p:cNvPr id="4" name="圆角矩形 3">
            <a:extLst>
              <a:ext uri="{FF2B5EF4-FFF2-40B4-BE49-F238E27FC236}">
                <a16:creationId xmlns:a16="http://schemas.microsoft.com/office/drawing/2014/main" id="{773F93E9-9903-5245-40D3-C895BE1BC8E3}"/>
              </a:ext>
            </a:extLst>
          </p:cNvPr>
          <p:cNvSpPr/>
          <p:nvPr/>
        </p:nvSpPr>
        <p:spPr bwMode="auto">
          <a:xfrm>
            <a:off x="3385667" y="4728704"/>
            <a:ext cx="1685866" cy="65407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b="1" dirty="0">
                <a:latin typeface="Arial" panose="020B0604020202020204" pitchFamily="34" charset="0"/>
                <a:ea typeface="宋体" panose="02010600030101010101" pitchFamily="2" charset="-122"/>
              </a:rPr>
              <a:t>互连线延时计算</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圆角矩形 4">
            <a:extLst>
              <a:ext uri="{FF2B5EF4-FFF2-40B4-BE49-F238E27FC236}">
                <a16:creationId xmlns:a16="http://schemas.microsoft.com/office/drawing/2014/main" id="{AB7BB82D-EA94-911E-A3C1-2215A17D3D0E}"/>
              </a:ext>
            </a:extLst>
          </p:cNvPr>
          <p:cNvSpPr/>
          <p:nvPr/>
        </p:nvSpPr>
        <p:spPr bwMode="auto">
          <a:xfrm>
            <a:off x="1289050" y="3675810"/>
            <a:ext cx="1627062" cy="825431"/>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algn="ctr" fontAlgn="base">
              <a:spcBef>
                <a:spcPct val="0"/>
              </a:spcBef>
              <a:spcAft>
                <a:spcPct val="0"/>
              </a:spcAft>
            </a:pPr>
            <a:r>
              <a:rPr lang="en-US" altLang="zh-CN" sz="2000" b="1" dirty="0">
                <a:latin typeface="Arial" panose="020B0604020202020204" pitchFamily="34" charset="0"/>
                <a:ea typeface="宋体" panose="02010600030101010101" pitchFamily="2" charset="-122"/>
              </a:rPr>
              <a:t>iSTA-02</a:t>
            </a:r>
          </a:p>
          <a:p>
            <a:pPr algn="ctr" fontAlgn="base">
              <a:spcBef>
                <a:spcPct val="0"/>
              </a:spcBef>
              <a:spcAft>
                <a:spcPct val="0"/>
              </a:spcAft>
            </a:pPr>
            <a:r>
              <a:rPr lang="zh-CN" altLang="en-US" sz="2000" b="1" dirty="0">
                <a:latin typeface="Arial" panose="020B0604020202020204" pitchFamily="34" charset="0"/>
                <a:ea typeface="宋体" panose="02010600030101010101" pitchFamily="2" charset="-122"/>
              </a:rPr>
              <a:t>延时计算</a:t>
            </a:r>
            <a:endParaRPr lang="en-US" altLang="zh-CN" sz="2000" b="1" dirty="0">
              <a:latin typeface="Arial" panose="020B0604020202020204" pitchFamily="34" charset="0"/>
              <a:ea typeface="宋体" panose="02010600030101010101" pitchFamily="2" charset="-122"/>
            </a:endParaRPr>
          </a:p>
        </p:txBody>
      </p:sp>
      <p:sp>
        <p:nvSpPr>
          <p:cNvPr id="8" name="圆角矩形 7">
            <a:extLst>
              <a:ext uri="{FF2B5EF4-FFF2-40B4-BE49-F238E27FC236}">
                <a16:creationId xmlns:a16="http://schemas.microsoft.com/office/drawing/2014/main" id="{2BDDA416-5C8F-3D37-051A-50C5FB442393}"/>
              </a:ext>
            </a:extLst>
          </p:cNvPr>
          <p:cNvSpPr/>
          <p:nvPr/>
        </p:nvSpPr>
        <p:spPr bwMode="auto">
          <a:xfrm>
            <a:off x="3385667" y="2569013"/>
            <a:ext cx="1685866" cy="654072"/>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zh-CN" altLang="en-US" b="1" dirty="0">
                <a:latin typeface="Arial" panose="020B0604020202020204" pitchFamily="34" charset="0"/>
                <a:ea typeface="宋体" panose="02010600030101010101" pitchFamily="2" charset="-122"/>
              </a:rPr>
              <a:t>单元延时计算</a:t>
            </a:r>
          </a:p>
        </p:txBody>
      </p:sp>
      <p:sp>
        <p:nvSpPr>
          <p:cNvPr id="11" name="圆角矩形 10">
            <a:extLst>
              <a:ext uri="{FF2B5EF4-FFF2-40B4-BE49-F238E27FC236}">
                <a16:creationId xmlns:a16="http://schemas.microsoft.com/office/drawing/2014/main" id="{AD6E8183-2DB1-B072-434B-E3EDF8378522}"/>
              </a:ext>
            </a:extLst>
          </p:cNvPr>
          <p:cNvSpPr/>
          <p:nvPr/>
        </p:nvSpPr>
        <p:spPr bwMode="auto">
          <a:xfrm>
            <a:off x="5434599" y="4252615"/>
            <a:ext cx="983829" cy="36179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Elmore </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 name="圆角矩形 11">
            <a:extLst>
              <a:ext uri="{FF2B5EF4-FFF2-40B4-BE49-F238E27FC236}">
                <a16:creationId xmlns:a16="http://schemas.microsoft.com/office/drawing/2014/main" id="{7495A2EC-17C7-F11E-0788-E5ED34E210DD}"/>
              </a:ext>
            </a:extLst>
          </p:cNvPr>
          <p:cNvSpPr/>
          <p:nvPr/>
        </p:nvSpPr>
        <p:spPr bwMode="auto">
          <a:xfrm>
            <a:off x="5434599" y="4875871"/>
            <a:ext cx="746068" cy="3592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AWE</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圆角矩形 12">
            <a:extLst>
              <a:ext uri="{FF2B5EF4-FFF2-40B4-BE49-F238E27FC236}">
                <a16:creationId xmlns:a16="http://schemas.microsoft.com/office/drawing/2014/main" id="{D638AFAD-944F-3A8C-F72F-3FEBB5462263}"/>
              </a:ext>
            </a:extLst>
          </p:cNvPr>
          <p:cNvSpPr/>
          <p:nvPr/>
        </p:nvSpPr>
        <p:spPr bwMode="auto">
          <a:xfrm>
            <a:off x="5444970" y="5650135"/>
            <a:ext cx="940801" cy="338554"/>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600" dirty="0" err="1">
                <a:latin typeface="Arial" panose="020B0604020202020204" pitchFamily="34" charset="0"/>
                <a:ea typeface="宋体" panose="02010600030101010101" pitchFamily="2" charset="-122"/>
              </a:rPr>
              <a:t>Arnoldi</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a:extLst>
              <a:ext uri="{FF2B5EF4-FFF2-40B4-BE49-F238E27FC236}">
                <a16:creationId xmlns:a16="http://schemas.microsoft.com/office/drawing/2014/main" id="{1A32B150-19E7-68FF-95BC-6F4701DD981A}"/>
              </a:ext>
            </a:extLst>
          </p:cNvPr>
          <p:cNvSpPr/>
          <p:nvPr/>
        </p:nvSpPr>
        <p:spPr bwMode="auto">
          <a:xfrm>
            <a:off x="6735464" y="2188734"/>
            <a:ext cx="2884555" cy="35703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直接通过查表或者插值算出</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delay</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和</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slew</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25" name="肘形连接符 24">
            <a:extLst>
              <a:ext uri="{FF2B5EF4-FFF2-40B4-BE49-F238E27FC236}">
                <a16:creationId xmlns:a16="http://schemas.microsoft.com/office/drawing/2014/main" id="{E24CC36A-5C98-AAEB-6798-F521AD0B19E8}"/>
              </a:ext>
            </a:extLst>
          </p:cNvPr>
          <p:cNvCxnSpPr>
            <a:cxnSpLocks/>
            <a:stCxn id="5" idx="3"/>
            <a:endCxn id="8" idx="1"/>
          </p:cNvCxnSpPr>
          <p:nvPr/>
        </p:nvCxnSpPr>
        <p:spPr bwMode="auto">
          <a:xfrm flipV="1">
            <a:off x="2916112" y="2896049"/>
            <a:ext cx="469555" cy="1192477"/>
          </a:xfrm>
          <a:prstGeom prst="bentConnector3">
            <a:avLst>
              <a:gd name="adj1" fmla="val 5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肘形连接符 25">
            <a:extLst>
              <a:ext uri="{FF2B5EF4-FFF2-40B4-BE49-F238E27FC236}">
                <a16:creationId xmlns:a16="http://schemas.microsoft.com/office/drawing/2014/main" id="{50F531E8-CE6A-AF8C-8D7A-62A3574F5CDD}"/>
              </a:ext>
            </a:extLst>
          </p:cNvPr>
          <p:cNvCxnSpPr>
            <a:cxnSpLocks/>
            <a:stCxn id="5" idx="3"/>
            <a:endCxn id="4" idx="1"/>
          </p:cNvCxnSpPr>
          <p:nvPr/>
        </p:nvCxnSpPr>
        <p:spPr bwMode="auto">
          <a:xfrm>
            <a:off x="2916112" y="4088526"/>
            <a:ext cx="469555" cy="967214"/>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28" name="肘形连接符 27">
            <a:extLst>
              <a:ext uri="{FF2B5EF4-FFF2-40B4-BE49-F238E27FC236}">
                <a16:creationId xmlns:a16="http://schemas.microsoft.com/office/drawing/2014/main" id="{55DCF116-BE18-2E42-6B37-6AFCF6845C91}"/>
              </a:ext>
            </a:extLst>
          </p:cNvPr>
          <p:cNvCxnSpPr>
            <a:cxnSpLocks/>
            <a:stCxn id="4" idx="3"/>
            <a:endCxn id="11" idx="1"/>
          </p:cNvCxnSpPr>
          <p:nvPr/>
        </p:nvCxnSpPr>
        <p:spPr bwMode="auto">
          <a:xfrm flipV="1">
            <a:off x="5071533" y="4433511"/>
            <a:ext cx="363066" cy="622229"/>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29" name="肘形连接符 28">
            <a:extLst>
              <a:ext uri="{FF2B5EF4-FFF2-40B4-BE49-F238E27FC236}">
                <a16:creationId xmlns:a16="http://schemas.microsoft.com/office/drawing/2014/main" id="{B3155151-361F-9CEF-2602-48827ACDEBC0}"/>
              </a:ext>
            </a:extLst>
          </p:cNvPr>
          <p:cNvCxnSpPr>
            <a:cxnSpLocks/>
            <a:stCxn id="4" idx="3"/>
            <a:endCxn id="13" idx="1"/>
          </p:cNvCxnSpPr>
          <p:nvPr/>
        </p:nvCxnSpPr>
        <p:spPr bwMode="auto">
          <a:xfrm>
            <a:off x="5071533" y="5055740"/>
            <a:ext cx="373437" cy="763672"/>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30" name="肘形连接符 29">
            <a:extLst>
              <a:ext uri="{FF2B5EF4-FFF2-40B4-BE49-F238E27FC236}">
                <a16:creationId xmlns:a16="http://schemas.microsoft.com/office/drawing/2014/main" id="{E253A08C-635E-DC70-CEE7-4A1809A625CB}"/>
              </a:ext>
            </a:extLst>
          </p:cNvPr>
          <p:cNvCxnSpPr>
            <a:cxnSpLocks/>
            <a:stCxn id="4" idx="3"/>
            <a:endCxn id="12" idx="1"/>
          </p:cNvCxnSpPr>
          <p:nvPr/>
        </p:nvCxnSpPr>
        <p:spPr bwMode="auto">
          <a:xfrm flipV="1">
            <a:off x="5071533" y="5055471"/>
            <a:ext cx="363066" cy="269"/>
          </a:xfrm>
          <a:prstGeom prst="bentConnector3">
            <a:avLst/>
          </a:prstGeom>
          <a:solidFill>
            <a:schemeClr val="accent1"/>
          </a:solidFill>
          <a:ln w="9525" cap="flat" cmpd="sng" algn="ctr">
            <a:solidFill>
              <a:schemeClr val="tx1"/>
            </a:solidFill>
            <a:prstDash val="solid"/>
            <a:round/>
            <a:headEnd type="none" w="med" len="med"/>
            <a:tailEnd type="triangle"/>
          </a:ln>
        </p:spPr>
      </p:cxnSp>
      <p:sp>
        <p:nvSpPr>
          <p:cNvPr id="39" name="文本框 38">
            <a:extLst>
              <a:ext uri="{FF2B5EF4-FFF2-40B4-BE49-F238E27FC236}">
                <a16:creationId xmlns:a16="http://schemas.microsoft.com/office/drawing/2014/main" id="{1266C3A4-BDC2-3BF0-B645-3456EC4B3E09}"/>
              </a:ext>
            </a:extLst>
          </p:cNvPr>
          <p:cNvSpPr txBox="1"/>
          <p:nvPr/>
        </p:nvSpPr>
        <p:spPr>
          <a:xfrm>
            <a:off x="3176891" y="3306479"/>
            <a:ext cx="812800" cy="369332"/>
          </a:xfrm>
          <a:prstGeom prst="rect">
            <a:avLst/>
          </a:prstGeom>
          <a:noFill/>
        </p:spPr>
        <p:txBody>
          <a:bodyPr wrap="square" rtlCol="0">
            <a:spAutoFit/>
          </a:bodyPr>
          <a:lstStyle/>
          <a:p>
            <a:r>
              <a:rPr kumimoji="1" lang="en-US" altLang="zh-CN" dirty="0"/>
              <a:t>.lib</a:t>
            </a:r>
            <a:endParaRPr kumimoji="1" lang="zh-CN" altLang="en-US" dirty="0"/>
          </a:p>
        </p:txBody>
      </p:sp>
      <p:sp>
        <p:nvSpPr>
          <p:cNvPr id="40" name="文本框 39">
            <a:extLst>
              <a:ext uri="{FF2B5EF4-FFF2-40B4-BE49-F238E27FC236}">
                <a16:creationId xmlns:a16="http://schemas.microsoft.com/office/drawing/2014/main" id="{0EBD5EEB-F048-8EB8-90BE-E095E5324DA5}"/>
              </a:ext>
            </a:extLst>
          </p:cNvPr>
          <p:cNvSpPr txBox="1"/>
          <p:nvPr/>
        </p:nvSpPr>
        <p:spPr>
          <a:xfrm>
            <a:off x="3176891" y="4211932"/>
            <a:ext cx="812800" cy="369332"/>
          </a:xfrm>
          <a:prstGeom prst="rect">
            <a:avLst/>
          </a:prstGeom>
          <a:noFill/>
        </p:spPr>
        <p:txBody>
          <a:bodyPr wrap="square" rtlCol="0">
            <a:spAutoFit/>
          </a:bodyPr>
          <a:lstStyle/>
          <a:p>
            <a:r>
              <a:rPr kumimoji="1" lang="en-US" altLang="zh-CN" dirty="0"/>
              <a:t>.</a:t>
            </a:r>
            <a:r>
              <a:rPr kumimoji="1" lang="en-US" altLang="zh-CN" dirty="0" err="1"/>
              <a:t>spef</a:t>
            </a:r>
            <a:endParaRPr kumimoji="1" lang="zh-CN" altLang="en-US" dirty="0"/>
          </a:p>
        </p:txBody>
      </p:sp>
      <p:sp>
        <p:nvSpPr>
          <p:cNvPr id="103" name="圆角矩形 102">
            <a:extLst>
              <a:ext uri="{FF2B5EF4-FFF2-40B4-BE49-F238E27FC236}">
                <a16:creationId xmlns:a16="http://schemas.microsoft.com/office/drawing/2014/main" id="{BFC2359F-D30D-8F65-A069-6AE5C77E6042}"/>
              </a:ext>
            </a:extLst>
          </p:cNvPr>
          <p:cNvSpPr/>
          <p:nvPr/>
        </p:nvSpPr>
        <p:spPr bwMode="auto">
          <a:xfrm>
            <a:off x="6693442" y="4128444"/>
            <a:ext cx="4370798" cy="4838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把驱动和负载的互连线寄生参数用</a:t>
            </a:r>
            <a:r>
              <a:rPr lang="en-US" altLang="zh-CN" sz="1200" dirty="0">
                <a:latin typeface="Arial" panose="020B0604020202020204" pitchFamily="34" charset="0"/>
                <a:ea typeface="宋体" panose="02010600030101010101" pitchFamily="2" charset="-122"/>
              </a:rPr>
              <a:t>RC Tree</a:t>
            </a:r>
            <a:r>
              <a:rPr lang="zh-CN" altLang="en-US" sz="1200" dirty="0">
                <a:latin typeface="Arial" panose="020B0604020202020204" pitchFamily="34" charset="0"/>
                <a:ea typeface="宋体" panose="02010600030101010101" pitchFamily="2" charset="-122"/>
              </a:rPr>
              <a:t>表述，每一段的</a:t>
            </a:r>
            <a:r>
              <a:rPr lang="en-US" altLang="zh-CN" sz="1200" dirty="0">
                <a:latin typeface="Arial" panose="020B0604020202020204" pitchFamily="34" charset="0"/>
                <a:ea typeface="宋体" panose="02010600030101010101" pitchFamily="2" charset="-122"/>
              </a:rPr>
              <a:t>Delay</a:t>
            </a:r>
            <a:r>
              <a:rPr lang="zh-CN" altLang="en-US" sz="1200" dirty="0">
                <a:latin typeface="Arial" panose="020B0604020202020204" pitchFamily="34" charset="0"/>
                <a:ea typeface="宋体" panose="02010600030101010101" pitchFamily="2" charset="-122"/>
              </a:rPr>
              <a:t>为它的根节点每一段</a:t>
            </a:r>
            <a:r>
              <a:rPr lang="en-US" altLang="zh-CN" sz="1200" dirty="0">
                <a:latin typeface="Arial" panose="020B0604020202020204" pitchFamily="34" charset="0"/>
                <a:ea typeface="宋体" panose="02010600030101010101" pitchFamily="2" charset="-122"/>
              </a:rPr>
              <a:t>R</a:t>
            </a:r>
            <a:r>
              <a:rPr lang="zh-CN" altLang="en-US" sz="1200" dirty="0">
                <a:latin typeface="Arial" panose="020B0604020202020204" pitchFamily="34" charset="0"/>
                <a:ea typeface="宋体" panose="02010600030101010101" pitchFamily="2" charset="-122"/>
              </a:rPr>
              <a:t>乘以它的所有下游</a:t>
            </a:r>
            <a:r>
              <a:rPr lang="en-US" altLang="zh-CN" sz="1200" dirty="0">
                <a:latin typeface="Arial" panose="020B0604020202020204" pitchFamily="34" charset="0"/>
                <a:ea typeface="宋体" panose="02010600030101010101" pitchFamily="2" charset="-122"/>
              </a:rPr>
              <a:t>C</a:t>
            </a:r>
            <a:r>
              <a:rPr lang="zh-CN" altLang="en-US" sz="1200" dirty="0">
                <a:latin typeface="Arial" panose="020B0604020202020204" pitchFamily="34" charset="0"/>
                <a:ea typeface="宋体" panose="02010600030101010101" pitchFamily="2" charset="-122"/>
              </a:rPr>
              <a:t>并对乘积求和</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6" name="圆角矩形 105">
            <a:extLst>
              <a:ext uri="{FF2B5EF4-FFF2-40B4-BE49-F238E27FC236}">
                <a16:creationId xmlns:a16="http://schemas.microsoft.com/office/drawing/2014/main" id="{2C7C017E-2041-E160-F398-8D86AF33F80A}"/>
              </a:ext>
            </a:extLst>
          </p:cNvPr>
          <p:cNvSpPr/>
          <p:nvPr/>
        </p:nvSpPr>
        <p:spPr bwMode="auto">
          <a:xfrm>
            <a:off x="5428020" y="2186907"/>
            <a:ext cx="990408" cy="36179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600" i="0" u="none" strike="noStrike" cap="none" normalizeH="0" baseline="0" dirty="0">
                <a:ln>
                  <a:noFill/>
                </a:ln>
                <a:solidFill>
                  <a:schemeClr val="tx1"/>
                </a:solidFill>
                <a:effectLst/>
                <a:latin typeface="Arial" panose="020B0604020202020204" pitchFamily="34" charset="0"/>
                <a:ea typeface="宋体" panose="02010600030101010101" pitchFamily="2" charset="-122"/>
              </a:rPr>
              <a:t>NLDM </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7" name="圆角矩形 106">
            <a:extLst>
              <a:ext uri="{FF2B5EF4-FFF2-40B4-BE49-F238E27FC236}">
                <a16:creationId xmlns:a16="http://schemas.microsoft.com/office/drawing/2014/main" id="{1DB3C629-BA4F-4052-5324-C899DE5BF237}"/>
              </a:ext>
            </a:extLst>
          </p:cNvPr>
          <p:cNvSpPr/>
          <p:nvPr/>
        </p:nvSpPr>
        <p:spPr bwMode="auto">
          <a:xfrm>
            <a:off x="5434599" y="2983767"/>
            <a:ext cx="746068" cy="3592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600" dirty="0">
                <a:latin typeface="Arial" panose="020B0604020202020204" pitchFamily="34" charset="0"/>
                <a:ea typeface="宋体" panose="02010600030101010101" pitchFamily="2" charset="-122"/>
              </a:rPr>
              <a:t>CCS</a:t>
            </a:r>
            <a:endParaRPr kumimoji="0" lang="zh-CN" altLang="en-US" sz="16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09" name="肘形连接符 108">
            <a:extLst>
              <a:ext uri="{FF2B5EF4-FFF2-40B4-BE49-F238E27FC236}">
                <a16:creationId xmlns:a16="http://schemas.microsoft.com/office/drawing/2014/main" id="{2658E420-6D95-46DD-0561-CDEBC02330AE}"/>
              </a:ext>
            </a:extLst>
          </p:cNvPr>
          <p:cNvCxnSpPr>
            <a:cxnSpLocks/>
            <a:stCxn id="8" idx="3"/>
            <a:endCxn id="106" idx="1"/>
          </p:cNvCxnSpPr>
          <p:nvPr/>
        </p:nvCxnSpPr>
        <p:spPr bwMode="auto">
          <a:xfrm flipV="1">
            <a:off x="5071533" y="2367803"/>
            <a:ext cx="356487" cy="52824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111" name="肘形连接符 110">
            <a:extLst>
              <a:ext uri="{FF2B5EF4-FFF2-40B4-BE49-F238E27FC236}">
                <a16:creationId xmlns:a16="http://schemas.microsoft.com/office/drawing/2014/main" id="{1663C6E5-D44F-9284-311D-8ECD66199CBD}"/>
              </a:ext>
            </a:extLst>
          </p:cNvPr>
          <p:cNvCxnSpPr>
            <a:cxnSpLocks/>
            <a:stCxn id="8" idx="3"/>
            <a:endCxn id="107" idx="1"/>
          </p:cNvCxnSpPr>
          <p:nvPr/>
        </p:nvCxnSpPr>
        <p:spPr bwMode="auto">
          <a:xfrm>
            <a:off x="5071533" y="2896049"/>
            <a:ext cx="363066" cy="26731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sp>
        <p:nvSpPr>
          <p:cNvPr id="122" name="圆角矩形 121">
            <a:extLst>
              <a:ext uri="{FF2B5EF4-FFF2-40B4-BE49-F238E27FC236}">
                <a16:creationId xmlns:a16="http://schemas.microsoft.com/office/drawing/2014/main" id="{EE789B44-3603-90CC-184E-243E3E0D9E57}"/>
              </a:ext>
            </a:extLst>
          </p:cNvPr>
          <p:cNvSpPr/>
          <p:nvPr/>
        </p:nvSpPr>
        <p:spPr bwMode="auto">
          <a:xfrm>
            <a:off x="6725308" y="2984849"/>
            <a:ext cx="4086625" cy="359197"/>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根据电流和电容算出电压波形，根据波形算出</a:t>
            </a:r>
            <a:r>
              <a:rPr lang="en-US" altLang="zh-CN" sz="1200" dirty="0" err="1">
                <a:latin typeface="Arial" panose="020B0604020202020204" pitchFamily="34" charset="0"/>
                <a:ea typeface="宋体" panose="02010600030101010101" pitchFamily="2" charset="-122"/>
              </a:rPr>
              <a:t>dalay</a:t>
            </a:r>
            <a:r>
              <a:rPr lang="zh-CN" altLang="en-US" sz="1200" dirty="0">
                <a:latin typeface="Arial" panose="020B0604020202020204" pitchFamily="34" charset="0"/>
                <a:ea typeface="宋体" panose="02010600030101010101" pitchFamily="2" charset="-122"/>
              </a:rPr>
              <a:t>和</a:t>
            </a:r>
            <a:r>
              <a:rPr lang="en-US" altLang="zh-CN" sz="1200" dirty="0">
                <a:latin typeface="Arial" panose="020B0604020202020204" pitchFamily="34" charset="0"/>
                <a:ea typeface="宋体" panose="02010600030101010101" pitchFamily="2" charset="-122"/>
              </a:rPr>
              <a:t>slew</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3" name="圆角矩形 122">
            <a:extLst>
              <a:ext uri="{FF2B5EF4-FFF2-40B4-BE49-F238E27FC236}">
                <a16:creationId xmlns:a16="http://schemas.microsoft.com/office/drawing/2014/main" id="{A7EAE1BE-67E1-A041-5D9E-E82C7136E78A}"/>
              </a:ext>
            </a:extLst>
          </p:cNvPr>
          <p:cNvSpPr/>
          <p:nvPr/>
        </p:nvSpPr>
        <p:spPr bwMode="auto">
          <a:xfrm>
            <a:off x="6693442" y="4750425"/>
            <a:ext cx="4370798" cy="60888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200" dirty="0">
                <a:latin typeface="Arial" panose="020B0604020202020204" pitchFamily="34" charset="0"/>
                <a:ea typeface="宋体" panose="02010600030101010101" pitchFamily="2" charset="-122"/>
              </a:rPr>
              <a:t>根据时域的函数，通过变换得到得到频域传递函数，再根据泰勒展开得到多项式表示，采用</a:t>
            </a:r>
            <a:r>
              <a:rPr lang="en-US" altLang="zh-CN" sz="1200" dirty="0" err="1">
                <a:latin typeface="Arial" panose="020B0604020202020204" pitchFamily="34" charset="0"/>
                <a:ea typeface="宋体" panose="02010600030101010101" pitchFamily="2" charset="-122"/>
              </a:rPr>
              <a:t>Pade</a:t>
            </a:r>
            <a:r>
              <a:rPr lang="zh-CN" altLang="en-US" sz="1200" dirty="0">
                <a:latin typeface="Arial" panose="020B0604020202020204" pitchFamily="34" charset="0"/>
                <a:ea typeface="宋体" panose="02010600030101010101" pitchFamily="2" charset="-122"/>
              </a:rPr>
              <a:t>近似得到</a:t>
            </a:r>
            <a:r>
              <a:rPr lang="en-US" altLang="zh-CN" sz="1200" dirty="0">
                <a:latin typeface="Arial" panose="020B0604020202020204" pitchFamily="34" charset="0"/>
                <a:ea typeface="宋体" panose="02010600030101010101" pitchFamily="2" charset="-122"/>
              </a:rPr>
              <a:t>q</a:t>
            </a:r>
            <a:r>
              <a:rPr lang="zh-CN" altLang="en-US" sz="1200" dirty="0">
                <a:latin typeface="Arial" panose="020B0604020202020204" pitchFamily="34" charset="0"/>
                <a:ea typeface="宋体" panose="02010600030101010101" pitchFamily="2" charset="-122"/>
              </a:rPr>
              <a:t>个极性点的方程，解方程得到近似传播函数，最终算出的</a:t>
            </a:r>
            <a:r>
              <a:rPr lang="en-US" altLang="zh-CN" sz="1200" dirty="0">
                <a:latin typeface="Arial" panose="020B0604020202020204" pitchFamily="34" charset="0"/>
                <a:ea typeface="宋体" panose="02010600030101010101" pitchFamily="2" charset="-122"/>
              </a:rPr>
              <a:t>delay</a:t>
            </a:r>
            <a:r>
              <a:rPr lang="zh-CN" altLang="en-US" sz="1200" dirty="0">
                <a:latin typeface="Arial" panose="020B0604020202020204" pitchFamily="34" charset="0"/>
                <a:ea typeface="宋体" panose="02010600030101010101" pitchFamily="2" charset="-122"/>
              </a:rPr>
              <a:t>和</a:t>
            </a:r>
            <a:r>
              <a:rPr lang="en-US" altLang="zh-CN" sz="1200" dirty="0">
                <a:latin typeface="Arial" panose="020B0604020202020204" pitchFamily="34" charset="0"/>
                <a:ea typeface="宋体" panose="02010600030101010101" pitchFamily="2" charset="-122"/>
              </a:rPr>
              <a:t>slew</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24" name="圆角矩形 123">
            <a:extLst>
              <a:ext uri="{FF2B5EF4-FFF2-40B4-BE49-F238E27FC236}">
                <a16:creationId xmlns:a16="http://schemas.microsoft.com/office/drawing/2014/main" id="{000D947E-0114-DAD1-52BD-FAD825F1F874}"/>
              </a:ext>
            </a:extLst>
          </p:cNvPr>
          <p:cNvSpPr/>
          <p:nvPr/>
        </p:nvSpPr>
        <p:spPr bwMode="auto">
          <a:xfrm>
            <a:off x="6725308" y="5552317"/>
            <a:ext cx="4370798" cy="60888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200" dirty="0">
                <a:latin typeface="Arial" panose="020B0604020202020204" pitchFamily="34" charset="0"/>
                <a:ea typeface="宋体" panose="02010600030101010101" pitchFamily="2" charset="-122"/>
              </a:rPr>
              <a:t>根据时域得到频域，再通过</a:t>
            </a:r>
            <a:r>
              <a:rPr lang="en-US" altLang="zh-CN" sz="1200" dirty="0" err="1">
                <a:latin typeface="Arial" panose="020B0604020202020204" pitchFamily="34" charset="0"/>
                <a:ea typeface="宋体" panose="02010600030101010101" pitchFamily="2" charset="-122"/>
              </a:rPr>
              <a:t>Krylov</a:t>
            </a:r>
            <a:r>
              <a:rPr lang="zh-CN" altLang="en-US" sz="1200" dirty="0">
                <a:latin typeface="Arial" panose="020B0604020202020204" pitchFamily="34" charset="0"/>
                <a:ea typeface="宋体" panose="02010600030101010101" pitchFamily="2" charset="-122"/>
              </a:rPr>
              <a:t>降阶方法得到投影空间，使用</a:t>
            </a:r>
            <a:r>
              <a:rPr lang="en-US" altLang="zh-CN" sz="1200" dirty="0" err="1">
                <a:latin typeface="Arial" panose="020B0604020202020204" pitchFamily="34" charset="0"/>
                <a:ea typeface="宋体" panose="02010600030101010101" pitchFamily="2" charset="-122"/>
              </a:rPr>
              <a:t>Arnoldi</a:t>
            </a:r>
            <a:r>
              <a:rPr lang="zh-CN" altLang="en-US" sz="1200" dirty="0">
                <a:latin typeface="Arial" panose="020B0604020202020204" pitchFamily="34" charset="0"/>
                <a:ea typeface="宋体" panose="02010600030101010101" pitchFamily="2" charset="-122"/>
              </a:rPr>
              <a:t>求解投影空间的正交基，利用降阶后的方程求解近似传递函数，最终得到</a:t>
            </a:r>
            <a:r>
              <a:rPr lang="en-US" altLang="zh-CN" sz="1200" dirty="0">
                <a:latin typeface="Arial" panose="020B0604020202020204" pitchFamily="34" charset="0"/>
                <a:ea typeface="宋体" panose="02010600030101010101" pitchFamily="2" charset="-122"/>
              </a:rPr>
              <a:t>Delay</a:t>
            </a:r>
            <a:r>
              <a:rPr lang="zh-CN" altLang="en-US" sz="1200" dirty="0">
                <a:latin typeface="Arial" panose="020B0604020202020204" pitchFamily="34" charset="0"/>
                <a:ea typeface="宋体" panose="02010600030101010101" pitchFamily="2" charset="-122"/>
              </a:rPr>
              <a:t>和</a:t>
            </a:r>
            <a:r>
              <a:rPr lang="en-US" altLang="zh-CN" sz="1200" dirty="0">
                <a:latin typeface="Arial" panose="020B0604020202020204" pitchFamily="34" charset="0"/>
                <a:ea typeface="宋体" panose="02010600030101010101" pitchFamily="2" charset="-122"/>
              </a:rPr>
              <a:t>Slew</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26" name="肘形连接符 125">
            <a:extLst>
              <a:ext uri="{FF2B5EF4-FFF2-40B4-BE49-F238E27FC236}">
                <a16:creationId xmlns:a16="http://schemas.microsoft.com/office/drawing/2014/main" id="{633B200A-8BCE-1344-C059-4728F4626831}"/>
              </a:ext>
            </a:extLst>
          </p:cNvPr>
          <p:cNvCxnSpPr>
            <a:cxnSpLocks/>
            <a:stCxn id="106" idx="3"/>
            <a:endCxn id="24" idx="1"/>
          </p:cNvCxnSpPr>
          <p:nvPr/>
        </p:nvCxnSpPr>
        <p:spPr bwMode="auto">
          <a:xfrm flipV="1">
            <a:off x="6418428" y="2367253"/>
            <a:ext cx="317036" cy="55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130" name="肘形连接符 129">
            <a:extLst>
              <a:ext uri="{FF2B5EF4-FFF2-40B4-BE49-F238E27FC236}">
                <a16:creationId xmlns:a16="http://schemas.microsoft.com/office/drawing/2014/main" id="{96C127A1-0930-FC56-7F65-CB494E18B764}"/>
              </a:ext>
            </a:extLst>
          </p:cNvPr>
          <p:cNvCxnSpPr>
            <a:cxnSpLocks/>
            <a:stCxn id="107" idx="3"/>
            <a:endCxn id="122" idx="1"/>
          </p:cNvCxnSpPr>
          <p:nvPr/>
        </p:nvCxnSpPr>
        <p:spPr bwMode="auto">
          <a:xfrm>
            <a:off x="6180667" y="3163367"/>
            <a:ext cx="544641" cy="108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147" name="肘形连接符 146">
            <a:extLst>
              <a:ext uri="{FF2B5EF4-FFF2-40B4-BE49-F238E27FC236}">
                <a16:creationId xmlns:a16="http://schemas.microsoft.com/office/drawing/2014/main" id="{EC68E5C3-E601-7156-F16A-BB755A35738A}"/>
              </a:ext>
            </a:extLst>
          </p:cNvPr>
          <p:cNvCxnSpPr>
            <a:cxnSpLocks/>
            <a:stCxn id="11" idx="3"/>
            <a:endCxn id="103" idx="1"/>
          </p:cNvCxnSpPr>
          <p:nvPr/>
        </p:nvCxnSpPr>
        <p:spPr bwMode="auto">
          <a:xfrm flipV="1">
            <a:off x="6418428" y="4370344"/>
            <a:ext cx="275014" cy="63167"/>
          </a:xfrm>
          <a:prstGeom prst="bentConnector3">
            <a:avLst>
              <a:gd name="adj1" fmla="val 742"/>
            </a:avLst>
          </a:prstGeom>
          <a:solidFill>
            <a:schemeClr val="accent1"/>
          </a:solidFill>
          <a:ln w="9525" cap="flat" cmpd="sng" algn="ctr">
            <a:solidFill>
              <a:schemeClr val="tx1"/>
            </a:solidFill>
            <a:prstDash val="solid"/>
            <a:round/>
            <a:headEnd type="none" w="med" len="med"/>
            <a:tailEnd type="triangle"/>
          </a:ln>
        </p:spPr>
      </p:cxnSp>
      <p:cxnSp>
        <p:nvCxnSpPr>
          <p:cNvPr id="149" name="肘形连接符 148">
            <a:extLst>
              <a:ext uri="{FF2B5EF4-FFF2-40B4-BE49-F238E27FC236}">
                <a16:creationId xmlns:a16="http://schemas.microsoft.com/office/drawing/2014/main" id="{BC47C602-A4CB-6F0A-31EF-2BDB1016269A}"/>
              </a:ext>
            </a:extLst>
          </p:cNvPr>
          <p:cNvCxnSpPr>
            <a:stCxn id="12" idx="3"/>
            <a:endCxn id="123" idx="1"/>
          </p:cNvCxnSpPr>
          <p:nvPr/>
        </p:nvCxnSpPr>
        <p:spPr bwMode="auto">
          <a:xfrm flipV="1">
            <a:off x="6180667" y="5054869"/>
            <a:ext cx="512775" cy="602"/>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151" name="肘形连接符 150">
            <a:extLst>
              <a:ext uri="{FF2B5EF4-FFF2-40B4-BE49-F238E27FC236}">
                <a16:creationId xmlns:a16="http://schemas.microsoft.com/office/drawing/2014/main" id="{8B128470-F5E0-237C-3D94-DD2B60EFB1C3}"/>
              </a:ext>
            </a:extLst>
          </p:cNvPr>
          <p:cNvCxnSpPr>
            <a:cxnSpLocks/>
            <a:stCxn id="13" idx="3"/>
            <a:endCxn id="124" idx="1"/>
          </p:cNvCxnSpPr>
          <p:nvPr/>
        </p:nvCxnSpPr>
        <p:spPr bwMode="auto">
          <a:xfrm>
            <a:off x="6385771" y="5819412"/>
            <a:ext cx="339537" cy="37349"/>
          </a:xfrm>
          <a:prstGeom prst="bentConnector3">
            <a:avLst>
              <a:gd name="adj1" fmla="val -2365"/>
            </a:avLst>
          </a:prstGeom>
          <a:solidFill>
            <a:schemeClr val="accent1"/>
          </a:solidFill>
          <a:ln w="9525" cap="flat" cmpd="sng" algn="ctr">
            <a:solidFill>
              <a:schemeClr val="tx1"/>
            </a:solidFill>
            <a:prstDash val="solid"/>
            <a:round/>
            <a:headEnd type="none" w="med" len="med"/>
            <a:tailEnd type="triangle"/>
          </a:ln>
        </p:spPr>
      </p:cxnSp>
      <p:pic>
        <p:nvPicPr>
          <p:cNvPr id="32" name="图片 31"/>
          <p:cNvPicPr>
            <a:picLocks noChangeAspect="1"/>
          </p:cNvPicPr>
          <p:nvPr/>
        </p:nvPicPr>
        <p:blipFill rotWithShape="1">
          <a:blip r:embed="rId3"/>
          <a:srcRect l="25956" t="66182" r="28604" b="6277"/>
          <a:stretch/>
        </p:blipFill>
        <p:spPr>
          <a:xfrm>
            <a:off x="3646446" y="3270250"/>
            <a:ext cx="1332328" cy="622272"/>
          </a:xfrm>
          <a:prstGeom prst="rect">
            <a:avLst/>
          </a:prstGeom>
        </p:spPr>
      </p:pic>
      <p:pic>
        <p:nvPicPr>
          <p:cNvPr id="34"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4"/>
          <a:stretch>
            <a:fillRect/>
          </a:stretch>
        </p:blipFill>
        <p:spPr bwMode="auto">
          <a:xfrm>
            <a:off x="456983" y="5552317"/>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5"/>
          <a:stretch>
            <a:fillRect/>
          </a:stretch>
        </p:blipFill>
        <p:spPr>
          <a:xfrm>
            <a:off x="3899941" y="4245171"/>
            <a:ext cx="1076325" cy="382987"/>
          </a:xfrm>
          <a:prstGeom prst="rect">
            <a:avLst/>
          </a:prstGeom>
        </p:spPr>
      </p:pic>
      <p:sp>
        <p:nvSpPr>
          <p:cNvPr id="19" name="矩形 18"/>
          <p:cNvSpPr/>
          <p:nvPr/>
        </p:nvSpPr>
        <p:spPr bwMode="auto">
          <a:xfrm>
            <a:off x="1136650" y="5740400"/>
            <a:ext cx="679450" cy="374650"/>
          </a:xfrm>
          <a:prstGeom prst="rect">
            <a:avLst/>
          </a:prstGeom>
          <a:noFill/>
          <a:ln w="19050" cap="flat" cmpd="sng" algn="ctr">
            <a:solidFill>
              <a:srgbClr val="FF000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3" name="矩形 42"/>
          <p:cNvSpPr/>
          <p:nvPr/>
        </p:nvSpPr>
        <p:spPr bwMode="auto">
          <a:xfrm>
            <a:off x="1700619" y="5819412"/>
            <a:ext cx="723900" cy="455464"/>
          </a:xfrm>
          <a:prstGeom prst="rect">
            <a:avLst/>
          </a:prstGeom>
          <a:noFill/>
          <a:ln w="19050" cap="flat" cmpd="sng" algn="ctr">
            <a:solidFill>
              <a:srgbClr val="00B0F0"/>
            </a:solidFill>
            <a:prstDash val="sysDot"/>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09020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总体架构</a:t>
            </a:r>
            <a:r>
              <a:rPr kumimoji="1" lang="en-US" altLang="zh-CN" dirty="0"/>
              <a:t>—</a:t>
            </a:r>
            <a:r>
              <a:rPr kumimoji="1" lang="zh-CN" altLang="en-US" dirty="0"/>
              <a:t>路径搜索</a:t>
            </a:r>
          </a:p>
        </p:txBody>
      </p:sp>
      <p:sp>
        <p:nvSpPr>
          <p:cNvPr id="6" name="内容占位符 2"/>
          <p:cNvSpPr txBox="1"/>
          <p:nvPr/>
        </p:nvSpPr>
        <p:spPr bwMode="auto">
          <a:xfrm>
            <a:off x="267406" y="1024064"/>
            <a:ext cx="11352757" cy="53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路径搜索 ：从电路图中搜索出需要分析的时序路径并记录时序路径。</a:t>
            </a:r>
            <a:endParaRPr kumimoji="1" lang="en-US" altLang="zh-CN" kern="0" dirty="0"/>
          </a:p>
          <a:p>
            <a:pPr marL="0" indent="0">
              <a:buNone/>
            </a:pPr>
            <a:endParaRPr kumimoji="1" lang="en-US" altLang="zh-CN" kern="0" dirty="0"/>
          </a:p>
          <a:p>
            <a:pPr marL="0" indent="0">
              <a:buNone/>
            </a:pPr>
            <a:endParaRPr kumimoji="1" lang="en-US" altLang="zh-CN" b="1" kern="0" dirty="0"/>
          </a:p>
          <a:p>
            <a:pPr lvl="1"/>
            <a:endParaRPr kumimoji="1" lang="en-US" altLang="zh-CN" kern="0" dirty="0"/>
          </a:p>
          <a:p>
            <a:pPr marL="344805" lvl="1" indent="0">
              <a:buNone/>
            </a:pPr>
            <a:r>
              <a:rPr kumimoji="1" lang="en-US" altLang="zh-CN" b="1" kern="0" dirty="0"/>
              <a:t>  </a:t>
            </a:r>
            <a:endParaRPr kumimoji="1" lang="zh-CN" altLang="en-US" b="1" kern="0" dirty="0"/>
          </a:p>
          <a:p>
            <a:pPr marL="344805" lvl="1" indent="0">
              <a:buNone/>
            </a:pPr>
            <a:r>
              <a:rPr kumimoji="1" lang="en-US" altLang="zh-CN" b="1" kern="0" dirty="0"/>
              <a:t>                                                                                          </a:t>
            </a:r>
            <a:endParaRPr kumimoji="1" lang="zh-CN" altLang="en-US" b="1" kern="0" dirty="0"/>
          </a:p>
          <a:p>
            <a:endParaRPr kumimoji="1" lang="zh-CN" altLang="en-US" b="1" kern="0" dirty="0"/>
          </a:p>
        </p:txBody>
      </p:sp>
      <p:sp>
        <p:nvSpPr>
          <p:cNvPr id="8" name="文本框 7"/>
          <p:cNvSpPr txBox="1"/>
          <p:nvPr/>
        </p:nvSpPr>
        <p:spPr>
          <a:xfrm>
            <a:off x="5114567" y="6142881"/>
            <a:ext cx="1703680" cy="338554"/>
          </a:xfrm>
          <a:prstGeom prst="rect">
            <a:avLst/>
          </a:prstGeom>
          <a:noFill/>
        </p:spPr>
        <p:txBody>
          <a:bodyPr wrap="square">
            <a:spAutoFit/>
          </a:bodyPr>
          <a:lstStyle/>
          <a:p>
            <a:r>
              <a:rPr lang="zh-CN" altLang="en-US" sz="1600" b="1" dirty="0"/>
              <a:t>图</a:t>
            </a:r>
            <a:r>
              <a:rPr lang="en-US" altLang="zh-CN" sz="1600" b="1" dirty="0"/>
              <a:t>4 </a:t>
            </a:r>
            <a:r>
              <a:rPr lang="zh-CN" altLang="en-US" sz="1600" b="1" dirty="0"/>
              <a:t>路径搜索图</a:t>
            </a:r>
          </a:p>
        </p:txBody>
      </p:sp>
      <p:sp>
        <p:nvSpPr>
          <p:cNvPr id="190" name="圆角矩形 189">
            <a:extLst>
              <a:ext uri="{FF2B5EF4-FFF2-40B4-BE49-F238E27FC236}">
                <a16:creationId xmlns:a16="http://schemas.microsoft.com/office/drawing/2014/main" id="{AC384F3B-3C8C-08EE-ABFD-5003A3C1CA61}"/>
              </a:ext>
            </a:extLst>
          </p:cNvPr>
          <p:cNvSpPr/>
          <p:nvPr/>
        </p:nvSpPr>
        <p:spPr bwMode="auto">
          <a:xfrm>
            <a:off x="2560880" y="5125749"/>
            <a:ext cx="1412867" cy="414755"/>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CPPR</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搜索</a:t>
            </a:r>
          </a:p>
        </p:txBody>
      </p:sp>
      <p:sp>
        <p:nvSpPr>
          <p:cNvPr id="191" name="圆角矩形 190">
            <a:extLst>
              <a:ext uri="{FF2B5EF4-FFF2-40B4-BE49-F238E27FC236}">
                <a16:creationId xmlns:a16="http://schemas.microsoft.com/office/drawing/2014/main" id="{D7D977EB-E19B-5CCC-C8AF-A2B1B6815F5E}"/>
              </a:ext>
            </a:extLst>
          </p:cNvPr>
          <p:cNvSpPr/>
          <p:nvPr/>
        </p:nvSpPr>
        <p:spPr bwMode="auto">
          <a:xfrm>
            <a:off x="546100" y="3199844"/>
            <a:ext cx="1517738" cy="815253"/>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000" b="1" dirty="0">
                <a:latin typeface="Arial" panose="020B0604020202020204" pitchFamily="34" charset="0"/>
                <a:ea typeface="宋体" panose="02010600030101010101" pitchFamily="2" charset="-122"/>
              </a:rPr>
              <a:t>iSTA-03</a:t>
            </a:r>
          </a:p>
          <a:p>
            <a:pPr marL="0" marR="0" indent="0" algn="ctr" defTabSz="914400" rtl="0" eaLnBrk="1" fontAlgn="base" latinLnBrk="0" hangingPunct="1">
              <a:lnSpc>
                <a:spcPct val="100000"/>
              </a:lnSpc>
              <a:spcBef>
                <a:spcPct val="0"/>
              </a:spcBef>
              <a:spcAft>
                <a:spcPct val="0"/>
              </a:spcAft>
              <a:buClrTx/>
              <a:buSzTx/>
              <a:buFontTx/>
              <a:buNone/>
            </a:pPr>
            <a:r>
              <a:rPr lang="zh-CN" altLang="en-US" sz="2000" b="1" dirty="0">
                <a:latin typeface="Arial" panose="020B0604020202020204" pitchFamily="34" charset="0"/>
                <a:ea typeface="宋体" panose="02010600030101010101" pitchFamily="2" charset="-122"/>
              </a:rPr>
              <a:t>路径搜索</a:t>
            </a:r>
            <a:endParaRPr lang="en-US" altLang="zh-CN" sz="2000" b="1" dirty="0">
              <a:latin typeface="Arial" panose="020B0604020202020204" pitchFamily="34" charset="0"/>
              <a:ea typeface="宋体" panose="02010600030101010101" pitchFamily="2" charset="-122"/>
            </a:endParaRPr>
          </a:p>
        </p:txBody>
      </p:sp>
      <p:sp>
        <p:nvSpPr>
          <p:cNvPr id="192" name="圆角矩形 191">
            <a:extLst>
              <a:ext uri="{FF2B5EF4-FFF2-40B4-BE49-F238E27FC236}">
                <a16:creationId xmlns:a16="http://schemas.microsoft.com/office/drawing/2014/main" id="{46D0C4E0-BC5E-4622-704E-5EE531D2EC3E}"/>
              </a:ext>
            </a:extLst>
          </p:cNvPr>
          <p:cNvSpPr/>
          <p:nvPr/>
        </p:nvSpPr>
        <p:spPr bwMode="auto">
          <a:xfrm>
            <a:off x="2541425" y="1752577"/>
            <a:ext cx="1685866" cy="414754"/>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zh-CN" altLang="en-US" b="1" dirty="0">
                <a:latin typeface="Arial" panose="020B0604020202020204" pitchFamily="34" charset="0"/>
                <a:ea typeface="宋体" panose="02010600030101010101" pitchFamily="2" charset="-122"/>
              </a:rPr>
              <a:t>时钟路径搜索</a:t>
            </a:r>
          </a:p>
        </p:txBody>
      </p:sp>
      <p:sp>
        <p:nvSpPr>
          <p:cNvPr id="193" name="圆角矩形 192">
            <a:extLst>
              <a:ext uri="{FF2B5EF4-FFF2-40B4-BE49-F238E27FC236}">
                <a16:creationId xmlns:a16="http://schemas.microsoft.com/office/drawing/2014/main" id="{986DE7FD-7C69-FE25-B90C-28762D950A17}"/>
              </a:ext>
            </a:extLst>
          </p:cNvPr>
          <p:cNvSpPr/>
          <p:nvPr/>
        </p:nvSpPr>
        <p:spPr bwMode="auto">
          <a:xfrm>
            <a:off x="4618221" y="3368401"/>
            <a:ext cx="927376" cy="28836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Slew</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传播</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94" name="圆角矩形 193">
            <a:extLst>
              <a:ext uri="{FF2B5EF4-FFF2-40B4-BE49-F238E27FC236}">
                <a16:creationId xmlns:a16="http://schemas.microsoft.com/office/drawing/2014/main" id="{3FFD99FE-4924-8DE6-55F3-891C3063ABDC}"/>
              </a:ext>
            </a:extLst>
          </p:cNvPr>
          <p:cNvSpPr/>
          <p:nvPr/>
        </p:nvSpPr>
        <p:spPr bwMode="auto">
          <a:xfrm>
            <a:off x="4618222" y="3791688"/>
            <a:ext cx="927375" cy="293815"/>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Delay</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传播</a:t>
            </a:r>
          </a:p>
        </p:txBody>
      </p:sp>
      <p:sp>
        <p:nvSpPr>
          <p:cNvPr id="195" name="圆角矩形 194">
            <a:extLst>
              <a:ext uri="{FF2B5EF4-FFF2-40B4-BE49-F238E27FC236}">
                <a16:creationId xmlns:a16="http://schemas.microsoft.com/office/drawing/2014/main" id="{791AFCF1-3201-7F2C-721B-EA9093B9DDED}"/>
              </a:ext>
            </a:extLst>
          </p:cNvPr>
          <p:cNvSpPr/>
          <p:nvPr/>
        </p:nvSpPr>
        <p:spPr bwMode="auto">
          <a:xfrm>
            <a:off x="4521117" y="1776043"/>
            <a:ext cx="3776246" cy="35703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从</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clock</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定义点开始</a:t>
            </a:r>
            <a:r>
              <a:rPr lang="en-US" altLang="zh-CN" sz="1200" dirty="0" err="1">
                <a:latin typeface="Arial" panose="020B0604020202020204" pitchFamily="34" charset="0"/>
                <a:ea typeface="宋体" panose="02010600030101010101" pitchFamily="2" charset="-122"/>
              </a:rPr>
              <a:t>dfs</a:t>
            </a:r>
            <a:r>
              <a:rPr lang="en-US" altLang="zh-CN" sz="1200" dirty="0">
                <a:latin typeface="Arial" panose="020B0604020202020204" pitchFamily="34" charset="0"/>
                <a:ea typeface="宋体" panose="02010600030101010101" pitchFamily="2" charset="-122"/>
              </a:rPr>
              <a:t> </a:t>
            </a:r>
            <a:r>
              <a:rPr lang="en-US" altLang="zh-CN" sz="1200" dirty="0" err="1">
                <a:latin typeface="Arial" panose="020B0604020202020204" pitchFamily="34" charset="0"/>
                <a:ea typeface="宋体" panose="02010600030101010101" pitchFamily="2" charset="-122"/>
              </a:rPr>
              <a:t>propation</a:t>
            </a:r>
            <a:r>
              <a:rPr lang="en-US" altLang="zh-CN" sz="1200" dirty="0">
                <a:latin typeface="Arial" panose="020B0604020202020204" pitchFamily="34" charset="0"/>
                <a:ea typeface="宋体" panose="02010600030101010101" pitchFamily="2" charset="-122"/>
              </a:rPr>
              <a:t>,</a:t>
            </a:r>
            <a:r>
              <a:rPr lang="zh-CN" altLang="en-US" sz="1200" dirty="0">
                <a:latin typeface="Arial" panose="020B0604020202020204" pitchFamily="34" charset="0"/>
                <a:ea typeface="宋体" panose="02010600030101010101" pitchFamily="2" charset="-122"/>
              </a:rPr>
              <a:t>找出所有的时钟路径</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96" name="肘形连接符 195">
            <a:extLst>
              <a:ext uri="{FF2B5EF4-FFF2-40B4-BE49-F238E27FC236}">
                <a16:creationId xmlns:a16="http://schemas.microsoft.com/office/drawing/2014/main" id="{C833CF82-5F17-F6C1-7DB2-20F01281E7F0}"/>
              </a:ext>
            </a:extLst>
          </p:cNvPr>
          <p:cNvCxnSpPr>
            <a:cxnSpLocks/>
            <a:stCxn id="191" idx="3"/>
            <a:endCxn id="192" idx="1"/>
          </p:cNvCxnSpPr>
          <p:nvPr/>
        </p:nvCxnSpPr>
        <p:spPr bwMode="auto">
          <a:xfrm flipV="1">
            <a:off x="2063838" y="1959954"/>
            <a:ext cx="477587" cy="1647517"/>
          </a:xfrm>
          <a:prstGeom prst="bentConnector3">
            <a:avLst>
              <a:gd name="adj1" fmla="val 5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7" name="肘形连接符 196">
            <a:extLst>
              <a:ext uri="{FF2B5EF4-FFF2-40B4-BE49-F238E27FC236}">
                <a16:creationId xmlns:a16="http://schemas.microsoft.com/office/drawing/2014/main" id="{6E53F95E-7245-F237-9C60-F49FD681636E}"/>
              </a:ext>
            </a:extLst>
          </p:cNvPr>
          <p:cNvCxnSpPr>
            <a:cxnSpLocks/>
            <a:stCxn id="191" idx="3"/>
            <a:endCxn id="190" idx="1"/>
          </p:cNvCxnSpPr>
          <p:nvPr/>
        </p:nvCxnSpPr>
        <p:spPr bwMode="auto">
          <a:xfrm>
            <a:off x="2063838" y="3607471"/>
            <a:ext cx="497042" cy="172565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sp>
        <p:nvSpPr>
          <p:cNvPr id="198" name="圆角矩形 197">
            <a:extLst>
              <a:ext uri="{FF2B5EF4-FFF2-40B4-BE49-F238E27FC236}">
                <a16:creationId xmlns:a16="http://schemas.microsoft.com/office/drawing/2014/main" id="{48496854-D76E-F849-D3BF-AD105FF0DDF0}"/>
              </a:ext>
            </a:extLst>
          </p:cNvPr>
          <p:cNvSpPr/>
          <p:nvPr/>
        </p:nvSpPr>
        <p:spPr bwMode="auto">
          <a:xfrm>
            <a:off x="5794324" y="3909847"/>
            <a:ext cx="3382601" cy="4838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使用</a:t>
            </a:r>
            <a:r>
              <a:rPr kumimoji="0" lang="en-US" altLang="zh-CN" sz="120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dfs</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或者如果指定起点，则可以使用最短路径算法进行</a:t>
            </a:r>
            <a:r>
              <a:rPr kumimoji="0" lang="en-US" altLang="zh-CN"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propagation</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搜索出所有数据路径</a:t>
            </a:r>
          </a:p>
        </p:txBody>
      </p:sp>
      <p:sp>
        <p:nvSpPr>
          <p:cNvPr id="199" name="圆角矩形 198">
            <a:extLst>
              <a:ext uri="{FF2B5EF4-FFF2-40B4-BE49-F238E27FC236}">
                <a16:creationId xmlns:a16="http://schemas.microsoft.com/office/drawing/2014/main" id="{292FDCBF-729D-2FC1-CA1C-A5A3811466C1}"/>
              </a:ext>
            </a:extLst>
          </p:cNvPr>
          <p:cNvSpPr/>
          <p:nvPr/>
        </p:nvSpPr>
        <p:spPr bwMode="auto">
          <a:xfrm>
            <a:off x="4571918" y="2476907"/>
            <a:ext cx="2702669" cy="698283"/>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从数据路径的终点开始反向</a:t>
            </a:r>
            <a:r>
              <a:rPr kumimoji="0" lang="en-US" altLang="zh-CN" sz="120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dfs</a:t>
            </a:r>
            <a:r>
              <a:rPr lang="zh-CN" altLang="en-US" sz="1200" dirty="0">
                <a:latin typeface="Arial" panose="020B0604020202020204" pitchFamily="34" charset="0"/>
                <a:ea typeface="宋体" panose="02010600030101010101" pitchFamily="2" charset="-122"/>
              </a:rPr>
              <a:t>，标记颜色，如果发现遍历过程中遇到了遍历过的点，则证明存在环路</a:t>
            </a:r>
            <a:endPar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0" name="圆角矩形 199">
            <a:extLst>
              <a:ext uri="{FF2B5EF4-FFF2-40B4-BE49-F238E27FC236}">
                <a16:creationId xmlns:a16="http://schemas.microsoft.com/office/drawing/2014/main" id="{67CA4914-1DD6-FACB-18FA-B79375873692}"/>
              </a:ext>
            </a:extLst>
          </p:cNvPr>
          <p:cNvSpPr/>
          <p:nvPr/>
        </p:nvSpPr>
        <p:spPr bwMode="auto">
          <a:xfrm>
            <a:off x="4618221" y="5066955"/>
            <a:ext cx="3090001" cy="473549"/>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200" dirty="0">
                <a:latin typeface="Arial" panose="020B0604020202020204" pitchFamily="34" charset="0"/>
                <a:ea typeface="宋体" panose="02010600030101010101" pitchFamily="2" charset="-122"/>
              </a:rPr>
              <a:t>使用递归或者并查集计算发射时钟和接收时钟共同的时钟路径点</a:t>
            </a:r>
            <a:r>
              <a:rPr lang="en-US" altLang="zh-CN" sz="1200" dirty="0">
                <a:solidFill>
                  <a:srgbClr val="C00000"/>
                </a:solidFill>
                <a:latin typeface="Arial" panose="020B0604020202020204" pitchFamily="34" charset="0"/>
                <a:ea typeface="宋体" panose="02010600030101010101" pitchFamily="2" charset="-122"/>
              </a:rPr>
              <a:t>LCA</a:t>
            </a:r>
            <a:endParaRPr kumimoji="0" lang="zh-CN" altLang="en-US" sz="1200" i="0" u="none" strike="noStrike" cap="none" normalizeH="0" baseline="0" dirty="0">
              <a:ln>
                <a:noFill/>
              </a:ln>
              <a:solidFill>
                <a:srgbClr val="C00000"/>
              </a:solidFill>
              <a:effectLst/>
              <a:latin typeface="Arial" panose="020B0604020202020204" pitchFamily="34" charset="0"/>
              <a:ea typeface="宋体" panose="02010600030101010101" pitchFamily="2" charset="-122"/>
            </a:endParaRPr>
          </a:p>
        </p:txBody>
      </p:sp>
      <p:sp>
        <p:nvSpPr>
          <p:cNvPr id="201" name="圆角矩形 200">
            <a:extLst>
              <a:ext uri="{FF2B5EF4-FFF2-40B4-BE49-F238E27FC236}">
                <a16:creationId xmlns:a16="http://schemas.microsoft.com/office/drawing/2014/main" id="{D01E1A06-A366-816C-46DE-441072E5EF6A}"/>
              </a:ext>
            </a:extLst>
          </p:cNvPr>
          <p:cNvSpPr/>
          <p:nvPr/>
        </p:nvSpPr>
        <p:spPr bwMode="auto">
          <a:xfrm>
            <a:off x="2579888" y="2531069"/>
            <a:ext cx="1608940" cy="63736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zh-CN" altLang="en-US" b="1" dirty="0">
                <a:latin typeface="Arial" panose="020B0604020202020204" pitchFamily="34" charset="0"/>
                <a:ea typeface="宋体" panose="02010600030101010101" pitchFamily="2" charset="-122"/>
              </a:rPr>
              <a:t>数据组合路径环路搜索</a:t>
            </a:r>
          </a:p>
        </p:txBody>
      </p:sp>
      <p:sp>
        <p:nvSpPr>
          <p:cNvPr id="202" name="圆角矩形 201">
            <a:extLst>
              <a:ext uri="{FF2B5EF4-FFF2-40B4-BE49-F238E27FC236}">
                <a16:creationId xmlns:a16="http://schemas.microsoft.com/office/drawing/2014/main" id="{9F4FEBD4-0AD4-F6E8-88D9-0DA2F380BA07}"/>
              </a:ext>
            </a:extLst>
          </p:cNvPr>
          <p:cNvSpPr/>
          <p:nvPr/>
        </p:nvSpPr>
        <p:spPr bwMode="auto">
          <a:xfrm>
            <a:off x="2572081" y="3963026"/>
            <a:ext cx="1611122" cy="414754"/>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zh-CN" altLang="en-US" b="1" dirty="0">
                <a:latin typeface="Arial" panose="020B0604020202020204" pitchFamily="34" charset="0"/>
                <a:ea typeface="宋体" panose="02010600030101010101" pitchFamily="2" charset="-122"/>
              </a:rPr>
              <a:t>数据路径搜索</a:t>
            </a:r>
          </a:p>
        </p:txBody>
      </p:sp>
      <p:sp>
        <p:nvSpPr>
          <p:cNvPr id="203" name="圆角矩形 202">
            <a:extLst>
              <a:ext uri="{FF2B5EF4-FFF2-40B4-BE49-F238E27FC236}">
                <a16:creationId xmlns:a16="http://schemas.microsoft.com/office/drawing/2014/main" id="{F16F6C36-DD21-242F-EC58-E478D34261E7}"/>
              </a:ext>
            </a:extLst>
          </p:cNvPr>
          <p:cNvSpPr/>
          <p:nvPr/>
        </p:nvSpPr>
        <p:spPr bwMode="auto">
          <a:xfrm>
            <a:off x="4635155" y="4204869"/>
            <a:ext cx="910442" cy="267648"/>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AT</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传播</a:t>
            </a:r>
          </a:p>
        </p:txBody>
      </p:sp>
      <p:sp>
        <p:nvSpPr>
          <p:cNvPr id="204" name="圆角矩形 203">
            <a:extLst>
              <a:ext uri="{FF2B5EF4-FFF2-40B4-BE49-F238E27FC236}">
                <a16:creationId xmlns:a16="http://schemas.microsoft.com/office/drawing/2014/main" id="{2FA3B1D2-23D1-51FD-20E8-311A2FCC28AE}"/>
              </a:ext>
            </a:extLst>
          </p:cNvPr>
          <p:cNvSpPr/>
          <p:nvPr/>
        </p:nvSpPr>
        <p:spPr bwMode="auto">
          <a:xfrm>
            <a:off x="4648378" y="4612892"/>
            <a:ext cx="897219" cy="293815"/>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1200" dirty="0">
                <a:latin typeface="Arial" panose="020B0604020202020204" pitchFamily="34" charset="0"/>
                <a:ea typeface="宋体" panose="02010600030101010101" pitchFamily="2" charset="-122"/>
              </a:rPr>
              <a:t>RT</a:t>
            </a: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传播</a:t>
            </a:r>
          </a:p>
        </p:txBody>
      </p:sp>
      <p:sp>
        <p:nvSpPr>
          <p:cNvPr id="205" name="菱形 204"/>
          <p:cNvSpPr/>
          <p:nvPr/>
        </p:nvSpPr>
        <p:spPr bwMode="auto">
          <a:xfrm>
            <a:off x="7528878" y="2557590"/>
            <a:ext cx="1595450" cy="535248"/>
          </a:xfrm>
          <a:prstGeom prst="diamond">
            <a:avLst/>
          </a:prstGeom>
          <a:solidFill>
            <a:schemeClr val="accent6">
              <a:lumMod val="40000"/>
              <a:lumOff val="6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pPr>
            <a:r>
              <a:rPr lang="zh-CN" altLang="en-US" sz="1200" dirty="0">
                <a:latin typeface="Arial" panose="020B0604020202020204" pitchFamily="34" charset="0"/>
                <a:ea typeface="宋体" panose="02010600030101010101" pitchFamily="2" charset="-122"/>
              </a:rPr>
              <a:t>存在环路</a:t>
            </a:r>
          </a:p>
        </p:txBody>
      </p:sp>
      <p:sp>
        <p:nvSpPr>
          <p:cNvPr id="206" name="圆角矩形 205">
            <a:extLst>
              <a:ext uri="{FF2B5EF4-FFF2-40B4-BE49-F238E27FC236}">
                <a16:creationId xmlns:a16="http://schemas.microsoft.com/office/drawing/2014/main" id="{986DE7FD-7C69-FE25-B90C-28762D950A17}"/>
              </a:ext>
            </a:extLst>
          </p:cNvPr>
          <p:cNvSpPr/>
          <p:nvPr/>
        </p:nvSpPr>
        <p:spPr bwMode="auto">
          <a:xfrm>
            <a:off x="9576874" y="2688949"/>
            <a:ext cx="544353" cy="288361"/>
          </a:xfrm>
          <a:prstGeom prst="roundRect">
            <a:avLst/>
          </a:prstGeom>
          <a:solidFill>
            <a:srgbClr val="C0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200" i="0" u="none" strike="noStrike" cap="none" normalizeH="0" baseline="0" dirty="0">
                <a:ln>
                  <a:noFill/>
                </a:ln>
                <a:solidFill>
                  <a:schemeClr val="tx1"/>
                </a:solidFill>
                <a:effectLst/>
                <a:latin typeface="Arial" panose="020B0604020202020204" pitchFamily="34" charset="0"/>
                <a:ea typeface="宋体" panose="02010600030101010101" pitchFamily="2" charset="-122"/>
              </a:rPr>
              <a:t>报错</a:t>
            </a:r>
          </a:p>
        </p:txBody>
      </p:sp>
      <p:cxnSp>
        <p:nvCxnSpPr>
          <p:cNvPr id="207" name="肘形连接符 206"/>
          <p:cNvCxnSpPr>
            <a:stCxn id="191" idx="3"/>
            <a:endCxn id="201" idx="1"/>
          </p:cNvCxnSpPr>
          <p:nvPr/>
        </p:nvCxnSpPr>
        <p:spPr bwMode="auto">
          <a:xfrm flipV="1">
            <a:off x="2063838" y="2849750"/>
            <a:ext cx="516050" cy="757721"/>
          </a:xfrm>
          <a:prstGeom prst="bentConnector3">
            <a:avLst>
              <a:gd name="adj1" fmla="val 46308"/>
            </a:avLst>
          </a:prstGeom>
          <a:solidFill>
            <a:schemeClr val="accent1"/>
          </a:solidFill>
          <a:ln w="9525" cap="flat" cmpd="sng" algn="ctr">
            <a:solidFill>
              <a:schemeClr val="tx1"/>
            </a:solidFill>
            <a:prstDash val="solid"/>
            <a:round/>
            <a:headEnd type="none" w="med" len="med"/>
            <a:tailEnd type="triangle"/>
          </a:ln>
        </p:spPr>
      </p:cxnSp>
      <p:cxnSp>
        <p:nvCxnSpPr>
          <p:cNvPr id="208" name="肘形连接符 207"/>
          <p:cNvCxnSpPr>
            <a:stCxn id="191" idx="3"/>
            <a:endCxn id="202" idx="1"/>
          </p:cNvCxnSpPr>
          <p:nvPr/>
        </p:nvCxnSpPr>
        <p:spPr bwMode="auto">
          <a:xfrm>
            <a:off x="2063838" y="3607471"/>
            <a:ext cx="508243" cy="562932"/>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209" name="肘形连接符 208"/>
          <p:cNvCxnSpPr/>
          <p:nvPr/>
        </p:nvCxnSpPr>
        <p:spPr bwMode="auto">
          <a:xfrm>
            <a:off x="4237363" y="1937360"/>
            <a:ext cx="293826" cy="12700"/>
          </a:xfrm>
          <a:prstGeom prst="bentConnector3">
            <a:avLst>
              <a:gd name="adj1" fmla="val 1805"/>
            </a:avLst>
          </a:prstGeom>
          <a:solidFill>
            <a:schemeClr val="accent1"/>
          </a:solidFill>
          <a:ln w="9525" cap="flat" cmpd="sng" algn="ctr">
            <a:solidFill>
              <a:schemeClr val="tx1"/>
            </a:solidFill>
            <a:prstDash val="solid"/>
            <a:round/>
            <a:headEnd type="none" w="med" len="med"/>
            <a:tailEnd type="triangle"/>
          </a:ln>
        </p:spPr>
      </p:cxnSp>
      <p:cxnSp>
        <p:nvCxnSpPr>
          <p:cNvPr id="210" name="肘形连接符 209"/>
          <p:cNvCxnSpPr/>
          <p:nvPr/>
        </p:nvCxnSpPr>
        <p:spPr bwMode="auto">
          <a:xfrm>
            <a:off x="4196635" y="2847774"/>
            <a:ext cx="375283" cy="8765"/>
          </a:xfrm>
          <a:prstGeom prst="bentConnector3">
            <a:avLst>
              <a:gd name="adj1" fmla="val -1750"/>
            </a:avLst>
          </a:prstGeom>
          <a:solidFill>
            <a:schemeClr val="accent1"/>
          </a:solidFill>
          <a:ln w="9525" cap="flat" cmpd="sng" algn="ctr">
            <a:solidFill>
              <a:schemeClr val="tx1"/>
            </a:solidFill>
            <a:prstDash val="solid"/>
            <a:round/>
            <a:headEnd type="none" w="med" len="med"/>
            <a:tailEnd type="triangle"/>
          </a:ln>
        </p:spPr>
      </p:cxnSp>
      <p:cxnSp>
        <p:nvCxnSpPr>
          <p:cNvPr id="211" name="肘形连接符 210"/>
          <p:cNvCxnSpPr>
            <a:stCxn id="202" idx="3"/>
            <a:endCxn id="193" idx="1"/>
          </p:cNvCxnSpPr>
          <p:nvPr/>
        </p:nvCxnSpPr>
        <p:spPr bwMode="auto">
          <a:xfrm flipV="1">
            <a:off x="4183203" y="3512582"/>
            <a:ext cx="435018" cy="657821"/>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212" name="肘形连接符 211"/>
          <p:cNvCxnSpPr>
            <a:stCxn id="202" idx="3"/>
            <a:endCxn id="194" idx="1"/>
          </p:cNvCxnSpPr>
          <p:nvPr/>
        </p:nvCxnSpPr>
        <p:spPr bwMode="auto">
          <a:xfrm flipV="1">
            <a:off x="4183203" y="3938596"/>
            <a:ext cx="435019" cy="231807"/>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213" name="肘形连接符 212"/>
          <p:cNvCxnSpPr>
            <a:stCxn id="202" idx="3"/>
            <a:endCxn id="203" idx="1"/>
          </p:cNvCxnSpPr>
          <p:nvPr/>
        </p:nvCxnSpPr>
        <p:spPr bwMode="auto">
          <a:xfrm>
            <a:off x="4183203" y="4170403"/>
            <a:ext cx="451952" cy="168290"/>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214" name="肘形连接符 213"/>
          <p:cNvCxnSpPr>
            <a:endCxn id="204" idx="1"/>
          </p:cNvCxnSpPr>
          <p:nvPr/>
        </p:nvCxnSpPr>
        <p:spPr bwMode="auto">
          <a:xfrm rot="16200000" flipH="1">
            <a:off x="4220520" y="4331942"/>
            <a:ext cx="608052" cy="247664"/>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215" name="肘形连接符 214"/>
          <p:cNvCxnSpPr>
            <a:stCxn id="199" idx="3"/>
            <a:endCxn id="205" idx="1"/>
          </p:cNvCxnSpPr>
          <p:nvPr/>
        </p:nvCxnSpPr>
        <p:spPr bwMode="auto">
          <a:xfrm flipV="1">
            <a:off x="7274587" y="2825214"/>
            <a:ext cx="254291" cy="835"/>
          </a:xfrm>
          <a:prstGeom prst="bentConnector3">
            <a:avLst/>
          </a:prstGeom>
          <a:solidFill>
            <a:schemeClr val="accent1"/>
          </a:solidFill>
          <a:ln w="9525" cap="flat" cmpd="sng" algn="ctr">
            <a:solidFill>
              <a:schemeClr val="tx1"/>
            </a:solidFill>
            <a:prstDash val="solid"/>
            <a:round/>
            <a:headEnd type="none" w="med" len="med"/>
            <a:tailEnd type="triangle"/>
          </a:ln>
        </p:spPr>
      </p:cxnSp>
      <p:cxnSp>
        <p:nvCxnSpPr>
          <p:cNvPr id="216" name="肘形连接符 215"/>
          <p:cNvCxnSpPr>
            <a:stCxn id="205" idx="3"/>
          </p:cNvCxnSpPr>
          <p:nvPr/>
        </p:nvCxnSpPr>
        <p:spPr bwMode="auto">
          <a:xfrm>
            <a:off x="9124328" y="2825214"/>
            <a:ext cx="452546" cy="83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217" name="肘形连接符 216"/>
          <p:cNvCxnSpPr/>
          <p:nvPr/>
        </p:nvCxnSpPr>
        <p:spPr bwMode="auto">
          <a:xfrm>
            <a:off x="3971547" y="5304096"/>
            <a:ext cx="644474" cy="50142"/>
          </a:xfrm>
          <a:prstGeom prst="bentConnector3">
            <a:avLst>
              <a:gd name="adj1" fmla="val 1031"/>
            </a:avLst>
          </a:prstGeom>
          <a:solidFill>
            <a:schemeClr val="accent1"/>
          </a:solidFill>
          <a:ln w="9525" cap="flat" cmpd="sng" algn="ctr">
            <a:solidFill>
              <a:schemeClr val="tx1"/>
            </a:solidFill>
            <a:prstDash val="solid"/>
            <a:round/>
            <a:headEnd type="none" w="med" len="med"/>
            <a:tailEnd type="triangle"/>
          </a:ln>
        </p:spPr>
      </p:cxnSp>
      <p:sp>
        <p:nvSpPr>
          <p:cNvPr id="218" name="右中括号 217"/>
          <p:cNvSpPr/>
          <p:nvPr/>
        </p:nvSpPr>
        <p:spPr bwMode="auto">
          <a:xfrm>
            <a:off x="5545597" y="3453318"/>
            <a:ext cx="143662" cy="1403968"/>
          </a:xfrm>
          <a:prstGeom prst="rightBracke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219" name="直接连接符 218"/>
          <p:cNvCxnSpPr>
            <a:stCxn id="198" idx="1"/>
            <a:endCxn id="218" idx="2"/>
          </p:cNvCxnSpPr>
          <p:nvPr/>
        </p:nvCxnSpPr>
        <p:spPr bwMode="auto">
          <a:xfrm flipH="1">
            <a:off x="5689259" y="4151747"/>
            <a:ext cx="105065" cy="355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20" name="曲线连接符 219"/>
          <p:cNvCxnSpPr/>
          <p:nvPr/>
        </p:nvCxnSpPr>
        <p:spPr bwMode="auto">
          <a:xfrm rot="10800000" flipV="1">
            <a:off x="4227291" y="3098438"/>
            <a:ext cx="4070072" cy="1212339"/>
          </a:xfrm>
          <a:prstGeom prst="curvedConnector3">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1" name="文本框 220"/>
          <p:cNvSpPr txBox="1"/>
          <p:nvPr/>
        </p:nvSpPr>
        <p:spPr>
          <a:xfrm>
            <a:off x="8979297" y="2504283"/>
            <a:ext cx="798644" cy="369332"/>
          </a:xfrm>
          <a:prstGeom prst="rect">
            <a:avLst/>
          </a:prstGeom>
          <a:noFill/>
        </p:spPr>
        <p:txBody>
          <a:bodyPr wrap="square" rtlCol="0">
            <a:spAutoFit/>
          </a:bodyPr>
          <a:lstStyle/>
          <a:p>
            <a:r>
              <a:rPr lang="en-US" altLang="zh-CN" dirty="0">
                <a:solidFill>
                  <a:schemeClr val="accent2"/>
                </a:solidFill>
              </a:rPr>
              <a:t>YES</a:t>
            </a:r>
            <a:endParaRPr lang="zh-CN" altLang="en-US" dirty="0">
              <a:solidFill>
                <a:schemeClr val="accent2"/>
              </a:solidFill>
            </a:endParaRPr>
          </a:p>
        </p:txBody>
      </p:sp>
      <p:sp>
        <p:nvSpPr>
          <p:cNvPr id="222" name="文本框 221"/>
          <p:cNvSpPr txBox="1"/>
          <p:nvPr/>
        </p:nvSpPr>
        <p:spPr>
          <a:xfrm>
            <a:off x="6363729" y="3358175"/>
            <a:ext cx="798644" cy="369332"/>
          </a:xfrm>
          <a:prstGeom prst="rect">
            <a:avLst/>
          </a:prstGeom>
          <a:noFill/>
        </p:spPr>
        <p:txBody>
          <a:bodyPr wrap="square" rtlCol="0">
            <a:spAutoFit/>
          </a:bodyPr>
          <a:lstStyle/>
          <a:p>
            <a:r>
              <a:rPr lang="en-US" altLang="zh-CN" dirty="0">
                <a:solidFill>
                  <a:schemeClr val="accent2"/>
                </a:solidFill>
              </a:rPr>
              <a:t>NO</a:t>
            </a:r>
            <a:endParaRPr lang="zh-CN" altLang="en-US" dirty="0">
              <a:solidFill>
                <a:schemeClr val="accent2"/>
              </a:solidFill>
            </a:endParaRPr>
          </a:p>
        </p:txBody>
      </p:sp>
      <p:pic>
        <p:nvPicPr>
          <p:cNvPr id="223" name="内容占位符 3">
            <a:extLst>
              <a:ext uri="{FF2B5EF4-FFF2-40B4-BE49-F238E27FC236}">
                <a16:creationId xmlns:a16="http://schemas.microsoft.com/office/drawing/2014/main" id="{B4F73D25-4258-82F9-4319-1233BBE99C41}"/>
              </a:ext>
            </a:extLst>
          </p:cNvPr>
          <p:cNvPicPr>
            <a:picLocks noChangeAspect="1"/>
          </p:cNvPicPr>
          <p:nvPr/>
        </p:nvPicPr>
        <p:blipFill rotWithShape="1">
          <a:blip r:embed="rId3"/>
          <a:srcRect l="1818" t="5560" r="3589" b="11807"/>
          <a:stretch/>
        </p:blipFill>
        <p:spPr bwMode="auto">
          <a:xfrm>
            <a:off x="7872909" y="4463197"/>
            <a:ext cx="369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 name="图片 223"/>
          <p:cNvPicPr>
            <a:picLocks noChangeAspect="1"/>
          </p:cNvPicPr>
          <p:nvPr/>
        </p:nvPicPr>
        <p:blipFill>
          <a:blip r:embed="rId4"/>
          <a:stretch>
            <a:fillRect/>
          </a:stretch>
        </p:blipFill>
        <p:spPr>
          <a:xfrm>
            <a:off x="2195502" y="5654371"/>
            <a:ext cx="2290175" cy="1147079"/>
          </a:xfrm>
          <a:prstGeom prst="rect">
            <a:avLst/>
          </a:prstGeom>
        </p:spPr>
      </p:pic>
      <p:cxnSp>
        <p:nvCxnSpPr>
          <p:cNvPr id="226" name="曲线连接符 225"/>
          <p:cNvCxnSpPr>
            <a:endCxn id="224" idx="3"/>
          </p:cNvCxnSpPr>
          <p:nvPr/>
        </p:nvCxnSpPr>
        <p:spPr bwMode="auto">
          <a:xfrm rot="10800000" flipV="1">
            <a:off x="4485678" y="5540503"/>
            <a:ext cx="1878051" cy="687407"/>
          </a:xfrm>
          <a:prstGeom prst="curvedConnector3">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4" name="图片 243">
            <a:extLst>
              <a:ext uri="{FF2B5EF4-FFF2-40B4-BE49-F238E27FC236}">
                <a16:creationId xmlns:a16="http://schemas.microsoft.com/office/drawing/2014/main" id="{23ABCC39-E552-3C7F-CDA6-D98E655A00BC}"/>
              </a:ext>
            </a:extLst>
          </p:cNvPr>
          <p:cNvPicPr>
            <a:picLocks noChangeAspect="1"/>
          </p:cNvPicPr>
          <p:nvPr/>
        </p:nvPicPr>
        <p:blipFill>
          <a:blip r:embed="rId5"/>
          <a:stretch>
            <a:fillRect/>
          </a:stretch>
        </p:blipFill>
        <p:spPr>
          <a:xfrm>
            <a:off x="7939991" y="5457710"/>
            <a:ext cx="3561536" cy="1123228"/>
          </a:xfrm>
          <a:prstGeom prst="rect">
            <a:avLst/>
          </a:prstGeom>
        </p:spPr>
      </p:pic>
      <p:sp>
        <p:nvSpPr>
          <p:cNvPr id="245" name="矩形 244"/>
          <p:cNvSpPr/>
          <p:nvPr/>
        </p:nvSpPr>
        <p:spPr bwMode="auto">
          <a:xfrm>
            <a:off x="9281990" y="3650340"/>
            <a:ext cx="2338173" cy="703306"/>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Setup:slack</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=RT-AT</a:t>
            </a:r>
          </a:p>
          <a:p>
            <a:pPr marL="0" marR="0" indent="0" algn="l" defTabSz="914400" rtl="0" eaLnBrk="1" fontAlgn="base" latinLnBrk="0" hangingPunct="1">
              <a:lnSpc>
                <a:spcPct val="100000"/>
              </a:lnSpc>
              <a:spcBef>
                <a:spcPct val="0"/>
              </a:spcBef>
              <a:spcAft>
                <a:spcPct val="0"/>
              </a:spcAft>
              <a:buClrTx/>
              <a:buSzTx/>
              <a:buFontTx/>
              <a:buNone/>
            </a:pPr>
            <a:r>
              <a:rPr lang="en-US" altLang="zh-CN" b="1" dirty="0" err="1">
                <a:latin typeface="Arial" panose="020B0604020202020204" pitchFamily="34" charset="0"/>
                <a:ea typeface="宋体" panose="02010600030101010101" pitchFamily="2" charset="-122"/>
              </a:rPr>
              <a:t>Hold:slack</a:t>
            </a:r>
            <a:r>
              <a:rPr lang="en-US" altLang="zh-CN" b="1" dirty="0">
                <a:latin typeface="Arial" panose="020B0604020202020204" pitchFamily="34" charset="0"/>
                <a:ea typeface="宋体" panose="02010600030101010101" pitchFamily="2" charset="-122"/>
              </a:rPr>
              <a:t>=AT-RT</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247" name="曲线连接符 246"/>
          <p:cNvCxnSpPr/>
          <p:nvPr/>
        </p:nvCxnSpPr>
        <p:spPr bwMode="auto">
          <a:xfrm rot="16200000" flipH="1">
            <a:off x="9719990" y="5090840"/>
            <a:ext cx="1515020" cy="88900"/>
          </a:xfrm>
          <a:prstGeom prst="curvedConnector3">
            <a:avLst/>
          </a:prstGeom>
          <a:solidFill>
            <a:schemeClr val="accent1"/>
          </a:solidFill>
          <a:ln w="9525" cap="flat" cmpd="sng" algn="ctr">
            <a:solidFill>
              <a:schemeClr val="accent2"/>
            </a:solidFill>
            <a:prstDash val="solid"/>
            <a:round/>
            <a:headEnd type="none" w="med" len="med"/>
            <a:tailEnd type="triangle"/>
          </a:ln>
        </p:spPr>
      </p:cxnSp>
    </p:spTree>
    <p:extLst>
      <p:ext uri="{BB962C8B-B14F-4D97-AF65-F5344CB8AC3E}">
        <p14:creationId xmlns:p14="http://schemas.microsoft.com/office/powerpoint/2010/main" val="1439722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总体架构</a:t>
            </a:r>
            <a:r>
              <a:rPr kumimoji="1" lang="en-US" altLang="zh-CN" dirty="0"/>
              <a:t>—</a:t>
            </a:r>
            <a:r>
              <a:rPr kumimoji="1" lang="zh-CN" altLang="en-US" dirty="0"/>
              <a:t>时序分析和报告</a:t>
            </a:r>
          </a:p>
        </p:txBody>
      </p:sp>
      <p:sp>
        <p:nvSpPr>
          <p:cNvPr id="6" name="内容占位符 2"/>
          <p:cNvSpPr txBox="1"/>
          <p:nvPr/>
        </p:nvSpPr>
        <p:spPr bwMode="auto">
          <a:xfrm>
            <a:off x="467539" y="1106408"/>
            <a:ext cx="11101070" cy="1151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zh-CN" altLang="en-US" dirty="0"/>
              <a:t>时序分析和报告 ：对时序路径进行</a:t>
            </a:r>
            <a:r>
              <a:rPr lang="en-US" altLang="zh-CN" dirty="0"/>
              <a:t>slack</a:t>
            </a:r>
            <a:r>
              <a:rPr lang="zh-CN" altLang="en-US" dirty="0"/>
              <a:t>计算并以文本形式输出报告</a:t>
            </a:r>
            <a:endParaRPr kumimoji="1" lang="en-US" altLang="zh-CN" kern="0" dirty="0"/>
          </a:p>
          <a:p>
            <a:endParaRPr kumimoji="1" lang="en-US" altLang="zh-CN" kern="0" dirty="0"/>
          </a:p>
          <a:p>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pPr marL="0" indent="0">
              <a:buNone/>
            </a:pPr>
            <a:endParaRPr kumimoji="1" lang="zh-CN" altLang="en-US" b="1" kern="0" dirty="0"/>
          </a:p>
        </p:txBody>
      </p:sp>
      <p:sp>
        <p:nvSpPr>
          <p:cNvPr id="8" name="文本框 7"/>
          <p:cNvSpPr txBox="1"/>
          <p:nvPr/>
        </p:nvSpPr>
        <p:spPr>
          <a:xfrm>
            <a:off x="4534055" y="6124681"/>
            <a:ext cx="2237080" cy="338554"/>
          </a:xfrm>
          <a:prstGeom prst="rect">
            <a:avLst/>
          </a:prstGeom>
          <a:noFill/>
        </p:spPr>
        <p:txBody>
          <a:bodyPr wrap="square">
            <a:spAutoFit/>
          </a:bodyPr>
          <a:lstStyle/>
          <a:p>
            <a:r>
              <a:rPr lang="zh-CN" altLang="en-US" sz="1600" b="1" dirty="0"/>
              <a:t>图</a:t>
            </a:r>
            <a:r>
              <a:rPr lang="en-US" altLang="zh-CN" sz="1600" b="1" dirty="0"/>
              <a:t>5 </a:t>
            </a:r>
            <a:r>
              <a:rPr lang="zh-CN" altLang="en-US" sz="1600" b="1" dirty="0"/>
              <a:t>时序分析和报告图</a:t>
            </a:r>
          </a:p>
        </p:txBody>
      </p:sp>
      <p:sp>
        <p:nvSpPr>
          <p:cNvPr id="41" name="圆角矩形 40">
            <a:extLst>
              <a:ext uri="{FF2B5EF4-FFF2-40B4-BE49-F238E27FC236}">
                <a16:creationId xmlns:a16="http://schemas.microsoft.com/office/drawing/2014/main" id="{AC384F3B-3C8C-08EE-ABFD-5003A3C1CA61}"/>
              </a:ext>
            </a:extLst>
          </p:cNvPr>
          <p:cNvSpPr/>
          <p:nvPr/>
        </p:nvSpPr>
        <p:spPr bwMode="auto">
          <a:xfrm>
            <a:off x="2753957" y="4773636"/>
            <a:ext cx="2836069" cy="589997"/>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Clock Gate</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分析</a:t>
            </a:r>
          </a:p>
        </p:txBody>
      </p:sp>
      <p:sp>
        <p:nvSpPr>
          <p:cNvPr id="42" name="圆角矩形 41">
            <a:extLst>
              <a:ext uri="{FF2B5EF4-FFF2-40B4-BE49-F238E27FC236}">
                <a16:creationId xmlns:a16="http://schemas.microsoft.com/office/drawing/2014/main" id="{D7D977EB-E19B-5CCC-C8AF-A2B1B6815F5E}"/>
              </a:ext>
            </a:extLst>
          </p:cNvPr>
          <p:cNvSpPr/>
          <p:nvPr/>
        </p:nvSpPr>
        <p:spPr bwMode="auto">
          <a:xfrm>
            <a:off x="509798" y="3114678"/>
            <a:ext cx="1790849" cy="1072242"/>
          </a:xfrm>
          <a:prstGeom prst="roundRect">
            <a:avLst/>
          </a:prstGeom>
          <a:solidFill>
            <a:srgbClr val="FFC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algn="ctr" fontAlgn="base">
              <a:spcBef>
                <a:spcPct val="0"/>
              </a:spcBef>
              <a:spcAft>
                <a:spcPct val="0"/>
              </a:spcAft>
            </a:pPr>
            <a:r>
              <a:rPr lang="en-US" altLang="zh-CN" sz="2000" b="1" dirty="0">
                <a:latin typeface="Arial" panose="020B0604020202020204" pitchFamily="34" charset="0"/>
                <a:ea typeface="宋体" panose="02010600030101010101" pitchFamily="2" charset="-122"/>
              </a:rPr>
              <a:t>iSTA-04</a:t>
            </a:r>
          </a:p>
          <a:p>
            <a:pPr algn="ctr" fontAlgn="base">
              <a:spcBef>
                <a:spcPct val="0"/>
              </a:spcBef>
              <a:spcAft>
                <a:spcPct val="0"/>
              </a:spcAft>
            </a:pPr>
            <a:r>
              <a:rPr lang="zh-CN" altLang="en-US" sz="2000" b="1" dirty="0">
                <a:latin typeface="Arial" panose="020B0604020202020204" pitchFamily="34" charset="0"/>
                <a:ea typeface="宋体" panose="02010600030101010101" pitchFamily="2" charset="-122"/>
              </a:rPr>
              <a:t>时序分析与报告</a:t>
            </a:r>
          </a:p>
        </p:txBody>
      </p:sp>
      <p:sp>
        <p:nvSpPr>
          <p:cNvPr id="43" name="圆角矩形 42">
            <a:extLst>
              <a:ext uri="{FF2B5EF4-FFF2-40B4-BE49-F238E27FC236}">
                <a16:creationId xmlns:a16="http://schemas.microsoft.com/office/drawing/2014/main" id="{46D0C4E0-BC5E-4622-704E-5EE531D2EC3E}"/>
              </a:ext>
            </a:extLst>
          </p:cNvPr>
          <p:cNvSpPr/>
          <p:nvPr/>
        </p:nvSpPr>
        <p:spPr bwMode="auto">
          <a:xfrm>
            <a:off x="2753957" y="1779579"/>
            <a:ext cx="2836068" cy="689314"/>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en-US" altLang="zh-CN" b="1" dirty="0">
                <a:latin typeface="Arial" panose="020B0604020202020204" pitchFamily="34" charset="0"/>
                <a:ea typeface="宋体" panose="02010600030101010101" pitchFamily="2" charset="-122"/>
              </a:rPr>
              <a:t>Setup/Hold</a:t>
            </a:r>
            <a:r>
              <a:rPr lang="zh-CN" altLang="en-US" b="1" dirty="0">
                <a:latin typeface="Arial" panose="020B0604020202020204" pitchFamily="34" charset="0"/>
                <a:ea typeface="宋体" panose="02010600030101010101" pitchFamily="2" charset="-122"/>
              </a:rPr>
              <a:t>分析</a:t>
            </a:r>
          </a:p>
        </p:txBody>
      </p:sp>
      <p:cxnSp>
        <p:nvCxnSpPr>
          <p:cNvPr id="44" name="肘形连接符 43">
            <a:extLst>
              <a:ext uri="{FF2B5EF4-FFF2-40B4-BE49-F238E27FC236}">
                <a16:creationId xmlns:a16="http://schemas.microsoft.com/office/drawing/2014/main" id="{C833CF82-5F17-F6C1-7DB2-20F01281E7F0}"/>
              </a:ext>
            </a:extLst>
          </p:cNvPr>
          <p:cNvCxnSpPr>
            <a:cxnSpLocks/>
            <a:stCxn id="42" idx="3"/>
            <a:endCxn id="43" idx="1"/>
          </p:cNvCxnSpPr>
          <p:nvPr/>
        </p:nvCxnSpPr>
        <p:spPr bwMode="auto">
          <a:xfrm flipV="1">
            <a:off x="2300647" y="2124236"/>
            <a:ext cx="453310" cy="1526563"/>
          </a:xfrm>
          <a:prstGeom prst="bentConnector3">
            <a:avLst>
              <a:gd name="adj1" fmla="val 50000"/>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肘形连接符 44">
            <a:extLst>
              <a:ext uri="{FF2B5EF4-FFF2-40B4-BE49-F238E27FC236}">
                <a16:creationId xmlns:a16="http://schemas.microsoft.com/office/drawing/2014/main" id="{6E53F95E-7245-F237-9C60-F49FD681636E}"/>
              </a:ext>
            </a:extLst>
          </p:cNvPr>
          <p:cNvCxnSpPr>
            <a:cxnSpLocks/>
            <a:stCxn id="42" idx="3"/>
            <a:endCxn id="41" idx="1"/>
          </p:cNvCxnSpPr>
          <p:nvPr/>
        </p:nvCxnSpPr>
        <p:spPr bwMode="auto">
          <a:xfrm>
            <a:off x="2300647" y="3650799"/>
            <a:ext cx="453310" cy="141783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sp>
        <p:nvSpPr>
          <p:cNvPr id="46" name="圆角矩形 45">
            <a:extLst>
              <a:ext uri="{FF2B5EF4-FFF2-40B4-BE49-F238E27FC236}">
                <a16:creationId xmlns:a16="http://schemas.microsoft.com/office/drawing/2014/main" id="{48496854-D76E-F849-D3BF-AD105FF0DDF0}"/>
              </a:ext>
            </a:extLst>
          </p:cNvPr>
          <p:cNvSpPr/>
          <p:nvPr/>
        </p:nvSpPr>
        <p:spPr bwMode="auto">
          <a:xfrm>
            <a:off x="6255057" y="2556711"/>
            <a:ext cx="3382601" cy="483800"/>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en-US" sz="1200" dirty="0">
                <a:latin typeface="Arial" panose="020B0604020202020204" pitchFamily="34" charset="0"/>
                <a:ea typeface="宋体" panose="02010600030101010101" pitchFamily="2" charset="-122"/>
              </a:rPr>
              <a:t>根据不同分析模式</a:t>
            </a:r>
            <a:r>
              <a:rPr lang="en-US" altLang="zh-CN" sz="1200" dirty="0">
                <a:latin typeface="Arial" panose="020B0604020202020204" pitchFamily="34" charset="0"/>
                <a:ea typeface="宋体" panose="02010600030101010101" pitchFamily="2" charset="-122"/>
              </a:rPr>
              <a:t>BC/WC,OCV,AOCV</a:t>
            </a:r>
            <a:r>
              <a:rPr lang="zh-CN" altLang="en-US" sz="1200" dirty="0">
                <a:latin typeface="Arial" panose="020B0604020202020204" pitchFamily="34" charset="0"/>
                <a:ea typeface="宋体" panose="02010600030101010101" pitchFamily="2" charset="-122"/>
              </a:rPr>
              <a:t>进行计算</a:t>
            </a:r>
            <a:r>
              <a:rPr lang="en-US" altLang="zh-CN" sz="1200" dirty="0">
                <a:latin typeface="Arial" panose="020B0604020202020204" pitchFamily="34" charset="0"/>
                <a:ea typeface="宋体" panose="02010600030101010101" pitchFamily="2" charset="-122"/>
              </a:rPr>
              <a:t>Slack</a:t>
            </a:r>
            <a:r>
              <a:rPr lang="zh-CN" altLang="en-US" sz="1200" dirty="0">
                <a:latin typeface="Arial" panose="020B0604020202020204" pitchFamily="34" charset="0"/>
                <a:ea typeface="宋体" panose="02010600030101010101" pitchFamily="2" charset="-122"/>
              </a:rPr>
              <a:t>，并按照</a:t>
            </a:r>
            <a:r>
              <a:rPr lang="en-US" altLang="zh-CN" sz="1200" dirty="0">
                <a:latin typeface="Arial" panose="020B0604020202020204" pitchFamily="34" charset="0"/>
                <a:ea typeface="宋体" panose="02010600030101010101" pitchFamily="2" charset="-122"/>
              </a:rPr>
              <a:t>slack</a:t>
            </a:r>
            <a:r>
              <a:rPr lang="zh-CN" altLang="en-US" sz="1200" dirty="0">
                <a:latin typeface="Arial" panose="020B0604020202020204" pitchFamily="34" charset="0"/>
                <a:ea typeface="宋体" panose="02010600030101010101" pitchFamily="2" charset="-122"/>
              </a:rPr>
              <a:t>排序导出</a:t>
            </a:r>
            <a:r>
              <a:rPr lang="zh-CN" altLang="en-US" sz="1200" dirty="0">
                <a:solidFill>
                  <a:srgbClr val="C00000"/>
                </a:solidFill>
                <a:latin typeface="Arial" panose="020B0604020202020204" pitchFamily="34" charset="0"/>
                <a:ea typeface="宋体" panose="02010600030101010101" pitchFamily="2" charset="-122"/>
              </a:rPr>
              <a:t>时序报告</a:t>
            </a:r>
            <a:endParaRPr kumimoji="0" lang="zh-CN" altLang="en-US" sz="1200" i="0" u="none" strike="noStrike" cap="none" normalizeH="0" baseline="0" dirty="0">
              <a:ln>
                <a:noFill/>
              </a:ln>
              <a:solidFill>
                <a:srgbClr val="C00000"/>
              </a:solidFill>
              <a:effectLst/>
              <a:latin typeface="Arial" panose="020B0604020202020204" pitchFamily="34" charset="0"/>
              <a:ea typeface="宋体" panose="02010600030101010101" pitchFamily="2" charset="-122"/>
            </a:endParaRPr>
          </a:p>
        </p:txBody>
      </p:sp>
      <p:sp>
        <p:nvSpPr>
          <p:cNvPr id="47" name="圆角矩形 46">
            <a:extLst>
              <a:ext uri="{FF2B5EF4-FFF2-40B4-BE49-F238E27FC236}">
                <a16:creationId xmlns:a16="http://schemas.microsoft.com/office/drawing/2014/main" id="{D01E1A06-A366-816C-46DE-441072E5EF6A}"/>
              </a:ext>
            </a:extLst>
          </p:cNvPr>
          <p:cNvSpPr/>
          <p:nvPr/>
        </p:nvSpPr>
        <p:spPr bwMode="auto">
          <a:xfrm>
            <a:off x="2761052" y="2798611"/>
            <a:ext cx="2828974" cy="745196"/>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en-US" altLang="zh-CN" b="1" dirty="0">
                <a:latin typeface="Arial" panose="020B0604020202020204" pitchFamily="34" charset="0"/>
                <a:ea typeface="宋体" panose="02010600030101010101" pitchFamily="2" charset="-122"/>
              </a:rPr>
              <a:t>Recovery/Removal</a:t>
            </a:r>
            <a:r>
              <a:rPr lang="zh-CN" altLang="en-US" b="1" dirty="0">
                <a:latin typeface="Arial" panose="020B0604020202020204" pitchFamily="34" charset="0"/>
                <a:ea typeface="宋体" panose="02010600030101010101" pitchFamily="2" charset="-122"/>
              </a:rPr>
              <a:t>分析</a:t>
            </a:r>
          </a:p>
        </p:txBody>
      </p:sp>
      <p:sp>
        <p:nvSpPr>
          <p:cNvPr id="48" name="圆角矩形 47">
            <a:extLst>
              <a:ext uri="{FF2B5EF4-FFF2-40B4-BE49-F238E27FC236}">
                <a16:creationId xmlns:a16="http://schemas.microsoft.com/office/drawing/2014/main" id="{9F4FEBD4-0AD4-F6E8-88D9-0DA2F380BA07}"/>
              </a:ext>
            </a:extLst>
          </p:cNvPr>
          <p:cNvSpPr/>
          <p:nvPr/>
        </p:nvSpPr>
        <p:spPr bwMode="auto">
          <a:xfrm>
            <a:off x="2753956" y="3812278"/>
            <a:ext cx="2836069" cy="633081"/>
          </a:xfrm>
          <a:prstGeom prst="round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lvl="0" fontAlgn="base">
              <a:spcBef>
                <a:spcPct val="0"/>
              </a:spcBef>
              <a:spcAft>
                <a:spcPct val="0"/>
              </a:spcAft>
              <a:tabLst/>
              <a:defRPr/>
            </a:pPr>
            <a:r>
              <a:rPr lang="en-US" altLang="zh-CN" b="1" dirty="0">
                <a:latin typeface="Arial" panose="020B0604020202020204" pitchFamily="34" charset="0"/>
                <a:ea typeface="宋体" panose="02010600030101010101" pitchFamily="2" charset="-122"/>
              </a:rPr>
              <a:t>Multicycle</a:t>
            </a:r>
            <a:r>
              <a:rPr lang="zh-CN" altLang="en-US" b="1" dirty="0">
                <a:latin typeface="Arial" panose="020B0604020202020204" pitchFamily="34" charset="0"/>
                <a:ea typeface="宋体" panose="02010600030101010101" pitchFamily="2" charset="-122"/>
              </a:rPr>
              <a:t>分析</a:t>
            </a:r>
          </a:p>
        </p:txBody>
      </p:sp>
      <p:cxnSp>
        <p:nvCxnSpPr>
          <p:cNvPr id="49" name="肘形连接符 48"/>
          <p:cNvCxnSpPr>
            <a:stCxn id="42" idx="3"/>
            <a:endCxn id="47" idx="1"/>
          </p:cNvCxnSpPr>
          <p:nvPr/>
        </p:nvCxnSpPr>
        <p:spPr bwMode="auto">
          <a:xfrm flipV="1">
            <a:off x="2300647" y="3171209"/>
            <a:ext cx="460405" cy="47959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cxnSp>
        <p:nvCxnSpPr>
          <p:cNvPr id="50" name="肘形连接符 49"/>
          <p:cNvCxnSpPr>
            <a:stCxn id="42" idx="3"/>
            <a:endCxn id="48" idx="1"/>
          </p:cNvCxnSpPr>
          <p:nvPr/>
        </p:nvCxnSpPr>
        <p:spPr bwMode="auto">
          <a:xfrm>
            <a:off x="2300647" y="3650799"/>
            <a:ext cx="453309" cy="47802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p:spPr>
      </p:cxnSp>
      <p:sp>
        <p:nvSpPr>
          <p:cNvPr id="51" name="右中括号 50"/>
          <p:cNvSpPr/>
          <p:nvPr/>
        </p:nvSpPr>
        <p:spPr bwMode="auto">
          <a:xfrm>
            <a:off x="5646893" y="2096627"/>
            <a:ext cx="339866" cy="3118536"/>
          </a:xfrm>
          <a:prstGeom prst="rightBracke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2" name="直接连接符 51"/>
          <p:cNvCxnSpPr/>
          <p:nvPr/>
        </p:nvCxnSpPr>
        <p:spPr bwMode="auto">
          <a:xfrm flipH="1">
            <a:off x="5986759" y="2798610"/>
            <a:ext cx="268298" cy="1"/>
          </a:xfrm>
          <a:prstGeom prst="line">
            <a:avLst/>
          </a:prstGeom>
          <a:solidFill>
            <a:schemeClr val="accent1"/>
          </a:solidFill>
          <a:ln w="9525" cap="flat" cmpd="sng" algn="ctr">
            <a:solidFill>
              <a:schemeClr val="tx1"/>
            </a:solidFill>
            <a:prstDash val="solid"/>
            <a:round/>
            <a:headEnd type="none" w="med" len="med"/>
            <a:tailEnd type="none" w="med" len="med"/>
          </a:ln>
        </p:spPr>
      </p:cxnSp>
      <p:pic>
        <p:nvPicPr>
          <p:cNvPr id="3" name="图片 2"/>
          <p:cNvPicPr>
            <a:picLocks noChangeAspect="1"/>
          </p:cNvPicPr>
          <p:nvPr/>
        </p:nvPicPr>
        <p:blipFill>
          <a:blip r:embed="rId3"/>
          <a:stretch>
            <a:fillRect/>
          </a:stretch>
        </p:blipFill>
        <p:spPr>
          <a:xfrm>
            <a:off x="6089105" y="3141262"/>
            <a:ext cx="5767091" cy="1927373"/>
          </a:xfrm>
          <a:prstGeom prst="rect">
            <a:avLst/>
          </a:prstGeom>
        </p:spPr>
      </p:pic>
    </p:spTree>
    <p:extLst>
      <p:ext uri="{BB962C8B-B14F-4D97-AF65-F5344CB8AC3E}">
        <p14:creationId xmlns:p14="http://schemas.microsoft.com/office/powerpoint/2010/main" val="4259879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软件流程</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535" y="1113155"/>
            <a:ext cx="5388281" cy="5257165"/>
          </a:xfrm>
          <a:prstGeom prst="rect">
            <a:avLst/>
          </a:prstGeom>
        </p:spPr>
      </p:pic>
      <p:sp>
        <p:nvSpPr>
          <p:cNvPr id="6" name="内容占位符 2"/>
          <p:cNvSpPr>
            <a:spLocks noGrp="1"/>
          </p:cNvSpPr>
          <p:nvPr>
            <p:ph idx="1"/>
          </p:nvPr>
        </p:nvSpPr>
        <p:spPr>
          <a:xfrm>
            <a:off x="441960" y="1196752"/>
            <a:ext cx="10972800" cy="4934173"/>
          </a:xfrm>
        </p:spPr>
        <p:txBody>
          <a:bodyPr/>
          <a:lstStyle/>
          <a:p>
            <a:pPr>
              <a:lnSpc>
                <a:spcPct val="120000"/>
              </a:lnSpc>
            </a:pPr>
            <a:r>
              <a:rPr lang="zh-CN" altLang="en-US" b="1" dirty="0"/>
              <a:t>数据库</a:t>
            </a:r>
            <a:r>
              <a:rPr lang="en-US" altLang="zh-CN" b="1" dirty="0"/>
              <a:t>DB</a:t>
            </a:r>
          </a:p>
          <a:p>
            <a:pPr lvl="1">
              <a:lnSpc>
                <a:spcPct val="120000"/>
              </a:lnSpc>
            </a:pPr>
            <a:r>
              <a:rPr lang="en-US" altLang="zh-CN" dirty="0" err="1"/>
              <a:t>def</a:t>
            </a:r>
            <a:r>
              <a:rPr lang="zh-CN" altLang="en-US" dirty="0"/>
              <a:t>、</a:t>
            </a:r>
            <a:r>
              <a:rPr lang="en-US" altLang="zh-CN" dirty="0"/>
              <a:t>.v</a:t>
            </a:r>
            <a:r>
              <a:rPr lang="zh-CN" altLang="en-US" dirty="0"/>
              <a:t>、</a:t>
            </a:r>
            <a:r>
              <a:rPr lang="en-US" altLang="zh-CN" dirty="0"/>
              <a:t>.</a:t>
            </a:r>
            <a:r>
              <a:rPr lang="en-US" altLang="zh-CN" dirty="0" err="1"/>
              <a:t>sdc</a:t>
            </a:r>
            <a:r>
              <a:rPr lang="zh-CN" altLang="en-US" dirty="0"/>
              <a:t>、</a:t>
            </a:r>
            <a:r>
              <a:rPr lang="en-US" altLang="zh-CN" dirty="0"/>
              <a:t>.lib</a:t>
            </a:r>
            <a:r>
              <a:rPr lang="zh-CN" altLang="en-US" dirty="0"/>
              <a:t>、</a:t>
            </a:r>
            <a:r>
              <a:rPr lang="en-US" altLang="zh-CN" dirty="0" err="1"/>
              <a:t>spef</a:t>
            </a:r>
            <a:r>
              <a:rPr lang="zh-CN" altLang="en-US" dirty="0"/>
              <a:t>文件</a:t>
            </a:r>
            <a:r>
              <a:rPr lang="en-US" altLang="zh-CN" dirty="0"/>
              <a:t>parser</a:t>
            </a:r>
          </a:p>
          <a:p>
            <a:pPr marL="344805" lvl="1" indent="0">
              <a:lnSpc>
                <a:spcPct val="120000"/>
              </a:lnSpc>
              <a:buNone/>
            </a:pPr>
            <a:r>
              <a:rPr lang="zh-CN" altLang="en-US" dirty="0"/>
              <a:t>到自定义数据结构</a:t>
            </a:r>
            <a:endParaRPr lang="en-US" altLang="zh-CN" dirty="0"/>
          </a:p>
          <a:p>
            <a:pPr>
              <a:lnSpc>
                <a:spcPct val="120000"/>
              </a:lnSpc>
            </a:pPr>
            <a:r>
              <a:rPr lang="zh-CN" altLang="en-US" b="1" dirty="0"/>
              <a:t>操作层</a:t>
            </a:r>
            <a:endParaRPr lang="en-US" altLang="zh-CN" sz="1400" b="1" dirty="0"/>
          </a:p>
          <a:p>
            <a:pPr lvl="1">
              <a:lnSpc>
                <a:spcPct val="120000"/>
              </a:lnSpc>
            </a:pPr>
            <a:r>
              <a:rPr lang="zh-CN" altLang="en-US" dirty="0"/>
              <a:t>构建</a:t>
            </a:r>
            <a:r>
              <a:rPr lang="en-US" altLang="zh-CN" dirty="0"/>
              <a:t>RC</a:t>
            </a:r>
            <a:r>
              <a:rPr lang="zh-CN" altLang="en-US" dirty="0"/>
              <a:t>树、时序图、延时计算、搜索路</a:t>
            </a:r>
            <a:endParaRPr lang="en-US" altLang="zh-CN" dirty="0"/>
          </a:p>
          <a:p>
            <a:pPr marL="344805" lvl="1" indent="0">
              <a:lnSpc>
                <a:spcPct val="120000"/>
              </a:lnSpc>
              <a:buNone/>
            </a:pPr>
            <a:r>
              <a:rPr lang="zh-CN" altLang="en-US" dirty="0"/>
              <a:t>径的操作</a:t>
            </a:r>
            <a:endParaRPr lang="en-US" altLang="zh-CN" dirty="0"/>
          </a:p>
          <a:p>
            <a:pPr>
              <a:lnSpc>
                <a:spcPct val="120000"/>
              </a:lnSpc>
            </a:pPr>
            <a:r>
              <a:rPr lang="en-US" altLang="zh-CN" b="1" dirty="0"/>
              <a:t>STA</a:t>
            </a:r>
            <a:r>
              <a:rPr lang="zh-CN" altLang="en-US" b="1" dirty="0"/>
              <a:t>算子</a:t>
            </a:r>
            <a:endParaRPr lang="en-US" altLang="zh-CN" sz="1400" b="1" dirty="0"/>
          </a:p>
          <a:p>
            <a:pPr lvl="1">
              <a:lnSpc>
                <a:spcPct val="120000"/>
              </a:lnSpc>
            </a:pPr>
            <a:r>
              <a:rPr lang="zh-CN" altLang="en-US" dirty="0"/>
              <a:t>操作层所使用的具体方法</a:t>
            </a:r>
            <a:endParaRPr lang="en-US" altLang="zh-CN" dirty="0"/>
          </a:p>
          <a:p>
            <a:pPr>
              <a:lnSpc>
                <a:spcPct val="120000"/>
              </a:lnSpc>
            </a:pPr>
            <a:r>
              <a:rPr lang="zh-CN" altLang="en-US" b="1" dirty="0"/>
              <a:t>接口层</a:t>
            </a:r>
          </a:p>
          <a:p>
            <a:pPr lvl="1">
              <a:lnSpc>
                <a:spcPct val="120000"/>
              </a:lnSpc>
            </a:pPr>
            <a:r>
              <a:rPr lang="zh-CN" altLang="en-US" dirty="0"/>
              <a:t>通过接口层将</a:t>
            </a:r>
            <a:r>
              <a:rPr lang="en-US" altLang="zh-CN" dirty="0"/>
              <a:t>STA</a:t>
            </a:r>
            <a:r>
              <a:rPr lang="zh-CN" altLang="en-US" dirty="0"/>
              <a:t>操作和</a:t>
            </a:r>
            <a:r>
              <a:rPr lang="en-US" altLang="zh-CN" dirty="0"/>
              <a:t>STA</a:t>
            </a:r>
            <a:r>
              <a:rPr lang="zh-CN" altLang="en-US" dirty="0"/>
              <a:t>算子串通整个时序分析流程</a:t>
            </a:r>
            <a:endParaRPr lang="en-US" altLang="zh-CN" dirty="0"/>
          </a:p>
          <a:p>
            <a:pPr marL="344805" lvl="1" indent="0">
              <a:lnSpc>
                <a:spcPct val="120000"/>
              </a:lnSpc>
              <a:buNone/>
            </a:pPr>
            <a:endParaRPr lang="en-US" altLang="zh-CN"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目标</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2"/>
            <a:ext cx="10972800" cy="5849090"/>
          </a:xfrm>
        </p:spPr>
        <p:txBody>
          <a:bodyPr/>
          <a:lstStyle/>
          <a:p>
            <a:pPr marL="342882" lvl="1" indent="-342882">
              <a:buClr>
                <a:srgbClr val="FF0000"/>
              </a:buClr>
            </a:pPr>
            <a:r>
              <a:rPr lang="zh-CN" altLang="en-US" sz="2800" b="1" dirty="0">
                <a:solidFill>
                  <a:srgbClr val="404040"/>
                </a:solidFill>
                <a:cs typeface="+mn-cs"/>
              </a:rPr>
              <a:t>动机（</a:t>
            </a:r>
            <a:r>
              <a:rPr lang="en-US" altLang="zh-CN" sz="2800" b="1" dirty="0">
                <a:solidFill>
                  <a:srgbClr val="404040"/>
                </a:solidFill>
                <a:cs typeface="+mn-cs"/>
              </a:rPr>
              <a:t>Why</a:t>
            </a:r>
            <a:r>
              <a:rPr lang="zh-CN" altLang="en-US" sz="2800" b="1" dirty="0">
                <a:solidFill>
                  <a:srgbClr val="404040"/>
                </a:solidFill>
                <a:cs typeface="+mn-cs"/>
              </a:rPr>
              <a:t>）</a:t>
            </a:r>
            <a:endParaRPr lang="en-US" altLang="zh-CN" sz="2800" b="1" dirty="0">
              <a:solidFill>
                <a:srgbClr val="404040"/>
              </a:solidFill>
              <a:cs typeface="+mn-cs"/>
            </a:endParaRPr>
          </a:p>
          <a:p>
            <a:pPr marL="0" lvl="1" indent="0">
              <a:buClr>
                <a:srgbClr val="FF0000"/>
              </a:buClr>
              <a:buNone/>
            </a:pPr>
            <a:r>
              <a:rPr kumimoji="1" lang="zh-CN" altLang="en-US" dirty="0">
                <a:solidFill>
                  <a:srgbClr val="FF0000"/>
                </a:solidFill>
                <a:cs typeface="+mn-cs"/>
              </a:rPr>
              <a:t>有需求</a:t>
            </a:r>
            <a:r>
              <a:rPr kumimoji="1" lang="zh-CN" altLang="en-US" dirty="0">
                <a:cs typeface="+mn-cs"/>
              </a:rPr>
              <a:t>，可以推动</a:t>
            </a:r>
            <a:r>
              <a:rPr kumimoji="1" lang="zh-CN" altLang="en-US" dirty="0"/>
              <a:t>工具不断演进。</a:t>
            </a:r>
            <a:endParaRPr kumimoji="1" lang="en-US" altLang="zh-CN" sz="2800" dirty="0">
              <a:cs typeface="+mn-cs"/>
            </a:endParaRPr>
          </a:p>
          <a:p>
            <a:pPr lvl="1">
              <a:lnSpc>
                <a:spcPct val="200000"/>
              </a:lnSpc>
            </a:pPr>
            <a:r>
              <a:rPr kumimoji="1" lang="en-US" altLang="zh-CN" sz="2000" dirty="0" err="1"/>
              <a:t>iSTA</a:t>
            </a:r>
            <a:r>
              <a:rPr kumimoji="1" lang="zh-CN" altLang="en-US" sz="2000" dirty="0"/>
              <a:t>和</a:t>
            </a:r>
            <a:r>
              <a:rPr kumimoji="1" lang="en-US" altLang="zh-CN" sz="2000" dirty="0" err="1"/>
              <a:t>iPW</a:t>
            </a:r>
            <a:r>
              <a:rPr kumimoji="1" lang="zh-CN" altLang="en-US" sz="2000" dirty="0"/>
              <a:t>集成在</a:t>
            </a:r>
            <a:r>
              <a:rPr kumimoji="1" lang="en-US" altLang="zh-CN" sz="2000" dirty="0" err="1"/>
              <a:t>iEDA</a:t>
            </a:r>
            <a:r>
              <a:rPr kumimoji="1" lang="zh-CN" altLang="en-US" sz="2000" dirty="0"/>
              <a:t>物理设计工具中，提供时序和功耗的</a:t>
            </a:r>
            <a:r>
              <a:rPr kumimoji="1" lang="en-US" altLang="zh-CN" sz="2000" dirty="0"/>
              <a:t>Engine</a:t>
            </a:r>
            <a:r>
              <a:rPr kumimoji="1" lang="zh-CN" altLang="en-US" sz="2000" dirty="0"/>
              <a:t>，全物理设计工具链条集成，协同创新，对其有</a:t>
            </a:r>
            <a:r>
              <a:rPr kumimoji="1" lang="en-US" altLang="zh-CN" sz="2000" dirty="0">
                <a:solidFill>
                  <a:srgbClr val="FF0000"/>
                </a:solidFill>
              </a:rPr>
              <a:t>API</a:t>
            </a:r>
            <a:r>
              <a:rPr kumimoji="1" lang="zh-CN" altLang="en-US" sz="2000" dirty="0">
                <a:solidFill>
                  <a:srgbClr val="FF0000"/>
                </a:solidFill>
              </a:rPr>
              <a:t>接口需求</a:t>
            </a:r>
            <a:r>
              <a:rPr kumimoji="1" lang="zh-CN" altLang="en-US" sz="2000" dirty="0"/>
              <a:t>；</a:t>
            </a:r>
            <a:endParaRPr kumimoji="1" lang="en-US" altLang="zh-CN" sz="2000" dirty="0"/>
          </a:p>
          <a:p>
            <a:pPr lvl="1">
              <a:lnSpc>
                <a:spcPct val="200000"/>
              </a:lnSpc>
            </a:pPr>
            <a:r>
              <a:rPr kumimoji="1" lang="zh-CN" altLang="en-US" sz="2000" dirty="0"/>
              <a:t>芯片设计（如：一生一芯、香山等开源芯片）的</a:t>
            </a:r>
            <a:r>
              <a:rPr kumimoji="1" lang="zh-CN" altLang="en-US" sz="2000" dirty="0">
                <a:solidFill>
                  <a:srgbClr val="FF0000"/>
                </a:solidFill>
              </a:rPr>
              <a:t>用户使用需求；</a:t>
            </a:r>
            <a:endParaRPr kumimoji="1" lang="en-US" altLang="zh-CN" sz="2000" dirty="0">
              <a:solidFill>
                <a:srgbClr val="FF0000"/>
              </a:solidFill>
            </a:endParaRPr>
          </a:p>
          <a:p>
            <a:pPr lvl="1">
              <a:lnSpc>
                <a:spcPct val="200000"/>
              </a:lnSpc>
            </a:pPr>
            <a:r>
              <a:rPr kumimoji="1" lang="zh-CN" altLang="en-US" sz="2000" dirty="0"/>
              <a:t>云化（</a:t>
            </a:r>
            <a:r>
              <a:rPr kumimoji="1" lang="en-US" altLang="zh-CN" sz="2000" dirty="0"/>
              <a:t>Cloud Compute</a:t>
            </a:r>
            <a:r>
              <a:rPr kumimoji="1" lang="zh-CN" altLang="en-US" sz="2000" dirty="0"/>
              <a:t>）和人工智能（</a:t>
            </a:r>
            <a:r>
              <a:rPr kumimoji="1" lang="en-US" altLang="zh-CN" sz="2000" dirty="0"/>
              <a:t>AI</a:t>
            </a:r>
            <a:r>
              <a:rPr kumimoji="1" lang="zh-CN" altLang="en-US" sz="2000" dirty="0"/>
              <a:t>）的发展对</a:t>
            </a:r>
            <a:r>
              <a:rPr kumimoji="1" lang="en-US" altLang="zh-CN" sz="2000" dirty="0"/>
              <a:t>EDA</a:t>
            </a:r>
            <a:r>
              <a:rPr kumimoji="1" lang="zh-CN" altLang="en-US" sz="2000" dirty="0"/>
              <a:t>工具</a:t>
            </a:r>
            <a:r>
              <a:rPr kumimoji="1" lang="zh-CN" altLang="en-US" sz="2000" dirty="0">
                <a:solidFill>
                  <a:srgbClr val="FF0000"/>
                </a:solidFill>
              </a:rPr>
              <a:t>技术升级</a:t>
            </a:r>
            <a:r>
              <a:rPr kumimoji="1" lang="zh-CN" altLang="en-US" sz="2000" dirty="0"/>
              <a:t>需求。</a:t>
            </a:r>
            <a:endParaRPr kumimoji="1" lang="en-US" altLang="zh-CN" sz="2000" dirty="0"/>
          </a:p>
          <a:p>
            <a:pPr marL="342882" lvl="1" indent="-342882">
              <a:buClr>
                <a:srgbClr val="FF0000"/>
              </a:buClr>
            </a:pPr>
            <a:r>
              <a:rPr lang="zh-CN" altLang="en-US" sz="2800" b="1" dirty="0">
                <a:solidFill>
                  <a:srgbClr val="404040"/>
                </a:solidFill>
                <a:cs typeface="+mn-cs"/>
              </a:rPr>
              <a:t>目标（</a:t>
            </a:r>
            <a:r>
              <a:rPr lang="en-US" altLang="zh-CN" sz="2800" b="1" dirty="0">
                <a:solidFill>
                  <a:srgbClr val="404040"/>
                </a:solidFill>
                <a:cs typeface="+mn-cs"/>
              </a:rPr>
              <a:t>Goal</a:t>
            </a:r>
            <a:r>
              <a:rPr lang="zh-CN" altLang="en-US" sz="2800" b="1" dirty="0">
                <a:solidFill>
                  <a:srgbClr val="404040"/>
                </a:solidFill>
                <a:cs typeface="+mn-cs"/>
              </a:rPr>
              <a:t>）</a:t>
            </a:r>
            <a:endParaRPr lang="en-US" altLang="zh-CN" sz="2800" b="1" dirty="0">
              <a:solidFill>
                <a:srgbClr val="404040"/>
              </a:solidFill>
              <a:cs typeface="+mn-cs"/>
            </a:endParaRPr>
          </a:p>
          <a:p>
            <a:pPr marL="0" lvl="1" indent="0">
              <a:buClr>
                <a:srgbClr val="FF0000"/>
              </a:buClr>
              <a:buNone/>
            </a:pPr>
            <a:r>
              <a:rPr kumimoji="1" lang="zh-CN" altLang="en-US" dirty="0">
                <a:cs typeface="+mn-cs"/>
              </a:rPr>
              <a:t>科研、工程结合，做</a:t>
            </a:r>
            <a:r>
              <a:rPr kumimoji="1" lang="zh-CN" altLang="en-US" dirty="0">
                <a:solidFill>
                  <a:srgbClr val="FF0000"/>
                </a:solidFill>
                <a:cs typeface="+mn-cs"/>
              </a:rPr>
              <a:t>创新实用</a:t>
            </a:r>
            <a:r>
              <a:rPr kumimoji="1" lang="zh-CN" altLang="en-US" dirty="0">
                <a:cs typeface="+mn-cs"/>
              </a:rPr>
              <a:t>的静态时序分析和功耗分析工具，从实际使用中提炼出科研问题，科研成果落地到工具中。</a:t>
            </a:r>
            <a:endParaRPr kumimoji="1" lang="en-US" altLang="zh-CN" dirty="0">
              <a:cs typeface="+mn-cs"/>
            </a:endParaRPr>
          </a:p>
        </p:txBody>
      </p:sp>
      <p:pic>
        <p:nvPicPr>
          <p:cNvPr id="6" name="图片 5">
            <a:extLst>
              <a:ext uri="{FF2B5EF4-FFF2-40B4-BE49-F238E27FC236}">
                <a16:creationId xmlns:a16="http://schemas.microsoft.com/office/drawing/2014/main" id="{EBE15FAD-3556-1961-CA89-3A9A3813F480}"/>
              </a:ext>
            </a:extLst>
          </p:cNvPr>
          <p:cNvPicPr>
            <a:picLocks noChangeAspect="1"/>
          </p:cNvPicPr>
          <p:nvPr/>
        </p:nvPicPr>
        <p:blipFill>
          <a:blip r:embed="rId2"/>
          <a:stretch>
            <a:fillRect/>
          </a:stretch>
        </p:blipFill>
        <p:spPr>
          <a:xfrm>
            <a:off x="8657862" y="3052062"/>
            <a:ext cx="3264061" cy="1058666"/>
          </a:xfrm>
          <a:prstGeom prst="rect">
            <a:avLst/>
          </a:prstGeom>
        </p:spPr>
      </p:pic>
    </p:spTree>
    <p:extLst>
      <p:ext uri="{BB962C8B-B14F-4D97-AF65-F5344CB8AC3E}">
        <p14:creationId xmlns:p14="http://schemas.microsoft.com/office/powerpoint/2010/main" val="3830256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222CB-216C-9C05-E9CB-F5A6284EB745}"/>
              </a:ext>
            </a:extLst>
          </p:cNvPr>
          <p:cNvSpPr>
            <a:spLocks noGrp="1"/>
          </p:cNvSpPr>
          <p:nvPr>
            <p:ph type="title"/>
          </p:nvPr>
        </p:nvSpPr>
        <p:spPr/>
        <p:txBody>
          <a:bodyPr/>
          <a:lstStyle/>
          <a:p>
            <a:r>
              <a:rPr kumimoji="1" lang="zh-CN" altLang="en-US" dirty="0"/>
              <a:t>支持特性一：</a:t>
            </a:r>
            <a:r>
              <a:rPr kumimoji="1" lang="en-US" altLang="zh-CN" dirty="0" err="1"/>
              <a:t>NLDM&amp;Elmore</a:t>
            </a:r>
            <a:r>
              <a:rPr kumimoji="1" lang="zh-CN" altLang="en-US" dirty="0"/>
              <a:t>延时计算</a:t>
            </a:r>
            <a:endParaRPr lang="zh-CN" altLang="en-US" dirty="0"/>
          </a:p>
        </p:txBody>
      </p:sp>
      <p:sp>
        <p:nvSpPr>
          <p:cNvPr id="3" name="内容占位符 2">
            <a:extLst>
              <a:ext uri="{FF2B5EF4-FFF2-40B4-BE49-F238E27FC236}">
                <a16:creationId xmlns:a16="http://schemas.microsoft.com/office/drawing/2014/main" id="{009403AF-3D3B-8244-6825-6EBCA5DDCDEB}"/>
              </a:ext>
            </a:extLst>
          </p:cNvPr>
          <p:cNvSpPr>
            <a:spLocks noGrp="1"/>
          </p:cNvSpPr>
          <p:nvPr>
            <p:ph idx="1"/>
          </p:nvPr>
        </p:nvSpPr>
        <p:spPr/>
        <p:txBody>
          <a:bodyPr/>
          <a:lstStyle/>
          <a:p>
            <a:r>
              <a:rPr lang="en-US" altLang="zh-CN" dirty="0"/>
              <a:t>NLDM(Non-Linear Delay Model) ——</a:t>
            </a:r>
            <a:r>
              <a:rPr lang="en-US" altLang="zh-CN" dirty="0">
                <a:solidFill>
                  <a:srgbClr val="C00000"/>
                </a:solidFill>
              </a:rPr>
              <a:t>cell</a:t>
            </a:r>
            <a:r>
              <a:rPr lang="zh-CN" altLang="en-US" dirty="0">
                <a:solidFill>
                  <a:srgbClr val="C00000"/>
                </a:solidFill>
              </a:rPr>
              <a:t>延时模型</a:t>
            </a:r>
            <a:endParaRPr lang="en-US" altLang="zh-CN" dirty="0">
              <a:solidFill>
                <a:srgbClr val="C00000"/>
              </a:solidFill>
            </a:endParaRPr>
          </a:p>
          <a:p>
            <a:endParaRPr lang="en-US" altLang="zh-CN" dirty="0">
              <a:solidFill>
                <a:srgbClr val="C00000"/>
              </a:solidFill>
            </a:endParaRPr>
          </a:p>
          <a:p>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93EC5FE0-5EE0-C2D4-4BBC-402BBA19643A}"/>
              </a:ext>
            </a:extLst>
          </p:cNvPr>
          <p:cNvSpPr txBox="1"/>
          <p:nvPr/>
        </p:nvSpPr>
        <p:spPr>
          <a:xfrm>
            <a:off x="658153" y="1767798"/>
            <a:ext cx="10775893" cy="677108"/>
          </a:xfrm>
          <a:prstGeom prst="rect">
            <a:avLst/>
          </a:prstGeom>
          <a:noFill/>
        </p:spPr>
        <p:txBody>
          <a:bodyPr wrap="square">
            <a:spAutoFit/>
          </a:bodyPr>
          <a:lstStyle/>
          <a:p>
            <a:pPr indent="266700" algn="just"/>
            <a:r>
              <a:rPr kumimoji="1" lang="en-US" altLang="zh-CN" b="1" dirty="0">
                <a:solidFill>
                  <a:srgbClr val="002060"/>
                </a:solidFill>
                <a:latin typeface="微软雅黑" panose="020B0503020204020204" pitchFamily="34" charset="-122"/>
                <a:ea typeface="微软雅黑" panose="020B0503020204020204" pitchFamily="34" charset="-122"/>
              </a:rPr>
              <a:t>&gt;</a:t>
            </a:r>
            <a:r>
              <a:rPr kumimoji="1" lang="zh-CN" altLang="en-US" dirty="0">
                <a:solidFill>
                  <a:srgbClr val="002060"/>
                </a:solidFill>
                <a:latin typeface="微软雅黑" panose="020B0503020204020204" pitchFamily="34" charset="-122"/>
                <a:ea typeface="微软雅黑" panose="020B0503020204020204" pitchFamily="34" charset="-122"/>
              </a:rPr>
              <a:t>通过查表的方式获得</a:t>
            </a:r>
            <a:r>
              <a:rPr kumimoji="1" lang="en-US" altLang="zh-CN" dirty="0">
                <a:solidFill>
                  <a:srgbClr val="C00000"/>
                </a:solidFill>
                <a:latin typeface="微软雅黑" panose="020B0503020204020204" pitchFamily="34" charset="-122"/>
                <a:ea typeface="微软雅黑" panose="020B0503020204020204" pitchFamily="34" charset="-122"/>
              </a:rPr>
              <a:t>cell</a:t>
            </a:r>
            <a:r>
              <a:rPr kumimoji="1" lang="zh-CN" altLang="en-US" dirty="0">
                <a:solidFill>
                  <a:srgbClr val="002060"/>
                </a:solidFill>
                <a:latin typeface="微软雅黑" panose="020B0503020204020204" pitchFamily="34" charset="-122"/>
                <a:ea typeface="微软雅黑" panose="020B0503020204020204" pitchFamily="34" charset="-122"/>
              </a:rPr>
              <a:t>的单元延时，是个二维表，表的维度一般是</a:t>
            </a:r>
            <a:r>
              <a:rPr kumimoji="1" lang="en-US" altLang="zh-CN" dirty="0">
                <a:solidFill>
                  <a:srgbClr val="C00000"/>
                </a:solidFill>
                <a:latin typeface="微软雅黑" panose="020B0503020204020204" pitchFamily="34" charset="-122"/>
                <a:ea typeface="微软雅黑" panose="020B0503020204020204" pitchFamily="34" charset="-122"/>
              </a:rPr>
              <a:t>input transition</a:t>
            </a:r>
            <a:r>
              <a:rPr kumimoji="1" lang="zh-CN" altLang="en-US" dirty="0">
                <a:solidFill>
                  <a:srgbClr val="002060"/>
                </a:solidFill>
                <a:latin typeface="微软雅黑" panose="020B0503020204020204" pitchFamily="34" charset="-122"/>
                <a:ea typeface="微软雅黑" panose="020B0503020204020204" pitchFamily="34" charset="-122"/>
              </a:rPr>
              <a:t>和</a:t>
            </a:r>
            <a:r>
              <a:rPr kumimoji="1" lang="en-US" altLang="zh-CN" dirty="0">
                <a:solidFill>
                  <a:srgbClr val="C00000"/>
                </a:solidFill>
                <a:latin typeface="微软雅黑" panose="020B0503020204020204" pitchFamily="34" charset="-122"/>
                <a:ea typeface="微软雅黑" panose="020B0503020204020204" pitchFamily="34" charset="-122"/>
              </a:rPr>
              <a:t>output load</a:t>
            </a:r>
            <a:r>
              <a:rPr kumimoji="1" lang="zh-CN" altLang="en-US" dirty="0">
                <a:solidFill>
                  <a:srgbClr val="002060"/>
                </a:solidFill>
                <a:latin typeface="微软雅黑" panose="020B0503020204020204" pitchFamily="34" charset="-122"/>
                <a:ea typeface="微软雅黑" panose="020B0503020204020204" pitchFamily="34" charset="-122"/>
              </a:rPr>
              <a:t>。</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0" algn="just"/>
            <a:endParaRPr kumimoji="1" lang="zh-CN" altLang="zh-CN" sz="2000" dirty="0">
              <a:solidFill>
                <a:srgbClr val="002060"/>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580E48E9-124A-FCE1-288E-986311008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320" y="2485077"/>
            <a:ext cx="4166806" cy="330832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4"/>
          <a:srcRect l="25956" t="63979" r="28604" b="6277"/>
          <a:stretch/>
        </p:blipFill>
        <p:spPr>
          <a:xfrm>
            <a:off x="5165020" y="2319189"/>
            <a:ext cx="2057122" cy="1037663"/>
          </a:xfrm>
          <a:prstGeom prst="rect">
            <a:avLst/>
          </a:prstGeom>
        </p:spPr>
      </p:pic>
      <p:pic>
        <p:nvPicPr>
          <p:cNvPr id="8"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5"/>
          <a:stretch>
            <a:fillRect/>
          </a:stretch>
        </p:blipFill>
        <p:spPr bwMode="auto">
          <a:xfrm>
            <a:off x="1190639" y="2250240"/>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1913766" y="2319189"/>
            <a:ext cx="748514" cy="885257"/>
          </a:xfrm>
          <a:prstGeom prst="rect">
            <a:avLst/>
          </a:prstGeom>
          <a:noFill/>
          <a:ln w="9525" cap="flat" cmpd="sng" algn="ctr">
            <a:solidFill>
              <a:srgbClr val="C0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曲线连接符 11"/>
          <p:cNvCxnSpPr>
            <a:endCxn id="6" idx="2"/>
          </p:cNvCxnSpPr>
          <p:nvPr/>
        </p:nvCxnSpPr>
        <p:spPr bwMode="auto">
          <a:xfrm>
            <a:off x="2097186" y="3217429"/>
            <a:ext cx="4096395" cy="139423"/>
          </a:xfrm>
          <a:prstGeom prst="curvedConnector4">
            <a:avLst>
              <a:gd name="adj1" fmla="val 37446"/>
              <a:gd name="adj2" fmla="val 263961"/>
            </a:avLst>
          </a:prstGeom>
          <a:solidFill>
            <a:schemeClr val="accent1"/>
          </a:solidFill>
          <a:ln w="9525" cap="flat" cmpd="sng" algn="ctr">
            <a:solidFill>
              <a:srgbClr val="C00000"/>
            </a:solidFill>
            <a:prstDash val="solid"/>
            <a:round/>
            <a:headEnd type="none" w="med" len="med"/>
            <a:tailEnd type="triangle"/>
          </a:ln>
        </p:spPr>
      </p:cxnSp>
      <p:sp>
        <p:nvSpPr>
          <p:cNvPr id="14" name="矩形 13"/>
          <p:cNvSpPr/>
          <p:nvPr/>
        </p:nvSpPr>
        <p:spPr bwMode="auto">
          <a:xfrm>
            <a:off x="9595723" y="3379982"/>
            <a:ext cx="1972886" cy="356050"/>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a:blip r:embed="rId6"/>
          <a:stretch>
            <a:fillRect/>
          </a:stretch>
        </p:blipFill>
        <p:spPr>
          <a:xfrm>
            <a:off x="798937" y="4557273"/>
            <a:ext cx="3108274" cy="2179507"/>
          </a:xfrm>
          <a:prstGeom prst="rect">
            <a:avLst/>
          </a:prstGeom>
        </p:spPr>
      </p:pic>
      <p:sp>
        <p:nvSpPr>
          <p:cNvPr id="17" name="文本框 16">
            <a:extLst>
              <a:ext uri="{FF2B5EF4-FFF2-40B4-BE49-F238E27FC236}">
                <a16:creationId xmlns:a16="http://schemas.microsoft.com/office/drawing/2014/main" id="{93EC5FE0-5EE0-C2D4-4BBC-402BBA19643A}"/>
              </a:ext>
            </a:extLst>
          </p:cNvPr>
          <p:cNvSpPr txBox="1"/>
          <p:nvPr/>
        </p:nvSpPr>
        <p:spPr>
          <a:xfrm>
            <a:off x="757803" y="3688108"/>
            <a:ext cx="6549306" cy="1231106"/>
          </a:xfrm>
          <a:prstGeom prst="rect">
            <a:avLst/>
          </a:prstGeom>
          <a:noFill/>
        </p:spPr>
        <p:txBody>
          <a:bodyPr wrap="square">
            <a:spAutoFit/>
          </a:bodyPr>
          <a:lstStyle/>
          <a:p>
            <a:pPr indent="266700" algn="just"/>
            <a:r>
              <a:rPr kumimoji="1" lang="en-US" altLang="zh-CN" b="1" dirty="0">
                <a:solidFill>
                  <a:srgbClr val="002060"/>
                </a:solidFill>
                <a:latin typeface="微软雅黑" panose="020B0503020204020204" pitchFamily="34" charset="-122"/>
                <a:ea typeface="微软雅黑" panose="020B0503020204020204" pitchFamily="34" charset="-122"/>
              </a:rPr>
              <a:t>&gt;</a:t>
            </a:r>
            <a:r>
              <a:rPr kumimoji="1" lang="zh-CN" altLang="en-US" dirty="0">
                <a:solidFill>
                  <a:srgbClr val="002060"/>
                </a:solidFill>
                <a:latin typeface="微软雅黑" panose="020B0503020204020204" pitchFamily="34" charset="-122"/>
                <a:ea typeface="微软雅黑" panose="020B0503020204020204" pitchFamily="34" charset="-122"/>
              </a:rPr>
              <a:t>对于</a:t>
            </a:r>
            <a:r>
              <a:rPr kumimoji="1" lang="zh-CN" altLang="en-US" dirty="0">
                <a:solidFill>
                  <a:srgbClr val="C00000"/>
                </a:solidFill>
                <a:latin typeface="微软雅黑" panose="020B0503020204020204" pitchFamily="34" charset="-122"/>
                <a:ea typeface="微软雅黑" panose="020B0503020204020204" pitchFamily="34" charset="-122"/>
              </a:rPr>
              <a:t>不能</a:t>
            </a:r>
            <a:r>
              <a:rPr kumimoji="1" lang="zh-CN" altLang="en-US" dirty="0">
                <a:solidFill>
                  <a:srgbClr val="002060"/>
                </a:solidFill>
                <a:latin typeface="微软雅黑" panose="020B0503020204020204" pitchFamily="34" charset="-122"/>
                <a:ea typeface="微软雅黑" panose="020B0503020204020204" pitchFamily="34" charset="-122"/>
              </a:rPr>
              <a:t>通过</a:t>
            </a:r>
            <a:r>
              <a:rPr kumimoji="1" lang="en-US" altLang="zh-CN" dirty="0">
                <a:solidFill>
                  <a:srgbClr val="C00000"/>
                </a:solidFill>
                <a:latin typeface="微软雅黑" panose="020B0503020204020204" pitchFamily="34" charset="-122"/>
                <a:ea typeface="微软雅黑" panose="020B0503020204020204" pitchFamily="34" charset="-122"/>
              </a:rPr>
              <a:t>input transition</a:t>
            </a:r>
            <a:r>
              <a:rPr kumimoji="1" lang="zh-CN" altLang="en-US" dirty="0">
                <a:solidFill>
                  <a:srgbClr val="002060"/>
                </a:solidFill>
                <a:latin typeface="微软雅黑" panose="020B0503020204020204" pitchFamily="34" charset="-122"/>
                <a:ea typeface="微软雅黑" panose="020B0503020204020204" pitchFamily="34" charset="-122"/>
              </a:rPr>
              <a:t>和</a:t>
            </a:r>
            <a:r>
              <a:rPr kumimoji="1" lang="en-US" altLang="zh-CN" dirty="0">
                <a:solidFill>
                  <a:srgbClr val="C00000"/>
                </a:solidFill>
                <a:latin typeface="微软雅黑" panose="020B0503020204020204" pitchFamily="34" charset="-122"/>
                <a:ea typeface="微软雅黑" panose="020B0503020204020204" pitchFamily="34" charset="-122"/>
              </a:rPr>
              <a:t>output load</a:t>
            </a:r>
            <a:r>
              <a:rPr kumimoji="1" lang="zh-CN" altLang="en-US" dirty="0">
                <a:solidFill>
                  <a:srgbClr val="002060"/>
                </a:solidFill>
                <a:latin typeface="微软雅黑" panose="020B0503020204020204" pitchFamily="34" charset="-122"/>
                <a:ea typeface="微软雅黑" panose="020B0503020204020204" pitchFamily="34" charset="-122"/>
              </a:rPr>
              <a:t>直接在</a:t>
            </a:r>
            <a:r>
              <a:rPr kumimoji="1" lang="en-US" altLang="zh-CN" dirty="0">
                <a:solidFill>
                  <a:srgbClr val="002060"/>
                </a:solidFill>
                <a:latin typeface="微软雅黑" panose="020B0503020204020204" pitchFamily="34" charset="-122"/>
                <a:ea typeface="微软雅黑" panose="020B0503020204020204" pitchFamily="34" charset="-122"/>
              </a:rPr>
              <a:t>NLDM</a:t>
            </a:r>
            <a:r>
              <a:rPr kumimoji="1" lang="zh-CN" altLang="en-US" dirty="0">
                <a:solidFill>
                  <a:srgbClr val="002060"/>
                </a:solidFill>
                <a:latin typeface="微软雅黑" panose="020B0503020204020204" pitchFamily="34" charset="-122"/>
                <a:ea typeface="微软雅黑" panose="020B0503020204020204" pitchFamily="34" charset="-122"/>
              </a:rPr>
              <a:t>表获取</a:t>
            </a:r>
            <a:r>
              <a:rPr kumimoji="1" lang="en-US" altLang="zh-CN" dirty="0" err="1">
                <a:solidFill>
                  <a:srgbClr val="002060"/>
                </a:solidFill>
                <a:latin typeface="微软雅黑" panose="020B0503020204020204" pitchFamily="34" charset="-122"/>
                <a:ea typeface="微软雅黑" panose="020B0503020204020204" pitchFamily="34" charset="-122"/>
              </a:rPr>
              <a:t>deley</a:t>
            </a:r>
            <a:r>
              <a:rPr kumimoji="1" lang="zh-CN" altLang="en-US" dirty="0">
                <a:solidFill>
                  <a:srgbClr val="002060"/>
                </a:solidFill>
                <a:latin typeface="微软雅黑" panose="020B0503020204020204" pitchFamily="34" charset="-122"/>
                <a:ea typeface="微软雅黑" panose="020B0503020204020204" pitchFamily="34" charset="-122"/>
              </a:rPr>
              <a:t>值的需要进行插值，获取其值，下面是线性插值的方法。</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0" algn="just"/>
            <a:endParaRPr kumimoji="1" lang="zh-CN" altLang="zh-CN" sz="2000" dirty="0">
              <a:solidFill>
                <a:srgbClr val="C00000"/>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7"/>
          <a:srcRect l="5235" t="13365"/>
          <a:stretch/>
        </p:blipFill>
        <p:spPr>
          <a:xfrm>
            <a:off x="4080976" y="5200899"/>
            <a:ext cx="3141166" cy="371341"/>
          </a:xfrm>
          <a:prstGeom prst="rect">
            <a:avLst/>
          </a:prstGeom>
        </p:spPr>
      </p:pic>
    </p:spTree>
    <p:extLst>
      <p:ext uri="{BB962C8B-B14F-4D97-AF65-F5344CB8AC3E}">
        <p14:creationId xmlns:p14="http://schemas.microsoft.com/office/powerpoint/2010/main" val="2032703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222CB-216C-9C05-E9CB-F5A6284EB745}"/>
              </a:ext>
            </a:extLst>
          </p:cNvPr>
          <p:cNvSpPr>
            <a:spLocks noGrp="1"/>
          </p:cNvSpPr>
          <p:nvPr>
            <p:ph type="title"/>
          </p:nvPr>
        </p:nvSpPr>
        <p:spPr/>
        <p:txBody>
          <a:bodyPr/>
          <a:lstStyle/>
          <a:p>
            <a:r>
              <a:rPr kumimoji="1" lang="zh-CN" altLang="en-US" dirty="0"/>
              <a:t>支持特性一：</a:t>
            </a:r>
            <a:r>
              <a:rPr kumimoji="1" lang="en-US" altLang="zh-CN" dirty="0" err="1"/>
              <a:t>NLDM&amp;Elmore</a:t>
            </a:r>
            <a:r>
              <a:rPr kumimoji="1" lang="zh-CN" altLang="en-US" dirty="0"/>
              <a:t>延时计算</a:t>
            </a:r>
            <a:endParaRPr lang="zh-CN" altLang="en-US" dirty="0"/>
          </a:p>
        </p:txBody>
      </p:sp>
      <p:sp>
        <p:nvSpPr>
          <p:cNvPr id="3" name="内容占位符 2">
            <a:extLst>
              <a:ext uri="{FF2B5EF4-FFF2-40B4-BE49-F238E27FC236}">
                <a16:creationId xmlns:a16="http://schemas.microsoft.com/office/drawing/2014/main" id="{009403AF-3D3B-8244-6825-6EBCA5DDCDEB}"/>
              </a:ext>
            </a:extLst>
          </p:cNvPr>
          <p:cNvSpPr>
            <a:spLocks noGrp="1"/>
          </p:cNvSpPr>
          <p:nvPr>
            <p:ph idx="1"/>
          </p:nvPr>
        </p:nvSpPr>
        <p:spPr/>
        <p:txBody>
          <a:bodyPr/>
          <a:lstStyle/>
          <a:p>
            <a:r>
              <a:rPr lang="en-US" altLang="zh-CN" dirty="0"/>
              <a:t>Elmore——</a:t>
            </a:r>
            <a:r>
              <a:rPr lang="zh-CN" altLang="en-US" dirty="0">
                <a:solidFill>
                  <a:srgbClr val="C00000"/>
                </a:solidFill>
              </a:rPr>
              <a:t>互连线延时模型</a:t>
            </a:r>
            <a:endParaRPr lang="en-US" altLang="zh-CN" dirty="0">
              <a:solidFill>
                <a:srgbClr val="C00000"/>
              </a:solidFill>
            </a:endParaRPr>
          </a:p>
          <a:p>
            <a:endParaRPr lang="en-US" altLang="zh-CN" dirty="0">
              <a:solidFill>
                <a:srgbClr val="C00000"/>
              </a:solidFill>
            </a:endParaRPr>
          </a:p>
          <a:p>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93EC5FE0-5EE0-C2D4-4BBC-402BBA19643A}"/>
              </a:ext>
            </a:extLst>
          </p:cNvPr>
          <p:cNvSpPr txBox="1"/>
          <p:nvPr/>
        </p:nvSpPr>
        <p:spPr>
          <a:xfrm>
            <a:off x="658153" y="1767798"/>
            <a:ext cx="10775893" cy="677108"/>
          </a:xfrm>
          <a:prstGeom prst="rect">
            <a:avLst/>
          </a:prstGeom>
          <a:noFill/>
        </p:spPr>
        <p:txBody>
          <a:bodyPr wrap="square">
            <a:spAutoFit/>
          </a:bodyPr>
          <a:lstStyle/>
          <a:p>
            <a:pPr indent="266700" algn="just"/>
            <a:r>
              <a:rPr kumimoji="1" lang="en-US" altLang="zh-CN" b="1" dirty="0">
                <a:solidFill>
                  <a:srgbClr val="002060"/>
                </a:solidFill>
                <a:latin typeface="微软雅黑" panose="020B0503020204020204" pitchFamily="34" charset="-122"/>
                <a:ea typeface="微软雅黑" panose="020B0503020204020204" pitchFamily="34" charset="-122"/>
              </a:rPr>
              <a:t>&gt;</a:t>
            </a:r>
            <a:r>
              <a:rPr kumimoji="1" lang="zh-CN" altLang="en-US" dirty="0">
                <a:solidFill>
                  <a:srgbClr val="002060"/>
                </a:solidFill>
                <a:latin typeface="微软雅黑" panose="020B0503020204020204" pitchFamily="34" charset="-122"/>
                <a:ea typeface="微软雅黑" panose="020B0503020204020204" pitchFamily="34" charset="-122"/>
              </a:rPr>
              <a:t>互连线微分方程的一阶矩，可以快速近似得到延时结果，且能证明其是延时的上界。</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0" algn="just"/>
            <a:endParaRPr kumimoji="1" lang="zh-CN" altLang="zh-CN" sz="2000" dirty="0">
              <a:solidFill>
                <a:srgbClr val="002060"/>
              </a:solidFill>
              <a:latin typeface="微软雅黑" panose="020B0503020204020204" pitchFamily="34" charset="-122"/>
              <a:ea typeface="微软雅黑" panose="020B0503020204020204" pitchFamily="34" charset="-122"/>
            </a:endParaRPr>
          </a:p>
        </p:txBody>
      </p:sp>
      <p:pic>
        <p:nvPicPr>
          <p:cNvPr id="8"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3"/>
          <a:stretch>
            <a:fillRect/>
          </a:stretch>
        </p:blipFill>
        <p:spPr bwMode="auto">
          <a:xfrm>
            <a:off x="868019" y="3385472"/>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1932008" y="3745891"/>
            <a:ext cx="748514" cy="376810"/>
          </a:xfrm>
          <a:prstGeom prst="rect">
            <a:avLst/>
          </a:prstGeom>
          <a:noFill/>
          <a:ln w="9525" cap="flat" cmpd="sng" algn="ctr">
            <a:solidFill>
              <a:srgbClr val="C0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曲线连接符 11"/>
          <p:cNvCxnSpPr>
            <a:stCxn id="7" idx="0"/>
          </p:cNvCxnSpPr>
          <p:nvPr/>
        </p:nvCxnSpPr>
        <p:spPr bwMode="auto">
          <a:xfrm rot="5400000" flipH="1" flipV="1">
            <a:off x="3327521" y="1510997"/>
            <a:ext cx="1213639" cy="3256151"/>
          </a:xfrm>
          <a:prstGeom prst="curvedConnector2">
            <a:avLst/>
          </a:prstGeom>
          <a:solidFill>
            <a:schemeClr val="accent1"/>
          </a:solidFill>
          <a:ln w="9525" cap="flat" cmpd="sng" algn="ctr">
            <a:solidFill>
              <a:srgbClr val="C00000"/>
            </a:solidFill>
            <a:prstDash val="solid"/>
            <a:round/>
            <a:headEnd type="none" w="med" len="med"/>
            <a:tailEnd type="triangle"/>
          </a:ln>
        </p:spPr>
      </p:cxnSp>
      <p:grpSp>
        <p:nvGrpSpPr>
          <p:cNvPr id="18" name="组合 17">
            <a:extLst>
              <a:ext uri="{FF2B5EF4-FFF2-40B4-BE49-F238E27FC236}">
                <a16:creationId xmlns:a16="http://schemas.microsoft.com/office/drawing/2014/main" id="{22016B41-AC5A-43EC-A83E-D9184997FB67}"/>
              </a:ext>
            </a:extLst>
          </p:cNvPr>
          <p:cNvGrpSpPr/>
          <p:nvPr/>
        </p:nvGrpSpPr>
        <p:grpSpPr>
          <a:xfrm>
            <a:off x="5597781" y="2211210"/>
            <a:ext cx="6261377" cy="3135541"/>
            <a:chOff x="4624352" y="2574399"/>
            <a:chExt cx="7419125" cy="3467629"/>
          </a:xfrm>
        </p:grpSpPr>
        <p:pic>
          <p:nvPicPr>
            <p:cNvPr id="19" name="图片 18">
              <a:extLst>
                <a:ext uri="{FF2B5EF4-FFF2-40B4-BE49-F238E27FC236}">
                  <a16:creationId xmlns:a16="http://schemas.microsoft.com/office/drawing/2014/main" id="{D2DA04D8-AC79-4CA6-8ACB-664E3C16F4CB}"/>
                </a:ext>
              </a:extLst>
            </p:cNvPr>
            <p:cNvPicPr>
              <a:picLocks noChangeAspect="1"/>
            </p:cNvPicPr>
            <p:nvPr/>
          </p:nvPicPr>
          <p:blipFill>
            <a:blip r:embed="rId4"/>
            <a:stretch>
              <a:fillRect/>
            </a:stretch>
          </p:blipFill>
          <p:spPr>
            <a:xfrm>
              <a:off x="7989580" y="3556003"/>
              <a:ext cx="3267075" cy="2486025"/>
            </a:xfrm>
            <a:prstGeom prst="rect">
              <a:avLst/>
            </a:prstGeom>
          </p:spPr>
        </p:pic>
        <p:pic>
          <p:nvPicPr>
            <p:cNvPr id="20" name="图片 19">
              <a:extLst>
                <a:ext uri="{FF2B5EF4-FFF2-40B4-BE49-F238E27FC236}">
                  <a16:creationId xmlns:a16="http://schemas.microsoft.com/office/drawing/2014/main" id="{58FAC6AF-FA61-4210-8D88-EFC3020DBAFC}"/>
                </a:ext>
              </a:extLst>
            </p:cNvPr>
            <p:cNvPicPr>
              <a:picLocks noChangeAspect="1"/>
            </p:cNvPicPr>
            <p:nvPr/>
          </p:nvPicPr>
          <p:blipFill>
            <a:blip r:embed="rId5"/>
            <a:stretch>
              <a:fillRect/>
            </a:stretch>
          </p:blipFill>
          <p:spPr>
            <a:xfrm>
              <a:off x="7989580" y="2574399"/>
              <a:ext cx="4053897" cy="981604"/>
            </a:xfrm>
            <a:prstGeom prst="rect">
              <a:avLst/>
            </a:prstGeom>
          </p:spPr>
        </p:pic>
        <p:pic>
          <p:nvPicPr>
            <p:cNvPr id="21" name="图片 20">
              <a:extLst>
                <a:ext uri="{FF2B5EF4-FFF2-40B4-BE49-F238E27FC236}">
                  <a16:creationId xmlns:a16="http://schemas.microsoft.com/office/drawing/2014/main" id="{747DFB2C-A2A6-4EA4-8AC6-7426E140ADDF}"/>
                </a:ext>
              </a:extLst>
            </p:cNvPr>
            <p:cNvPicPr>
              <a:picLocks noChangeAspect="1"/>
            </p:cNvPicPr>
            <p:nvPr/>
          </p:nvPicPr>
          <p:blipFill>
            <a:blip r:embed="rId6"/>
            <a:stretch>
              <a:fillRect/>
            </a:stretch>
          </p:blipFill>
          <p:spPr>
            <a:xfrm>
              <a:off x="4624352" y="2574399"/>
              <a:ext cx="2578406" cy="1866458"/>
            </a:xfrm>
            <a:prstGeom prst="rect">
              <a:avLst/>
            </a:prstGeom>
          </p:spPr>
        </p:pic>
        <p:sp>
          <p:nvSpPr>
            <p:cNvPr id="22" name="箭头: 右 7">
              <a:extLst>
                <a:ext uri="{FF2B5EF4-FFF2-40B4-BE49-F238E27FC236}">
                  <a16:creationId xmlns:a16="http://schemas.microsoft.com/office/drawing/2014/main" id="{EF06C41A-A54C-4A0D-8B33-232BA39EE29E}"/>
                </a:ext>
              </a:extLst>
            </p:cNvPr>
            <p:cNvSpPr/>
            <p:nvPr/>
          </p:nvSpPr>
          <p:spPr>
            <a:xfrm>
              <a:off x="7166040" y="3429001"/>
              <a:ext cx="397398" cy="2166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27" name="Picture 2">
            <a:extLst>
              <a:ext uri="{FF2B5EF4-FFF2-40B4-BE49-F238E27FC236}">
                <a16:creationId xmlns:a16="http://schemas.microsoft.com/office/drawing/2014/main" id="{26ACA5EA-7BAC-51C9-B123-F37708F25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5824" y="4151414"/>
            <a:ext cx="1757834" cy="2451208"/>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bwMode="auto">
          <a:xfrm>
            <a:off x="4483480" y="5198993"/>
            <a:ext cx="836815" cy="356050"/>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b="1" dirty="0">
                <a:latin typeface="Arial" panose="020B0604020202020204" pitchFamily="34" charset="0"/>
                <a:ea typeface="宋体" panose="02010600030101010101" pitchFamily="2" charset="-122"/>
              </a:rPr>
              <a:t>.</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spef</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34" name="直接箭头连接符 33"/>
          <p:cNvCxnSpPr>
            <a:stCxn id="32" idx="3"/>
            <a:endCxn id="27" idx="1"/>
          </p:cNvCxnSpPr>
          <p:nvPr/>
        </p:nvCxnSpPr>
        <p:spPr bwMode="auto">
          <a:xfrm>
            <a:off x="5320295" y="5377018"/>
            <a:ext cx="575529"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6" name="直接箭头连接符 35"/>
          <p:cNvCxnSpPr>
            <a:stCxn id="27" idx="0"/>
          </p:cNvCxnSpPr>
          <p:nvPr/>
        </p:nvCxnSpPr>
        <p:spPr bwMode="auto">
          <a:xfrm flipV="1">
            <a:off x="6774741" y="3899417"/>
            <a:ext cx="0" cy="251997"/>
          </a:xfrm>
          <a:prstGeom prst="straightConnector1">
            <a:avLst/>
          </a:prstGeom>
          <a:solidFill>
            <a:schemeClr val="accent1"/>
          </a:solidFill>
          <a:ln w="9525" cap="flat" cmpd="sng" algn="ctr">
            <a:solidFill>
              <a:srgbClr val="C00000"/>
            </a:solidFill>
            <a:prstDash val="solid"/>
            <a:round/>
            <a:headEnd type="none" w="med" len="med"/>
            <a:tailEnd type="triangle"/>
          </a:ln>
        </p:spPr>
      </p:cxnSp>
    </p:spTree>
    <p:extLst>
      <p:ext uri="{BB962C8B-B14F-4D97-AF65-F5344CB8AC3E}">
        <p14:creationId xmlns:p14="http://schemas.microsoft.com/office/powerpoint/2010/main" val="74608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9403AF-3D3B-8244-6825-6EBCA5DDCDEB}"/>
              </a:ext>
            </a:extLst>
          </p:cNvPr>
          <p:cNvSpPr>
            <a:spLocks noGrp="1"/>
          </p:cNvSpPr>
          <p:nvPr>
            <p:ph idx="1"/>
          </p:nvPr>
        </p:nvSpPr>
        <p:spPr/>
        <p:txBody>
          <a:bodyPr/>
          <a:lstStyle/>
          <a:p>
            <a:r>
              <a:rPr kumimoji="1" lang="en-US" altLang="zh-CN" dirty="0"/>
              <a:t>CCS</a:t>
            </a:r>
            <a:r>
              <a:rPr kumimoji="1" lang="zh-CN" altLang="en-US" dirty="0"/>
              <a:t>（</a:t>
            </a:r>
            <a:r>
              <a:rPr lang="en-US" altLang="zh-CN" dirty="0"/>
              <a:t>Composite Current Source</a:t>
            </a:r>
            <a:r>
              <a:rPr lang="zh-CN" altLang="en-US" dirty="0"/>
              <a:t>）</a:t>
            </a:r>
            <a:r>
              <a:rPr lang="en-US" altLang="zh-CN" dirty="0"/>
              <a:t>——</a:t>
            </a:r>
            <a:r>
              <a:rPr lang="zh-CN" altLang="en-US" dirty="0">
                <a:solidFill>
                  <a:srgbClr val="C00000"/>
                </a:solidFill>
              </a:rPr>
              <a:t>更精确的</a:t>
            </a:r>
            <a:r>
              <a:rPr lang="en-US" altLang="zh-CN" dirty="0">
                <a:solidFill>
                  <a:srgbClr val="C00000"/>
                </a:solidFill>
              </a:rPr>
              <a:t>cell</a:t>
            </a:r>
            <a:r>
              <a:rPr lang="zh-CN" altLang="en-US" dirty="0">
                <a:solidFill>
                  <a:srgbClr val="C00000"/>
                </a:solidFill>
              </a:rPr>
              <a:t>延时模型</a:t>
            </a:r>
            <a:endParaRPr lang="en-US" altLang="zh-CN" dirty="0">
              <a:solidFill>
                <a:srgbClr val="C00000"/>
              </a:solidFill>
            </a:endParaRPr>
          </a:p>
          <a:p>
            <a:endParaRPr lang="en-US" altLang="zh-CN" dirty="0">
              <a:solidFill>
                <a:srgbClr val="C00000"/>
              </a:solidFill>
            </a:endParaRPr>
          </a:p>
          <a:p>
            <a:endParaRPr lang="en-US" altLang="zh-CN" dirty="0"/>
          </a:p>
          <a:p>
            <a:endParaRPr lang="en-US" altLang="zh-CN" dirty="0"/>
          </a:p>
          <a:p>
            <a:endParaRPr lang="en-US" altLang="zh-CN" dirty="0"/>
          </a:p>
          <a:p>
            <a:endParaRPr lang="zh-CN" altLang="en-US" dirty="0"/>
          </a:p>
        </p:txBody>
      </p:sp>
      <p:sp>
        <p:nvSpPr>
          <p:cNvPr id="4" name="文本框 3">
            <a:extLst>
              <a:ext uri="{FF2B5EF4-FFF2-40B4-BE49-F238E27FC236}">
                <a16:creationId xmlns:a16="http://schemas.microsoft.com/office/drawing/2014/main" id="{93EC5FE0-5EE0-C2D4-4BBC-402BBA19643A}"/>
              </a:ext>
            </a:extLst>
          </p:cNvPr>
          <p:cNvSpPr txBox="1"/>
          <p:nvPr/>
        </p:nvSpPr>
        <p:spPr>
          <a:xfrm>
            <a:off x="623392" y="1718173"/>
            <a:ext cx="10775893" cy="677108"/>
          </a:xfrm>
          <a:prstGeom prst="rect">
            <a:avLst/>
          </a:prstGeom>
          <a:noFill/>
        </p:spPr>
        <p:txBody>
          <a:bodyPr wrap="square">
            <a:spAutoFit/>
          </a:bodyPr>
          <a:lstStyle/>
          <a:p>
            <a:pPr indent="266700" algn="just"/>
            <a:r>
              <a:rPr kumimoji="1" lang="en-US" altLang="zh-CN" b="1" dirty="0">
                <a:solidFill>
                  <a:srgbClr val="002060"/>
                </a:solidFill>
                <a:latin typeface="微软雅黑" panose="020B0503020204020204" pitchFamily="34" charset="-122"/>
                <a:ea typeface="微软雅黑" panose="020B0503020204020204" pitchFamily="34" charset="-122"/>
              </a:rPr>
              <a:t>&gt;</a:t>
            </a:r>
            <a:r>
              <a:rPr kumimoji="1" lang="zh-CN" altLang="en-US" b="1" dirty="0">
                <a:solidFill>
                  <a:srgbClr val="002060"/>
                </a:solidFill>
                <a:latin typeface="微软雅黑" panose="020B0503020204020204" pitchFamily="34" charset="-122"/>
                <a:ea typeface="微软雅黑" panose="020B0503020204020204" pitchFamily="34" charset="-122"/>
              </a:rPr>
              <a:t>通过把电流转成对应的电压值，可以获取到待求解</a:t>
            </a:r>
            <a:r>
              <a:rPr kumimoji="1" lang="en-US" altLang="zh-CN" b="1" dirty="0">
                <a:solidFill>
                  <a:srgbClr val="002060"/>
                </a:solidFill>
                <a:latin typeface="微软雅黑" panose="020B0503020204020204" pitchFamily="34" charset="-122"/>
                <a:ea typeface="微软雅黑" panose="020B0503020204020204" pitchFamily="34" charset="-122"/>
              </a:rPr>
              <a:t>cell</a:t>
            </a:r>
            <a:r>
              <a:rPr kumimoji="1" lang="zh-CN" altLang="en-US" b="1" dirty="0">
                <a:solidFill>
                  <a:srgbClr val="002060"/>
                </a:solidFill>
                <a:latin typeface="微软雅黑" panose="020B0503020204020204" pitchFamily="34" charset="-122"/>
                <a:ea typeface="微软雅黑" panose="020B0503020204020204" pitchFamily="34" charset="-122"/>
              </a:rPr>
              <a:t>的</a:t>
            </a:r>
            <a:r>
              <a:rPr kumimoji="1" lang="en-US" altLang="zh-CN" b="1" dirty="0">
                <a:solidFill>
                  <a:srgbClr val="002060"/>
                </a:solidFill>
                <a:latin typeface="微软雅黑" panose="020B0503020204020204" pitchFamily="34" charset="-122"/>
                <a:ea typeface="微软雅黑" panose="020B0503020204020204" pitchFamily="34" charset="-122"/>
              </a:rPr>
              <a:t>slew</a:t>
            </a:r>
            <a:r>
              <a:rPr kumimoji="1" lang="zh-CN" altLang="en-US" b="1" dirty="0">
                <a:solidFill>
                  <a:srgbClr val="002060"/>
                </a:solidFill>
                <a:latin typeface="微软雅黑" panose="020B0503020204020204" pitchFamily="34" charset="-122"/>
                <a:ea typeface="微软雅黑" panose="020B0503020204020204" pitchFamily="34" charset="-122"/>
              </a:rPr>
              <a:t>和</a:t>
            </a:r>
            <a:r>
              <a:rPr kumimoji="1" lang="en-US" altLang="zh-CN" b="1" dirty="0">
                <a:solidFill>
                  <a:srgbClr val="002060"/>
                </a:solidFill>
                <a:latin typeface="微软雅黑" panose="020B0503020204020204" pitchFamily="34" charset="-122"/>
                <a:ea typeface="微软雅黑" panose="020B0503020204020204" pitchFamily="34" charset="-122"/>
              </a:rPr>
              <a:t>Delay</a:t>
            </a:r>
            <a:r>
              <a:rPr kumimoji="1" lang="zh-CN" altLang="en-US" dirty="0">
                <a:solidFill>
                  <a:srgbClr val="002060"/>
                </a:solidFill>
                <a:latin typeface="微软雅黑" panose="020B0503020204020204" pitchFamily="34" charset="-122"/>
                <a:ea typeface="微软雅黑" panose="020B0503020204020204" pitchFamily="34" charset="-122"/>
              </a:rPr>
              <a:t>。</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0" algn="just"/>
            <a:endParaRPr kumimoji="1" lang="zh-CN" altLang="zh-CN" sz="2000"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3"/>
          <a:srcRect l="25956" t="63979" r="28604" b="6277"/>
          <a:stretch/>
        </p:blipFill>
        <p:spPr>
          <a:xfrm>
            <a:off x="5165020" y="2319189"/>
            <a:ext cx="2057122" cy="1037663"/>
          </a:xfrm>
          <a:prstGeom prst="rect">
            <a:avLst/>
          </a:prstGeom>
        </p:spPr>
      </p:pic>
      <p:pic>
        <p:nvPicPr>
          <p:cNvPr id="8"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4"/>
          <a:stretch>
            <a:fillRect/>
          </a:stretch>
        </p:blipFill>
        <p:spPr bwMode="auto">
          <a:xfrm>
            <a:off x="1190639" y="2250240"/>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1913766" y="2319189"/>
            <a:ext cx="748514" cy="885257"/>
          </a:xfrm>
          <a:prstGeom prst="rect">
            <a:avLst/>
          </a:prstGeom>
          <a:noFill/>
          <a:ln w="9525" cap="flat" cmpd="sng" algn="ctr">
            <a:solidFill>
              <a:srgbClr val="C0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曲线连接符 11"/>
          <p:cNvCxnSpPr>
            <a:endCxn id="6" idx="2"/>
          </p:cNvCxnSpPr>
          <p:nvPr/>
        </p:nvCxnSpPr>
        <p:spPr bwMode="auto">
          <a:xfrm>
            <a:off x="2097186" y="3217429"/>
            <a:ext cx="4096395" cy="139423"/>
          </a:xfrm>
          <a:prstGeom prst="curvedConnector4">
            <a:avLst>
              <a:gd name="adj1" fmla="val 37446"/>
              <a:gd name="adj2" fmla="val 263961"/>
            </a:avLst>
          </a:prstGeom>
          <a:solidFill>
            <a:schemeClr val="accent1"/>
          </a:solidFill>
          <a:ln w="9525" cap="flat" cmpd="sng" algn="ctr">
            <a:solidFill>
              <a:srgbClr val="C00000"/>
            </a:solidFill>
            <a:prstDash val="solid"/>
            <a:round/>
            <a:headEnd type="none" w="med" len="med"/>
            <a:tailEnd type="triangle"/>
          </a:ln>
        </p:spPr>
      </p:cxnSp>
      <p:sp>
        <p:nvSpPr>
          <p:cNvPr id="18" name="标题 1">
            <a:extLst>
              <a:ext uri="{FF2B5EF4-FFF2-40B4-BE49-F238E27FC236}">
                <a16:creationId xmlns:a16="http://schemas.microsoft.com/office/drawing/2014/main" id="{305222CB-216C-9C05-E9CB-F5A6284EB745}"/>
              </a:ext>
            </a:extLst>
          </p:cNvPr>
          <p:cNvSpPr txBox="1">
            <a:spLocks/>
          </p:cNvSpPr>
          <p:nvPr/>
        </p:nvSpPr>
        <p:spPr bwMode="auto">
          <a:xfrm>
            <a:off x="623392" y="119399"/>
            <a:ext cx="10959008" cy="93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900" b="1">
                <a:solidFill>
                  <a:srgbClr val="00206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900" b="1">
                <a:solidFill>
                  <a:schemeClr val="tx2"/>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kumimoji="1" lang="zh-CN" altLang="en-US" kern="0" dirty="0"/>
              <a:t>支持特性二：</a:t>
            </a:r>
            <a:r>
              <a:rPr kumimoji="1" lang="en-US" altLang="zh-CN" kern="0" dirty="0" err="1"/>
              <a:t>CCS&amp;Arnolidi</a:t>
            </a:r>
            <a:r>
              <a:rPr kumimoji="1" lang="zh-CN" altLang="en-US" kern="0" dirty="0"/>
              <a:t>延时计算</a:t>
            </a:r>
            <a:endParaRPr lang="zh-CN" altLang="en-US" kern="0" dirty="0"/>
          </a:p>
        </p:txBody>
      </p:sp>
      <p:pic>
        <p:nvPicPr>
          <p:cNvPr id="19" name="图片 18">
            <a:extLst>
              <a:ext uri="{FF2B5EF4-FFF2-40B4-BE49-F238E27FC236}">
                <a16:creationId xmlns:a16="http://schemas.microsoft.com/office/drawing/2014/main" id="{8C0A9AE5-83E9-4386-B3C6-272CE07803CE}"/>
              </a:ext>
            </a:extLst>
          </p:cNvPr>
          <p:cNvPicPr>
            <a:picLocks noChangeAspect="1"/>
          </p:cNvPicPr>
          <p:nvPr/>
        </p:nvPicPr>
        <p:blipFill>
          <a:blip r:embed="rId5"/>
          <a:stretch>
            <a:fillRect/>
          </a:stretch>
        </p:blipFill>
        <p:spPr>
          <a:xfrm>
            <a:off x="7580039" y="5595490"/>
            <a:ext cx="2940973" cy="1015663"/>
          </a:xfrm>
          <a:prstGeom prst="rect">
            <a:avLst/>
          </a:prstGeom>
        </p:spPr>
      </p:pic>
      <p:pic>
        <p:nvPicPr>
          <p:cNvPr id="20" name="内容占位符 5">
            <a:extLst>
              <a:ext uri="{FF2B5EF4-FFF2-40B4-BE49-F238E27FC236}">
                <a16:creationId xmlns:a16="http://schemas.microsoft.com/office/drawing/2014/main" id="{69B677D8-6F05-CFE6-8247-B986E7406322}"/>
              </a:ext>
            </a:extLst>
          </p:cNvPr>
          <p:cNvPicPr>
            <a:picLocks noChangeAspect="1"/>
          </p:cNvPicPr>
          <p:nvPr/>
        </p:nvPicPr>
        <p:blipFill>
          <a:blip r:embed="rId6"/>
          <a:stretch>
            <a:fillRect/>
          </a:stretch>
        </p:blipFill>
        <p:spPr bwMode="auto">
          <a:xfrm>
            <a:off x="1308270" y="3663838"/>
            <a:ext cx="4787730" cy="279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a:extLst>
              <a:ext uri="{FF2B5EF4-FFF2-40B4-BE49-F238E27FC236}">
                <a16:creationId xmlns:a16="http://schemas.microsoft.com/office/drawing/2014/main" id="{F5E0F0D2-9613-4DD0-5794-8C44C2E3F0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6366" y="2216617"/>
            <a:ext cx="4147126" cy="347201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8"/>
          <a:stretch>
            <a:fillRect/>
          </a:stretch>
        </p:blipFill>
        <p:spPr>
          <a:xfrm>
            <a:off x="11035791" y="3157473"/>
            <a:ext cx="1036792" cy="855956"/>
          </a:xfrm>
          <a:prstGeom prst="rect">
            <a:avLst/>
          </a:prstGeom>
        </p:spPr>
      </p:pic>
      <p:cxnSp>
        <p:nvCxnSpPr>
          <p:cNvPr id="24" name="直接箭头连接符 23"/>
          <p:cNvCxnSpPr/>
          <p:nvPr/>
        </p:nvCxnSpPr>
        <p:spPr bwMode="auto">
          <a:xfrm>
            <a:off x="7950200" y="4493013"/>
            <a:ext cx="260351" cy="1506992"/>
          </a:xfrm>
          <a:prstGeom prst="straightConnector1">
            <a:avLst/>
          </a:prstGeom>
          <a:solidFill>
            <a:schemeClr val="accent1"/>
          </a:solidFill>
          <a:ln w="9525" cap="flat" cmpd="sng" algn="ctr">
            <a:solidFill>
              <a:srgbClr val="C00000"/>
            </a:solidFill>
            <a:prstDash val="solid"/>
            <a:round/>
            <a:headEnd type="none" w="med" len="med"/>
            <a:tailEnd type="triangle"/>
          </a:ln>
        </p:spPr>
      </p:cxnSp>
      <p:cxnSp>
        <p:nvCxnSpPr>
          <p:cNvPr id="27" name="曲线连接符 26"/>
          <p:cNvCxnSpPr/>
          <p:nvPr/>
        </p:nvCxnSpPr>
        <p:spPr bwMode="auto">
          <a:xfrm rot="10800000">
            <a:off x="6196990" y="5083187"/>
            <a:ext cx="3829660" cy="674390"/>
          </a:xfrm>
          <a:prstGeom prst="curvedConnector3">
            <a:avLst>
              <a:gd name="adj1" fmla="val 50000"/>
            </a:avLst>
          </a:prstGeom>
          <a:solidFill>
            <a:schemeClr val="accent1"/>
          </a:solidFill>
          <a:ln w="9525" cap="flat" cmpd="sng" algn="ctr">
            <a:solidFill>
              <a:srgbClr val="C00000"/>
            </a:solidFill>
            <a:prstDash val="solid"/>
            <a:round/>
            <a:headEnd type="none" w="med" len="med"/>
            <a:tailEnd type="triangle"/>
          </a:ln>
        </p:spPr>
      </p:cxnSp>
      <p:sp>
        <p:nvSpPr>
          <p:cNvPr id="38" name="矩形 37"/>
          <p:cNvSpPr/>
          <p:nvPr/>
        </p:nvSpPr>
        <p:spPr bwMode="auto">
          <a:xfrm>
            <a:off x="7785100" y="3241783"/>
            <a:ext cx="977900" cy="165100"/>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82003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222CB-216C-9C05-E9CB-F5A6284EB745}"/>
              </a:ext>
            </a:extLst>
          </p:cNvPr>
          <p:cNvSpPr>
            <a:spLocks noGrp="1"/>
          </p:cNvSpPr>
          <p:nvPr>
            <p:ph type="title"/>
          </p:nvPr>
        </p:nvSpPr>
        <p:spPr/>
        <p:txBody>
          <a:bodyPr/>
          <a:lstStyle/>
          <a:p>
            <a:r>
              <a:rPr kumimoji="1" lang="zh-CN" altLang="en-US" dirty="0"/>
              <a:t>支持特性二：</a:t>
            </a:r>
            <a:r>
              <a:rPr kumimoji="1" lang="en-US" altLang="zh-CN" dirty="0" err="1"/>
              <a:t>CCS&amp;Arnoldi</a:t>
            </a:r>
            <a:r>
              <a:rPr kumimoji="1" lang="zh-CN" altLang="en-US" dirty="0"/>
              <a:t>延时计算</a:t>
            </a:r>
            <a:endParaRPr lang="zh-CN" altLang="en-US" dirty="0"/>
          </a:p>
        </p:txBody>
      </p:sp>
      <p:sp>
        <p:nvSpPr>
          <p:cNvPr id="3" name="内容占位符 2">
            <a:extLst>
              <a:ext uri="{FF2B5EF4-FFF2-40B4-BE49-F238E27FC236}">
                <a16:creationId xmlns:a16="http://schemas.microsoft.com/office/drawing/2014/main" id="{009403AF-3D3B-8244-6825-6EBCA5DDCDEB}"/>
              </a:ext>
            </a:extLst>
          </p:cNvPr>
          <p:cNvSpPr>
            <a:spLocks noGrp="1"/>
          </p:cNvSpPr>
          <p:nvPr>
            <p:ph idx="1"/>
          </p:nvPr>
        </p:nvSpPr>
        <p:spPr/>
        <p:txBody>
          <a:bodyPr/>
          <a:lstStyle/>
          <a:p>
            <a:r>
              <a:rPr kumimoji="1" lang="en-US" altLang="zh-CN" dirty="0" err="1"/>
              <a:t>Arnoldi</a:t>
            </a:r>
            <a:r>
              <a:rPr lang="en-US" altLang="zh-CN" dirty="0"/>
              <a:t>——</a:t>
            </a:r>
            <a:r>
              <a:rPr lang="zh-CN" altLang="en-US" dirty="0">
                <a:solidFill>
                  <a:srgbClr val="C00000"/>
                </a:solidFill>
              </a:rPr>
              <a:t>更精确的互连线延时模型</a:t>
            </a:r>
            <a:endParaRPr lang="en-US" altLang="zh-CN" dirty="0">
              <a:solidFill>
                <a:srgbClr val="C00000"/>
              </a:solidFill>
            </a:endParaRPr>
          </a:p>
          <a:p>
            <a:endParaRPr lang="en-US" altLang="zh-CN" dirty="0"/>
          </a:p>
          <a:p>
            <a:endParaRPr lang="zh-CN" altLang="en-US" dirty="0"/>
          </a:p>
        </p:txBody>
      </p:sp>
      <p:sp>
        <p:nvSpPr>
          <p:cNvPr id="4" name="文本框 3">
            <a:extLst>
              <a:ext uri="{FF2B5EF4-FFF2-40B4-BE49-F238E27FC236}">
                <a16:creationId xmlns:a16="http://schemas.microsoft.com/office/drawing/2014/main" id="{93EC5FE0-5EE0-C2D4-4BBC-402BBA19643A}"/>
              </a:ext>
            </a:extLst>
          </p:cNvPr>
          <p:cNvSpPr txBox="1"/>
          <p:nvPr/>
        </p:nvSpPr>
        <p:spPr>
          <a:xfrm>
            <a:off x="672133" y="1678604"/>
            <a:ext cx="10775893" cy="954107"/>
          </a:xfrm>
          <a:prstGeom prst="rect">
            <a:avLst/>
          </a:prstGeom>
          <a:noFill/>
        </p:spPr>
        <p:txBody>
          <a:bodyPr wrap="square">
            <a:spAutoFit/>
          </a:bodyPr>
          <a:lstStyle/>
          <a:p>
            <a:pPr indent="266700" algn="just"/>
            <a:r>
              <a:rPr kumimoji="1" lang="en-US" altLang="zh-CN" b="1" dirty="0">
                <a:solidFill>
                  <a:srgbClr val="002060"/>
                </a:solidFill>
                <a:latin typeface="微软雅黑" panose="020B0503020204020204" pitchFamily="34" charset="-122"/>
                <a:ea typeface="微软雅黑" panose="020B0503020204020204" pitchFamily="34" charset="-122"/>
              </a:rPr>
              <a:t>&gt;</a:t>
            </a:r>
            <a:r>
              <a:rPr kumimoji="1" lang="zh-CN" altLang="en-US" dirty="0">
                <a:solidFill>
                  <a:srgbClr val="002060"/>
                </a:solidFill>
                <a:latin typeface="微软雅黑" panose="020B0503020204020204" pitchFamily="34" charset="-122"/>
                <a:ea typeface="微软雅黑" panose="020B0503020204020204" pitchFamily="34" charset="-122"/>
              </a:rPr>
              <a:t>原电路方程，通过构建</a:t>
            </a:r>
            <a:r>
              <a:rPr kumimoji="1" lang="en-US" altLang="zh-CN" dirty="0" err="1">
                <a:solidFill>
                  <a:srgbClr val="002060"/>
                </a:solidFill>
                <a:latin typeface="微软雅黑" panose="020B0503020204020204" pitchFamily="34" charset="-122"/>
                <a:ea typeface="微软雅黑" panose="020B0503020204020204" pitchFamily="34" charset="-122"/>
              </a:rPr>
              <a:t>Arnoldi</a:t>
            </a:r>
            <a:r>
              <a:rPr kumimoji="1" lang="zh-CN" altLang="en-US" dirty="0">
                <a:solidFill>
                  <a:srgbClr val="002060"/>
                </a:solidFill>
                <a:latin typeface="微软雅黑" panose="020B0503020204020204" pitchFamily="34" charset="-122"/>
                <a:ea typeface="微软雅黑" panose="020B0503020204020204" pitchFamily="34" charset="-122"/>
              </a:rPr>
              <a:t>正交基，然后对原方程做降阶，可以缩小方程的矩阵规模，进而再继续求解缩小规模后的微分方程，可以快速得到延时结果。</a:t>
            </a:r>
            <a:endParaRPr kumimoji="1" lang="en-US" altLang="zh-CN" dirty="0">
              <a:solidFill>
                <a:srgbClr val="002060"/>
              </a:solidFill>
              <a:latin typeface="微软雅黑" panose="020B0503020204020204" pitchFamily="34" charset="-122"/>
              <a:ea typeface="微软雅黑" panose="020B0503020204020204" pitchFamily="34" charset="-122"/>
            </a:endParaRPr>
          </a:p>
          <a:p>
            <a:pPr lvl="0" algn="just"/>
            <a:endParaRPr kumimoji="1" lang="zh-CN" altLang="zh-CN" sz="2000" dirty="0">
              <a:solidFill>
                <a:srgbClr val="002060"/>
              </a:solidFill>
              <a:latin typeface="微软雅黑" panose="020B0503020204020204" pitchFamily="34" charset="-122"/>
              <a:ea typeface="微软雅黑" panose="020B0503020204020204" pitchFamily="34" charset="-122"/>
            </a:endParaRPr>
          </a:p>
        </p:txBody>
      </p:sp>
      <p:pic>
        <p:nvPicPr>
          <p:cNvPr id="8" name="内容占位符 3">
            <a:extLst>
              <a:ext uri="{FF2B5EF4-FFF2-40B4-BE49-F238E27FC236}">
                <a16:creationId xmlns:a16="http://schemas.microsoft.com/office/drawing/2014/main" id="{B4F73D25-4258-82F9-4319-1233BBE99C41}"/>
              </a:ext>
            </a:extLst>
          </p:cNvPr>
          <p:cNvPicPr>
            <a:picLocks noChangeAspect="1"/>
          </p:cNvPicPr>
          <p:nvPr/>
        </p:nvPicPr>
        <p:blipFill>
          <a:blip r:embed="rId3"/>
          <a:stretch>
            <a:fillRect/>
          </a:stretch>
        </p:blipFill>
        <p:spPr bwMode="auto">
          <a:xfrm>
            <a:off x="1038571" y="2291124"/>
            <a:ext cx="3974381" cy="1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2270900" y="2640923"/>
            <a:ext cx="748514" cy="376810"/>
          </a:xfrm>
          <a:prstGeom prst="rect">
            <a:avLst/>
          </a:prstGeom>
          <a:noFill/>
          <a:ln w="9525" cap="flat" cmpd="sng" algn="ctr">
            <a:solidFill>
              <a:srgbClr val="C00000"/>
            </a:solidFill>
            <a:prstDash val="sys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2" name="曲线连接符 11"/>
          <p:cNvCxnSpPr/>
          <p:nvPr/>
        </p:nvCxnSpPr>
        <p:spPr bwMode="auto">
          <a:xfrm flipV="1">
            <a:off x="2755338" y="2849329"/>
            <a:ext cx="2956082" cy="181024"/>
          </a:xfrm>
          <a:prstGeom prst="curvedConnector3">
            <a:avLst>
              <a:gd name="adj1" fmla="val 50000"/>
            </a:avLst>
          </a:prstGeom>
          <a:solidFill>
            <a:schemeClr val="accent1"/>
          </a:solidFill>
          <a:ln w="9525" cap="flat" cmpd="sng" algn="ctr">
            <a:solidFill>
              <a:srgbClr val="C00000"/>
            </a:solidFill>
            <a:prstDash val="solid"/>
            <a:round/>
            <a:headEnd type="none" w="med" len="med"/>
            <a:tailEnd type="triangle"/>
          </a:ln>
        </p:spPr>
      </p:cxnSp>
      <p:grpSp>
        <p:nvGrpSpPr>
          <p:cNvPr id="18" name="组合 17">
            <a:extLst>
              <a:ext uri="{FF2B5EF4-FFF2-40B4-BE49-F238E27FC236}">
                <a16:creationId xmlns:a16="http://schemas.microsoft.com/office/drawing/2014/main" id="{22016B41-AC5A-43EC-A83E-D9184997FB67}"/>
              </a:ext>
            </a:extLst>
          </p:cNvPr>
          <p:cNvGrpSpPr/>
          <p:nvPr/>
        </p:nvGrpSpPr>
        <p:grpSpPr>
          <a:xfrm>
            <a:off x="5701784" y="2296943"/>
            <a:ext cx="2480444" cy="1687711"/>
            <a:chOff x="4624352" y="2574399"/>
            <a:chExt cx="2939086" cy="1866458"/>
          </a:xfrm>
        </p:grpSpPr>
        <p:pic>
          <p:nvPicPr>
            <p:cNvPr id="21" name="图片 20">
              <a:extLst>
                <a:ext uri="{FF2B5EF4-FFF2-40B4-BE49-F238E27FC236}">
                  <a16:creationId xmlns:a16="http://schemas.microsoft.com/office/drawing/2014/main" id="{747DFB2C-A2A6-4EA4-8AC6-7426E140ADDF}"/>
                </a:ext>
              </a:extLst>
            </p:cNvPr>
            <p:cNvPicPr>
              <a:picLocks noChangeAspect="1"/>
            </p:cNvPicPr>
            <p:nvPr/>
          </p:nvPicPr>
          <p:blipFill>
            <a:blip r:embed="rId4"/>
            <a:stretch>
              <a:fillRect/>
            </a:stretch>
          </p:blipFill>
          <p:spPr>
            <a:xfrm>
              <a:off x="4624352" y="2574399"/>
              <a:ext cx="2578406" cy="1866458"/>
            </a:xfrm>
            <a:prstGeom prst="rect">
              <a:avLst/>
            </a:prstGeom>
          </p:spPr>
        </p:pic>
        <p:sp>
          <p:nvSpPr>
            <p:cNvPr id="22" name="箭头: 右 7">
              <a:extLst>
                <a:ext uri="{FF2B5EF4-FFF2-40B4-BE49-F238E27FC236}">
                  <a16:creationId xmlns:a16="http://schemas.microsoft.com/office/drawing/2014/main" id="{EF06C41A-A54C-4A0D-8B33-232BA39EE29E}"/>
                </a:ext>
              </a:extLst>
            </p:cNvPr>
            <p:cNvSpPr/>
            <p:nvPr/>
          </p:nvSpPr>
          <p:spPr>
            <a:xfrm>
              <a:off x="7166040" y="3429001"/>
              <a:ext cx="397398" cy="21669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27" name="Picture 2">
            <a:extLst>
              <a:ext uri="{FF2B5EF4-FFF2-40B4-BE49-F238E27FC236}">
                <a16:creationId xmlns:a16="http://schemas.microsoft.com/office/drawing/2014/main" id="{26ACA5EA-7BAC-51C9-B123-F37708F25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326" y="4266581"/>
            <a:ext cx="1757834" cy="2451208"/>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bwMode="auto">
          <a:xfrm>
            <a:off x="4483480" y="5078557"/>
            <a:ext cx="836815" cy="356050"/>
          </a:xfrm>
          <a:prstGeom prst="rect">
            <a:avLst/>
          </a:prstGeom>
          <a:noFill/>
          <a:ln w="2857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b="1" dirty="0">
                <a:latin typeface="Arial" panose="020B0604020202020204" pitchFamily="34" charset="0"/>
                <a:ea typeface="宋体" panose="02010600030101010101" pitchFamily="2" charset="-122"/>
              </a:rPr>
              <a:t>.</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spef</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34" name="直接箭头连接符 33"/>
          <p:cNvCxnSpPr>
            <a:stCxn id="32" idx="3"/>
            <a:endCxn id="27" idx="1"/>
          </p:cNvCxnSpPr>
          <p:nvPr/>
        </p:nvCxnSpPr>
        <p:spPr bwMode="auto">
          <a:xfrm>
            <a:off x="5320295" y="5256582"/>
            <a:ext cx="372329"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6" name="直接箭头连接符 35"/>
          <p:cNvCxnSpPr/>
          <p:nvPr/>
        </p:nvCxnSpPr>
        <p:spPr bwMode="auto">
          <a:xfrm flipV="1">
            <a:off x="6584487" y="3956335"/>
            <a:ext cx="0" cy="251997"/>
          </a:xfrm>
          <a:prstGeom prst="straightConnector1">
            <a:avLst/>
          </a:prstGeom>
          <a:solidFill>
            <a:schemeClr val="accent1"/>
          </a:solidFill>
          <a:ln w="9525" cap="flat" cmpd="sng" algn="ctr">
            <a:solidFill>
              <a:srgbClr val="C00000"/>
            </a:solidFill>
            <a:prstDash val="solid"/>
            <a:round/>
            <a:headEnd type="none" w="med" len="med"/>
            <a:tailEnd type="triangle"/>
          </a:ln>
        </p:spPr>
      </p:cxnSp>
      <p:grpSp>
        <p:nvGrpSpPr>
          <p:cNvPr id="286" name="Group 4">
            <a:extLst>
              <a:ext uri="{FF2B5EF4-FFF2-40B4-BE49-F238E27FC236}">
                <a16:creationId xmlns:a16="http://schemas.microsoft.com/office/drawing/2014/main" id="{51E137BC-EEB0-72AE-430E-1105DFB2BA9F}"/>
              </a:ext>
            </a:extLst>
          </p:cNvPr>
          <p:cNvGrpSpPr>
            <a:grpSpLocks noChangeAspect="1"/>
          </p:cNvGrpSpPr>
          <p:nvPr/>
        </p:nvGrpSpPr>
        <p:grpSpPr bwMode="auto">
          <a:xfrm>
            <a:off x="8418844" y="2147873"/>
            <a:ext cx="3200338" cy="2582694"/>
            <a:chOff x="513" y="1215"/>
            <a:chExt cx="3283" cy="2828"/>
          </a:xfrm>
        </p:grpSpPr>
        <p:grpSp>
          <p:nvGrpSpPr>
            <p:cNvPr id="287" name="Group 5">
              <a:extLst>
                <a:ext uri="{FF2B5EF4-FFF2-40B4-BE49-F238E27FC236}">
                  <a16:creationId xmlns:a16="http://schemas.microsoft.com/office/drawing/2014/main" id="{07604ABF-46FD-5DB8-CC9A-E4491A82B4FF}"/>
                </a:ext>
              </a:extLst>
            </p:cNvPr>
            <p:cNvGrpSpPr>
              <a:grpSpLocks noChangeAspect="1"/>
            </p:cNvGrpSpPr>
            <p:nvPr/>
          </p:nvGrpSpPr>
          <p:grpSpPr bwMode="auto">
            <a:xfrm>
              <a:off x="723" y="2014"/>
              <a:ext cx="816" cy="186"/>
              <a:chOff x="384" y="1920"/>
              <a:chExt cx="1957" cy="624"/>
            </a:xfrm>
          </p:grpSpPr>
          <p:grpSp>
            <p:nvGrpSpPr>
              <p:cNvPr id="406" name="Group 6">
                <a:extLst>
                  <a:ext uri="{FF2B5EF4-FFF2-40B4-BE49-F238E27FC236}">
                    <a16:creationId xmlns:a16="http://schemas.microsoft.com/office/drawing/2014/main" id="{3780D03C-C657-0585-6751-95EEDC325FD3}"/>
                  </a:ext>
                </a:extLst>
              </p:cNvPr>
              <p:cNvGrpSpPr>
                <a:grpSpLocks noChangeAspect="1"/>
              </p:cNvGrpSpPr>
              <p:nvPr/>
            </p:nvGrpSpPr>
            <p:grpSpPr bwMode="auto">
              <a:xfrm>
                <a:off x="844" y="1920"/>
                <a:ext cx="1034" cy="624"/>
                <a:chOff x="844" y="1920"/>
                <a:chExt cx="1811" cy="624"/>
              </a:xfrm>
            </p:grpSpPr>
            <p:sp>
              <p:nvSpPr>
                <p:cNvPr id="409" name="Line 7">
                  <a:extLst>
                    <a:ext uri="{FF2B5EF4-FFF2-40B4-BE49-F238E27FC236}">
                      <a16:creationId xmlns:a16="http://schemas.microsoft.com/office/drawing/2014/main" id="{2CD9E20A-AA4B-C104-B76D-6DECC8516BBB}"/>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Line 8">
                  <a:extLst>
                    <a:ext uri="{FF2B5EF4-FFF2-40B4-BE49-F238E27FC236}">
                      <a16:creationId xmlns:a16="http://schemas.microsoft.com/office/drawing/2014/main" id="{2E435C3F-19D2-86F0-49A7-8B4F4E08BA26}"/>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1" name="Group 9">
                  <a:extLst>
                    <a:ext uri="{FF2B5EF4-FFF2-40B4-BE49-F238E27FC236}">
                      <a16:creationId xmlns:a16="http://schemas.microsoft.com/office/drawing/2014/main" id="{047D0130-6F6F-33C8-A874-B222E5FF0E56}"/>
                    </a:ext>
                  </a:extLst>
                </p:cNvPr>
                <p:cNvGrpSpPr>
                  <a:grpSpLocks noChangeAspect="1"/>
                </p:cNvGrpSpPr>
                <p:nvPr/>
              </p:nvGrpSpPr>
              <p:grpSpPr bwMode="auto">
                <a:xfrm>
                  <a:off x="1392" y="1920"/>
                  <a:ext cx="720" cy="624"/>
                  <a:chOff x="768" y="1920"/>
                  <a:chExt cx="720" cy="624"/>
                </a:xfrm>
              </p:grpSpPr>
              <p:sp>
                <p:nvSpPr>
                  <p:cNvPr id="414" name="Line 10">
                    <a:extLst>
                      <a:ext uri="{FF2B5EF4-FFF2-40B4-BE49-F238E27FC236}">
                        <a16:creationId xmlns:a16="http://schemas.microsoft.com/office/drawing/2014/main" id="{779D5567-083F-6C22-4BFC-8EE81D1C2733}"/>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5" name="Line 11">
                    <a:extLst>
                      <a:ext uri="{FF2B5EF4-FFF2-40B4-BE49-F238E27FC236}">
                        <a16:creationId xmlns:a16="http://schemas.microsoft.com/office/drawing/2014/main" id="{D839F53D-0CCA-FB7D-C7CB-A8131DADFBE0}"/>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2" name="Line 12">
                  <a:extLst>
                    <a:ext uri="{FF2B5EF4-FFF2-40B4-BE49-F238E27FC236}">
                      <a16:creationId xmlns:a16="http://schemas.microsoft.com/office/drawing/2014/main" id="{815736A0-CD4C-BA1A-7D58-82E974C3A43F}"/>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3" name="Line 13">
                  <a:extLst>
                    <a:ext uri="{FF2B5EF4-FFF2-40B4-BE49-F238E27FC236}">
                      <a16:creationId xmlns:a16="http://schemas.microsoft.com/office/drawing/2014/main" id="{5BE5D81B-2E10-8963-34F6-0A161FB63712}"/>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7" name="Line 14">
                <a:extLst>
                  <a:ext uri="{FF2B5EF4-FFF2-40B4-BE49-F238E27FC236}">
                    <a16:creationId xmlns:a16="http://schemas.microsoft.com/office/drawing/2014/main" id="{3FDD52A3-DC5A-6EA6-1DA5-0E1A2D74D231}"/>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15">
                <a:extLst>
                  <a:ext uri="{FF2B5EF4-FFF2-40B4-BE49-F238E27FC236}">
                    <a16:creationId xmlns:a16="http://schemas.microsoft.com/office/drawing/2014/main" id="{839F49CB-3788-1DE9-8819-743B32F24942}"/>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8" name="Text Box 16">
              <a:extLst>
                <a:ext uri="{FF2B5EF4-FFF2-40B4-BE49-F238E27FC236}">
                  <a16:creationId xmlns:a16="http://schemas.microsoft.com/office/drawing/2014/main" id="{F47E1117-076E-15CD-AEF3-FE918D03B726}"/>
                </a:ext>
              </a:extLst>
            </p:cNvPr>
            <p:cNvSpPr txBox="1">
              <a:spLocks noChangeAspect="1" noChangeArrowheads="1"/>
            </p:cNvSpPr>
            <p:nvPr/>
          </p:nvSpPr>
          <p:spPr bwMode="auto">
            <a:xfrm>
              <a:off x="985" y="1704"/>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1</a:t>
              </a:r>
            </a:p>
          </p:txBody>
        </p:sp>
        <p:sp>
          <p:nvSpPr>
            <p:cNvPr id="289" name="Line 17">
              <a:extLst>
                <a:ext uri="{FF2B5EF4-FFF2-40B4-BE49-F238E27FC236}">
                  <a16:creationId xmlns:a16="http://schemas.microsoft.com/office/drawing/2014/main" id="{A778C1C6-C294-9A70-755C-2B5F7E2DE23F}"/>
                </a:ext>
              </a:extLst>
            </p:cNvPr>
            <p:cNvSpPr>
              <a:spLocks noChangeAspect="1" noChangeShapeType="1"/>
            </p:cNvSpPr>
            <p:nvPr/>
          </p:nvSpPr>
          <p:spPr bwMode="auto">
            <a:xfrm>
              <a:off x="1540" y="2107"/>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18">
              <a:extLst>
                <a:ext uri="{FF2B5EF4-FFF2-40B4-BE49-F238E27FC236}">
                  <a16:creationId xmlns:a16="http://schemas.microsoft.com/office/drawing/2014/main" id="{58F4B6A4-5B91-7B47-9E17-926DBCA14B73}"/>
                </a:ext>
              </a:extLst>
            </p:cNvPr>
            <p:cNvSpPr>
              <a:spLocks noChangeAspect="1" noChangeShapeType="1"/>
            </p:cNvSpPr>
            <p:nvPr/>
          </p:nvSpPr>
          <p:spPr bwMode="auto">
            <a:xfrm>
              <a:off x="1390" y="241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Line 19">
              <a:extLst>
                <a:ext uri="{FF2B5EF4-FFF2-40B4-BE49-F238E27FC236}">
                  <a16:creationId xmlns:a16="http://schemas.microsoft.com/office/drawing/2014/main" id="{75E258CB-81F4-CE8B-6FA6-0AC350FA235F}"/>
                </a:ext>
              </a:extLst>
            </p:cNvPr>
            <p:cNvSpPr>
              <a:spLocks noChangeAspect="1" noChangeShapeType="1"/>
            </p:cNvSpPr>
            <p:nvPr/>
          </p:nvSpPr>
          <p:spPr bwMode="auto">
            <a:xfrm>
              <a:off x="1390" y="2514"/>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 name="Line 20">
              <a:extLst>
                <a:ext uri="{FF2B5EF4-FFF2-40B4-BE49-F238E27FC236}">
                  <a16:creationId xmlns:a16="http://schemas.microsoft.com/office/drawing/2014/main" id="{CF4D73BC-6122-5071-6049-2CAAA5B10322}"/>
                </a:ext>
              </a:extLst>
            </p:cNvPr>
            <p:cNvSpPr>
              <a:spLocks noChangeAspect="1" noChangeShapeType="1"/>
            </p:cNvSpPr>
            <p:nvPr/>
          </p:nvSpPr>
          <p:spPr bwMode="auto">
            <a:xfrm>
              <a:off x="1540" y="2515"/>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3" name="Group 21">
              <a:extLst>
                <a:ext uri="{FF2B5EF4-FFF2-40B4-BE49-F238E27FC236}">
                  <a16:creationId xmlns:a16="http://schemas.microsoft.com/office/drawing/2014/main" id="{F67536C3-BFB1-59DF-1356-A703D0C8358B}"/>
                </a:ext>
              </a:extLst>
            </p:cNvPr>
            <p:cNvGrpSpPr>
              <a:grpSpLocks noChangeAspect="1"/>
            </p:cNvGrpSpPr>
            <p:nvPr/>
          </p:nvGrpSpPr>
          <p:grpSpPr bwMode="auto">
            <a:xfrm>
              <a:off x="1371" y="2827"/>
              <a:ext cx="338" cy="112"/>
              <a:chOff x="3567" y="3113"/>
              <a:chExt cx="482" cy="112"/>
            </a:xfrm>
          </p:grpSpPr>
          <p:sp>
            <p:nvSpPr>
              <p:cNvPr id="403" name="Line 22">
                <a:extLst>
                  <a:ext uri="{FF2B5EF4-FFF2-40B4-BE49-F238E27FC236}">
                    <a16:creationId xmlns:a16="http://schemas.microsoft.com/office/drawing/2014/main" id="{A409E46F-F658-3051-F905-84EA0A54312C}"/>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 name="Line 23">
                <a:extLst>
                  <a:ext uri="{FF2B5EF4-FFF2-40B4-BE49-F238E27FC236}">
                    <a16:creationId xmlns:a16="http://schemas.microsoft.com/office/drawing/2014/main" id="{B09ABA9A-572B-F2F4-AB35-49755531CAFA}"/>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 name="Line 24">
                <a:extLst>
                  <a:ext uri="{FF2B5EF4-FFF2-40B4-BE49-F238E27FC236}">
                    <a16:creationId xmlns:a16="http://schemas.microsoft.com/office/drawing/2014/main" id="{34C1D588-8040-C588-E116-095D292E50F7}"/>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4" name="Text Box 25">
              <a:extLst>
                <a:ext uri="{FF2B5EF4-FFF2-40B4-BE49-F238E27FC236}">
                  <a16:creationId xmlns:a16="http://schemas.microsoft.com/office/drawing/2014/main" id="{AD172C09-9846-4E58-C255-4202312EF53A}"/>
                </a:ext>
              </a:extLst>
            </p:cNvPr>
            <p:cNvSpPr txBox="1">
              <a:spLocks noChangeAspect="1" noChangeArrowheads="1"/>
            </p:cNvSpPr>
            <p:nvPr/>
          </p:nvSpPr>
          <p:spPr bwMode="auto">
            <a:xfrm>
              <a:off x="1141" y="2323"/>
              <a:ext cx="33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1</a:t>
              </a:r>
            </a:p>
          </p:txBody>
        </p:sp>
        <p:sp>
          <p:nvSpPr>
            <p:cNvPr id="295" name="Text Box 26">
              <a:extLst>
                <a:ext uri="{FF2B5EF4-FFF2-40B4-BE49-F238E27FC236}">
                  <a16:creationId xmlns:a16="http://schemas.microsoft.com/office/drawing/2014/main" id="{A47CC5ED-1BC0-DBC2-D915-1B6248CA0B97}"/>
                </a:ext>
              </a:extLst>
            </p:cNvPr>
            <p:cNvSpPr txBox="1">
              <a:spLocks noChangeAspect="1" noChangeArrowheads="1"/>
            </p:cNvSpPr>
            <p:nvPr/>
          </p:nvSpPr>
          <p:spPr bwMode="auto">
            <a:xfrm>
              <a:off x="513" y="1911"/>
              <a:ext cx="20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s</a:t>
              </a:r>
              <a:endParaRPr lang="en-US" altLang="zh-CN" baseline="-25000">
                <a:solidFill>
                  <a:srgbClr val="FF6600"/>
                </a:solidFill>
                <a:latin typeface="Times New Roman" panose="02020603050405020304" pitchFamily="18" charset="0"/>
                <a:ea typeface="宋体" panose="02010600030101010101" pitchFamily="2" charset="-122"/>
              </a:endParaRPr>
            </a:p>
          </p:txBody>
        </p:sp>
        <p:grpSp>
          <p:nvGrpSpPr>
            <p:cNvPr id="296" name="Group 27">
              <a:extLst>
                <a:ext uri="{FF2B5EF4-FFF2-40B4-BE49-F238E27FC236}">
                  <a16:creationId xmlns:a16="http://schemas.microsoft.com/office/drawing/2014/main" id="{9314EBBB-6167-A5F4-473A-60BEABADDF5F}"/>
                </a:ext>
              </a:extLst>
            </p:cNvPr>
            <p:cNvGrpSpPr>
              <a:grpSpLocks noChangeAspect="1"/>
            </p:cNvGrpSpPr>
            <p:nvPr/>
          </p:nvGrpSpPr>
          <p:grpSpPr bwMode="auto">
            <a:xfrm>
              <a:off x="1524" y="1359"/>
              <a:ext cx="1266" cy="959"/>
              <a:chOff x="1524" y="1359"/>
              <a:chExt cx="1266" cy="959"/>
            </a:xfrm>
          </p:grpSpPr>
          <p:grpSp>
            <p:nvGrpSpPr>
              <p:cNvPr id="380" name="Group 28">
                <a:extLst>
                  <a:ext uri="{FF2B5EF4-FFF2-40B4-BE49-F238E27FC236}">
                    <a16:creationId xmlns:a16="http://schemas.microsoft.com/office/drawing/2014/main" id="{4D425775-A7D9-971A-6783-69A0BA90D522}"/>
                  </a:ext>
                </a:extLst>
              </p:cNvPr>
              <p:cNvGrpSpPr>
                <a:grpSpLocks noChangeAspect="1"/>
              </p:cNvGrpSpPr>
              <p:nvPr/>
            </p:nvGrpSpPr>
            <p:grpSpPr bwMode="auto">
              <a:xfrm rot="-2131559">
                <a:off x="1652" y="1635"/>
                <a:ext cx="816" cy="186"/>
                <a:chOff x="384" y="1920"/>
                <a:chExt cx="1957" cy="624"/>
              </a:xfrm>
            </p:grpSpPr>
            <p:grpSp>
              <p:nvGrpSpPr>
                <p:cNvPr id="393" name="Group 29">
                  <a:extLst>
                    <a:ext uri="{FF2B5EF4-FFF2-40B4-BE49-F238E27FC236}">
                      <a16:creationId xmlns:a16="http://schemas.microsoft.com/office/drawing/2014/main" id="{5FA2CC26-C0D3-C84D-2446-A37CCF32485F}"/>
                    </a:ext>
                  </a:extLst>
                </p:cNvPr>
                <p:cNvGrpSpPr>
                  <a:grpSpLocks noChangeAspect="1"/>
                </p:cNvGrpSpPr>
                <p:nvPr/>
              </p:nvGrpSpPr>
              <p:grpSpPr bwMode="auto">
                <a:xfrm>
                  <a:off x="844" y="1920"/>
                  <a:ext cx="1034" cy="624"/>
                  <a:chOff x="844" y="1920"/>
                  <a:chExt cx="1811" cy="624"/>
                </a:xfrm>
              </p:grpSpPr>
              <p:sp>
                <p:nvSpPr>
                  <p:cNvPr id="396" name="Line 30">
                    <a:extLst>
                      <a:ext uri="{FF2B5EF4-FFF2-40B4-BE49-F238E27FC236}">
                        <a16:creationId xmlns:a16="http://schemas.microsoft.com/office/drawing/2014/main" id="{E3F42037-AAA9-738B-95CF-7250385ACC4F}"/>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 name="Line 31">
                    <a:extLst>
                      <a:ext uri="{FF2B5EF4-FFF2-40B4-BE49-F238E27FC236}">
                        <a16:creationId xmlns:a16="http://schemas.microsoft.com/office/drawing/2014/main" id="{5A8249EA-CE9F-DCF0-22F4-6B072A76938F}"/>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8" name="Group 32">
                    <a:extLst>
                      <a:ext uri="{FF2B5EF4-FFF2-40B4-BE49-F238E27FC236}">
                        <a16:creationId xmlns:a16="http://schemas.microsoft.com/office/drawing/2014/main" id="{6215F66B-0B49-018E-FB9C-3088A8343BBC}"/>
                      </a:ext>
                    </a:extLst>
                  </p:cNvPr>
                  <p:cNvGrpSpPr>
                    <a:grpSpLocks noChangeAspect="1"/>
                  </p:cNvGrpSpPr>
                  <p:nvPr/>
                </p:nvGrpSpPr>
                <p:grpSpPr bwMode="auto">
                  <a:xfrm>
                    <a:off x="1392" y="1920"/>
                    <a:ext cx="720" cy="624"/>
                    <a:chOff x="768" y="1920"/>
                    <a:chExt cx="720" cy="624"/>
                  </a:xfrm>
                </p:grpSpPr>
                <p:sp>
                  <p:nvSpPr>
                    <p:cNvPr id="401" name="Line 33">
                      <a:extLst>
                        <a:ext uri="{FF2B5EF4-FFF2-40B4-BE49-F238E27FC236}">
                          <a16:creationId xmlns:a16="http://schemas.microsoft.com/office/drawing/2014/main" id="{8F7F8EFB-0BBF-5AAC-B80C-45A08E001456}"/>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 name="Line 34">
                      <a:extLst>
                        <a:ext uri="{FF2B5EF4-FFF2-40B4-BE49-F238E27FC236}">
                          <a16:creationId xmlns:a16="http://schemas.microsoft.com/office/drawing/2014/main" id="{D23DB663-C7CB-0EFE-289E-6D893F282C48}"/>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9" name="Line 35">
                    <a:extLst>
                      <a:ext uri="{FF2B5EF4-FFF2-40B4-BE49-F238E27FC236}">
                        <a16:creationId xmlns:a16="http://schemas.microsoft.com/office/drawing/2014/main" id="{BE39B49F-50B7-9FA4-AF7F-CDD71C4B32F0}"/>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 name="Line 36">
                    <a:extLst>
                      <a:ext uri="{FF2B5EF4-FFF2-40B4-BE49-F238E27FC236}">
                        <a16:creationId xmlns:a16="http://schemas.microsoft.com/office/drawing/2014/main" id="{B70A6EDC-E344-869F-87A7-42FA414DE83C}"/>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4" name="Line 37">
                  <a:extLst>
                    <a:ext uri="{FF2B5EF4-FFF2-40B4-BE49-F238E27FC236}">
                      <a16:creationId xmlns:a16="http://schemas.microsoft.com/office/drawing/2014/main" id="{827BF1E7-1528-642E-5FE4-645112BE71B1}"/>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5" name="Line 38">
                  <a:extLst>
                    <a:ext uri="{FF2B5EF4-FFF2-40B4-BE49-F238E27FC236}">
                      <a16:creationId xmlns:a16="http://schemas.microsoft.com/office/drawing/2014/main" id="{88919E89-072A-0542-DA23-CACAD3AB9DCA}"/>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1" name="Text Box 39">
                <a:extLst>
                  <a:ext uri="{FF2B5EF4-FFF2-40B4-BE49-F238E27FC236}">
                    <a16:creationId xmlns:a16="http://schemas.microsoft.com/office/drawing/2014/main" id="{4D44F7DD-5777-1E5D-36E5-4564B282E772}"/>
                  </a:ext>
                </a:extLst>
              </p:cNvPr>
              <p:cNvSpPr txBox="1">
                <a:spLocks noChangeAspect="1" noChangeArrowheads="1"/>
              </p:cNvSpPr>
              <p:nvPr/>
            </p:nvSpPr>
            <p:spPr bwMode="auto">
              <a:xfrm rot="-2131559">
                <a:off x="1766" y="1359"/>
                <a:ext cx="33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2</a:t>
                </a:r>
              </a:p>
            </p:txBody>
          </p:sp>
          <p:grpSp>
            <p:nvGrpSpPr>
              <p:cNvPr id="382" name="Group 40">
                <a:extLst>
                  <a:ext uri="{FF2B5EF4-FFF2-40B4-BE49-F238E27FC236}">
                    <a16:creationId xmlns:a16="http://schemas.microsoft.com/office/drawing/2014/main" id="{8CB1674A-7651-FF4F-E18D-C0DBB271870E}"/>
                  </a:ext>
                </a:extLst>
              </p:cNvPr>
              <p:cNvGrpSpPr>
                <a:grpSpLocks noChangeAspect="1"/>
              </p:cNvGrpSpPr>
              <p:nvPr/>
            </p:nvGrpSpPr>
            <p:grpSpPr bwMode="auto">
              <a:xfrm rot="2158311">
                <a:off x="2181" y="1574"/>
                <a:ext cx="609" cy="744"/>
                <a:chOff x="2401" y="1423"/>
                <a:chExt cx="609" cy="744"/>
              </a:xfrm>
            </p:grpSpPr>
            <p:sp>
              <p:nvSpPr>
                <p:cNvPr id="384" name="Line 41">
                  <a:extLst>
                    <a:ext uri="{FF2B5EF4-FFF2-40B4-BE49-F238E27FC236}">
                      <a16:creationId xmlns:a16="http://schemas.microsoft.com/office/drawing/2014/main" id="{06E5800A-C3BE-264B-3EC0-6CE133BCD584}"/>
                    </a:ext>
                  </a:extLst>
                </p:cNvPr>
                <p:cNvSpPr>
                  <a:spLocks noChangeAspect="1" noChangeShapeType="1"/>
                </p:cNvSpPr>
                <p:nvPr/>
              </p:nvSpPr>
              <p:spPr bwMode="auto">
                <a:xfrm rot="-2131559">
                  <a:off x="2459" y="1451"/>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42">
                  <a:extLst>
                    <a:ext uri="{FF2B5EF4-FFF2-40B4-BE49-F238E27FC236}">
                      <a16:creationId xmlns:a16="http://schemas.microsoft.com/office/drawing/2014/main" id="{241CF243-4849-237E-A8CD-AB000183A6A2}"/>
                    </a:ext>
                  </a:extLst>
                </p:cNvPr>
                <p:cNvSpPr>
                  <a:spLocks noChangeAspect="1" noChangeShapeType="1"/>
                </p:cNvSpPr>
                <p:nvPr/>
              </p:nvSpPr>
              <p:spPr bwMode="auto">
                <a:xfrm rot="-2131559">
                  <a:off x="2401" y="1733"/>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6" name="Line 43">
                  <a:extLst>
                    <a:ext uri="{FF2B5EF4-FFF2-40B4-BE49-F238E27FC236}">
                      <a16:creationId xmlns:a16="http://schemas.microsoft.com/office/drawing/2014/main" id="{D8962B84-0C94-E3CF-7E26-550F329AEF1F}"/>
                    </a:ext>
                  </a:extLst>
                </p:cNvPr>
                <p:cNvSpPr>
                  <a:spLocks noChangeAspect="1" noChangeShapeType="1"/>
                </p:cNvSpPr>
                <p:nvPr/>
              </p:nvSpPr>
              <p:spPr bwMode="auto">
                <a:xfrm rot="-2131559">
                  <a:off x="2456" y="1811"/>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7" name="Line 44">
                  <a:extLst>
                    <a:ext uri="{FF2B5EF4-FFF2-40B4-BE49-F238E27FC236}">
                      <a16:creationId xmlns:a16="http://schemas.microsoft.com/office/drawing/2014/main" id="{D7351760-6718-EF02-FED1-C3C0744F2747}"/>
                    </a:ext>
                  </a:extLst>
                </p:cNvPr>
                <p:cNvSpPr>
                  <a:spLocks noChangeAspect="1" noChangeShapeType="1"/>
                </p:cNvSpPr>
                <p:nvPr/>
              </p:nvSpPr>
              <p:spPr bwMode="auto">
                <a:xfrm rot="-2131559">
                  <a:off x="2696" y="1783"/>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8" name="Group 45">
                  <a:extLst>
                    <a:ext uri="{FF2B5EF4-FFF2-40B4-BE49-F238E27FC236}">
                      <a16:creationId xmlns:a16="http://schemas.microsoft.com/office/drawing/2014/main" id="{CBE66D6E-B7B0-B56E-0803-5BAF670F04F9}"/>
                    </a:ext>
                  </a:extLst>
                </p:cNvPr>
                <p:cNvGrpSpPr>
                  <a:grpSpLocks noChangeAspect="1"/>
                </p:cNvGrpSpPr>
                <p:nvPr/>
              </p:nvGrpSpPr>
              <p:grpSpPr bwMode="auto">
                <a:xfrm rot="-2131559">
                  <a:off x="2652" y="2055"/>
                  <a:ext cx="338" cy="112"/>
                  <a:chOff x="3567" y="3113"/>
                  <a:chExt cx="482" cy="112"/>
                </a:xfrm>
              </p:grpSpPr>
              <p:sp>
                <p:nvSpPr>
                  <p:cNvPr id="390" name="Line 46">
                    <a:extLst>
                      <a:ext uri="{FF2B5EF4-FFF2-40B4-BE49-F238E27FC236}">
                        <a16:creationId xmlns:a16="http://schemas.microsoft.com/office/drawing/2014/main" id="{6EAB2FEC-E9AC-0595-60E4-D4BCDAA59B14}"/>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Line 47">
                    <a:extLst>
                      <a:ext uri="{FF2B5EF4-FFF2-40B4-BE49-F238E27FC236}">
                        <a16:creationId xmlns:a16="http://schemas.microsoft.com/office/drawing/2014/main" id="{2B1F809B-944A-CED5-A252-86DC2B9FA1AA}"/>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2" name="Line 48">
                    <a:extLst>
                      <a:ext uri="{FF2B5EF4-FFF2-40B4-BE49-F238E27FC236}">
                        <a16:creationId xmlns:a16="http://schemas.microsoft.com/office/drawing/2014/main" id="{7A4B9848-5CD6-61D5-FB2B-3CDCA48F35B7}"/>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9" name="Text Box 49">
                  <a:extLst>
                    <a:ext uri="{FF2B5EF4-FFF2-40B4-BE49-F238E27FC236}">
                      <a16:creationId xmlns:a16="http://schemas.microsoft.com/office/drawing/2014/main" id="{8341A6DF-2471-FE88-9CB6-385260661F3E}"/>
                    </a:ext>
                  </a:extLst>
                </p:cNvPr>
                <p:cNvSpPr txBox="1">
                  <a:spLocks noChangeAspect="1" noChangeArrowheads="1"/>
                </p:cNvSpPr>
                <p:nvPr/>
              </p:nvSpPr>
              <p:spPr bwMode="auto">
                <a:xfrm rot="-2131559">
                  <a:off x="2673" y="1423"/>
                  <a:ext cx="33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2</a:t>
                  </a:r>
                </a:p>
              </p:txBody>
            </p:sp>
          </p:grpSp>
          <p:sp>
            <p:nvSpPr>
              <p:cNvPr id="383" name="Line 50">
                <a:extLst>
                  <a:ext uri="{FF2B5EF4-FFF2-40B4-BE49-F238E27FC236}">
                    <a16:creationId xmlns:a16="http://schemas.microsoft.com/office/drawing/2014/main" id="{3F208439-3A9E-C206-D126-00D87C46FA0F}"/>
                  </a:ext>
                </a:extLst>
              </p:cNvPr>
              <p:cNvSpPr>
                <a:spLocks noChangeAspect="1" noChangeShapeType="1"/>
              </p:cNvSpPr>
              <p:nvPr/>
            </p:nvSpPr>
            <p:spPr bwMode="auto">
              <a:xfrm flipH="1">
                <a:off x="1524" y="1925"/>
                <a:ext cx="260"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51">
              <a:extLst>
                <a:ext uri="{FF2B5EF4-FFF2-40B4-BE49-F238E27FC236}">
                  <a16:creationId xmlns:a16="http://schemas.microsoft.com/office/drawing/2014/main" id="{1BBC2D7E-0632-6EB2-AFE4-FEF696E388F5}"/>
                </a:ext>
              </a:extLst>
            </p:cNvPr>
            <p:cNvGrpSpPr>
              <a:grpSpLocks noChangeAspect="1"/>
            </p:cNvGrpSpPr>
            <p:nvPr/>
          </p:nvGrpSpPr>
          <p:grpSpPr bwMode="auto">
            <a:xfrm>
              <a:off x="2432" y="1902"/>
              <a:ext cx="1265" cy="958"/>
              <a:chOff x="1524" y="1359"/>
              <a:chExt cx="1265" cy="958"/>
            </a:xfrm>
          </p:grpSpPr>
          <p:grpSp>
            <p:nvGrpSpPr>
              <p:cNvPr id="357" name="Group 52">
                <a:extLst>
                  <a:ext uri="{FF2B5EF4-FFF2-40B4-BE49-F238E27FC236}">
                    <a16:creationId xmlns:a16="http://schemas.microsoft.com/office/drawing/2014/main" id="{05F2A174-31EA-EF50-3AFA-1B37731A982C}"/>
                  </a:ext>
                </a:extLst>
              </p:cNvPr>
              <p:cNvGrpSpPr>
                <a:grpSpLocks noChangeAspect="1"/>
              </p:cNvGrpSpPr>
              <p:nvPr/>
            </p:nvGrpSpPr>
            <p:grpSpPr bwMode="auto">
              <a:xfrm rot="-2131559">
                <a:off x="1652" y="1635"/>
                <a:ext cx="816" cy="186"/>
                <a:chOff x="384" y="1920"/>
                <a:chExt cx="1957" cy="624"/>
              </a:xfrm>
            </p:grpSpPr>
            <p:grpSp>
              <p:nvGrpSpPr>
                <p:cNvPr id="370" name="Group 53">
                  <a:extLst>
                    <a:ext uri="{FF2B5EF4-FFF2-40B4-BE49-F238E27FC236}">
                      <a16:creationId xmlns:a16="http://schemas.microsoft.com/office/drawing/2014/main" id="{736395F9-855B-A8F6-3BDA-5E0C51516813}"/>
                    </a:ext>
                  </a:extLst>
                </p:cNvPr>
                <p:cNvGrpSpPr>
                  <a:grpSpLocks noChangeAspect="1"/>
                </p:cNvGrpSpPr>
                <p:nvPr/>
              </p:nvGrpSpPr>
              <p:grpSpPr bwMode="auto">
                <a:xfrm>
                  <a:off x="844" y="1920"/>
                  <a:ext cx="1034" cy="624"/>
                  <a:chOff x="844" y="1920"/>
                  <a:chExt cx="1811" cy="624"/>
                </a:xfrm>
              </p:grpSpPr>
              <p:sp>
                <p:nvSpPr>
                  <p:cNvPr id="373" name="Line 54">
                    <a:extLst>
                      <a:ext uri="{FF2B5EF4-FFF2-40B4-BE49-F238E27FC236}">
                        <a16:creationId xmlns:a16="http://schemas.microsoft.com/office/drawing/2014/main" id="{A9015B37-65E0-5AE4-45DD-E2A387FB3CD8}"/>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4" name="Line 55">
                    <a:extLst>
                      <a:ext uri="{FF2B5EF4-FFF2-40B4-BE49-F238E27FC236}">
                        <a16:creationId xmlns:a16="http://schemas.microsoft.com/office/drawing/2014/main" id="{CBCBF7C6-E0B3-0F3B-AF5E-0502FF68EEB4}"/>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5" name="Group 56">
                    <a:extLst>
                      <a:ext uri="{FF2B5EF4-FFF2-40B4-BE49-F238E27FC236}">
                        <a16:creationId xmlns:a16="http://schemas.microsoft.com/office/drawing/2014/main" id="{E3FED27F-6CF8-8220-EE40-C2FF10AACA86}"/>
                      </a:ext>
                    </a:extLst>
                  </p:cNvPr>
                  <p:cNvGrpSpPr>
                    <a:grpSpLocks noChangeAspect="1"/>
                  </p:cNvGrpSpPr>
                  <p:nvPr/>
                </p:nvGrpSpPr>
                <p:grpSpPr bwMode="auto">
                  <a:xfrm>
                    <a:off x="1392" y="1920"/>
                    <a:ext cx="720" cy="624"/>
                    <a:chOff x="768" y="1920"/>
                    <a:chExt cx="720" cy="624"/>
                  </a:xfrm>
                </p:grpSpPr>
                <p:sp>
                  <p:nvSpPr>
                    <p:cNvPr id="378" name="Line 57">
                      <a:extLst>
                        <a:ext uri="{FF2B5EF4-FFF2-40B4-BE49-F238E27FC236}">
                          <a16:creationId xmlns:a16="http://schemas.microsoft.com/office/drawing/2014/main" id="{A32C7DA3-9F31-2C6E-B8A7-81DE9A5547BF}"/>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 name="Line 58">
                      <a:extLst>
                        <a:ext uri="{FF2B5EF4-FFF2-40B4-BE49-F238E27FC236}">
                          <a16:creationId xmlns:a16="http://schemas.microsoft.com/office/drawing/2014/main" id="{22342980-585C-137F-7008-331300CA7253}"/>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6" name="Line 59">
                    <a:extLst>
                      <a:ext uri="{FF2B5EF4-FFF2-40B4-BE49-F238E27FC236}">
                        <a16:creationId xmlns:a16="http://schemas.microsoft.com/office/drawing/2014/main" id="{C4159D21-9893-5EEB-C61D-EC56C9B2684E}"/>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7" name="Line 60">
                    <a:extLst>
                      <a:ext uri="{FF2B5EF4-FFF2-40B4-BE49-F238E27FC236}">
                        <a16:creationId xmlns:a16="http://schemas.microsoft.com/office/drawing/2014/main" id="{9D1A52D5-353E-5B3D-73B2-DFD019F69FCD}"/>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1" name="Line 61">
                  <a:extLst>
                    <a:ext uri="{FF2B5EF4-FFF2-40B4-BE49-F238E27FC236}">
                      <a16:creationId xmlns:a16="http://schemas.microsoft.com/office/drawing/2014/main" id="{FA763AE0-EC88-A25D-FA10-BF651C90BD8A}"/>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Line 62">
                  <a:extLst>
                    <a:ext uri="{FF2B5EF4-FFF2-40B4-BE49-F238E27FC236}">
                      <a16:creationId xmlns:a16="http://schemas.microsoft.com/office/drawing/2014/main" id="{96505F83-3DE5-8094-B799-2EC754466D07}"/>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 name="Text Box 63">
                <a:extLst>
                  <a:ext uri="{FF2B5EF4-FFF2-40B4-BE49-F238E27FC236}">
                    <a16:creationId xmlns:a16="http://schemas.microsoft.com/office/drawing/2014/main" id="{2F10F6E1-9F75-7600-0AB6-BAED3DC59FF8}"/>
                  </a:ext>
                </a:extLst>
              </p:cNvPr>
              <p:cNvSpPr txBox="1">
                <a:spLocks noChangeAspect="1" noChangeArrowheads="1"/>
              </p:cNvSpPr>
              <p:nvPr/>
            </p:nvSpPr>
            <p:spPr bwMode="auto">
              <a:xfrm rot="-2131559">
                <a:off x="1765" y="1359"/>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dirty="0">
                    <a:latin typeface="Times New Roman" panose="02020603050405020304" pitchFamily="18" charset="0"/>
                    <a:ea typeface="宋体" panose="02010600030101010101" pitchFamily="2" charset="-122"/>
                  </a:rPr>
                  <a:t>R</a:t>
                </a:r>
                <a:r>
                  <a:rPr lang="en-US" altLang="zh-CN" baseline="-25000" dirty="0">
                    <a:latin typeface="Times New Roman" panose="02020603050405020304" pitchFamily="18" charset="0"/>
                    <a:ea typeface="宋体" panose="02010600030101010101" pitchFamily="2" charset="-122"/>
                  </a:rPr>
                  <a:t>4</a:t>
                </a:r>
              </a:p>
            </p:txBody>
          </p:sp>
          <p:grpSp>
            <p:nvGrpSpPr>
              <p:cNvPr id="359" name="Group 64">
                <a:extLst>
                  <a:ext uri="{FF2B5EF4-FFF2-40B4-BE49-F238E27FC236}">
                    <a16:creationId xmlns:a16="http://schemas.microsoft.com/office/drawing/2014/main" id="{EB4EE814-59F4-1260-F120-8B08612923BE}"/>
                  </a:ext>
                </a:extLst>
              </p:cNvPr>
              <p:cNvGrpSpPr>
                <a:grpSpLocks noChangeAspect="1"/>
              </p:cNvGrpSpPr>
              <p:nvPr/>
            </p:nvGrpSpPr>
            <p:grpSpPr bwMode="auto">
              <a:xfrm rot="2158311">
                <a:off x="2181" y="1574"/>
                <a:ext cx="608" cy="743"/>
                <a:chOff x="2401" y="1423"/>
                <a:chExt cx="608" cy="743"/>
              </a:xfrm>
            </p:grpSpPr>
            <p:sp>
              <p:nvSpPr>
                <p:cNvPr id="361" name="Line 65">
                  <a:extLst>
                    <a:ext uri="{FF2B5EF4-FFF2-40B4-BE49-F238E27FC236}">
                      <a16:creationId xmlns:a16="http://schemas.microsoft.com/office/drawing/2014/main" id="{5A244BDF-B70C-EAF9-E9B0-778D6E10C4C9}"/>
                    </a:ext>
                  </a:extLst>
                </p:cNvPr>
                <p:cNvSpPr>
                  <a:spLocks noChangeAspect="1" noChangeShapeType="1"/>
                </p:cNvSpPr>
                <p:nvPr/>
              </p:nvSpPr>
              <p:spPr bwMode="auto">
                <a:xfrm rot="-2131559">
                  <a:off x="2459" y="1450"/>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 name="Line 66">
                  <a:extLst>
                    <a:ext uri="{FF2B5EF4-FFF2-40B4-BE49-F238E27FC236}">
                      <a16:creationId xmlns:a16="http://schemas.microsoft.com/office/drawing/2014/main" id="{9ECA6636-E2D6-D440-30EB-155A02FAA8E5}"/>
                    </a:ext>
                  </a:extLst>
                </p:cNvPr>
                <p:cNvSpPr>
                  <a:spLocks noChangeAspect="1" noChangeShapeType="1"/>
                </p:cNvSpPr>
                <p:nvPr/>
              </p:nvSpPr>
              <p:spPr bwMode="auto">
                <a:xfrm rot="-2131559">
                  <a:off x="2401" y="1732"/>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 name="Line 67">
                  <a:extLst>
                    <a:ext uri="{FF2B5EF4-FFF2-40B4-BE49-F238E27FC236}">
                      <a16:creationId xmlns:a16="http://schemas.microsoft.com/office/drawing/2014/main" id="{7C273D24-825F-802B-6E12-8E27F00D265F}"/>
                    </a:ext>
                  </a:extLst>
                </p:cNvPr>
                <p:cNvSpPr>
                  <a:spLocks noChangeAspect="1" noChangeShapeType="1"/>
                </p:cNvSpPr>
                <p:nvPr/>
              </p:nvSpPr>
              <p:spPr bwMode="auto">
                <a:xfrm rot="-2131559">
                  <a:off x="2456" y="1810"/>
                  <a:ext cx="29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4" name="Line 68">
                  <a:extLst>
                    <a:ext uri="{FF2B5EF4-FFF2-40B4-BE49-F238E27FC236}">
                      <a16:creationId xmlns:a16="http://schemas.microsoft.com/office/drawing/2014/main" id="{D1BB9F33-9314-F64D-3441-B4EB84464B38}"/>
                    </a:ext>
                  </a:extLst>
                </p:cNvPr>
                <p:cNvSpPr>
                  <a:spLocks noChangeAspect="1" noChangeShapeType="1"/>
                </p:cNvSpPr>
                <p:nvPr/>
              </p:nvSpPr>
              <p:spPr bwMode="auto">
                <a:xfrm rot="-2131559">
                  <a:off x="2696" y="1782"/>
                  <a:ext cx="1"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65" name="Group 69">
                  <a:extLst>
                    <a:ext uri="{FF2B5EF4-FFF2-40B4-BE49-F238E27FC236}">
                      <a16:creationId xmlns:a16="http://schemas.microsoft.com/office/drawing/2014/main" id="{DD4B59A7-E8F1-85F1-75B1-492437FBFBEB}"/>
                    </a:ext>
                  </a:extLst>
                </p:cNvPr>
                <p:cNvGrpSpPr>
                  <a:grpSpLocks noChangeAspect="1"/>
                </p:cNvGrpSpPr>
                <p:nvPr/>
              </p:nvGrpSpPr>
              <p:grpSpPr bwMode="auto">
                <a:xfrm rot="-2131559">
                  <a:off x="2652" y="2054"/>
                  <a:ext cx="338" cy="112"/>
                  <a:chOff x="3567" y="3113"/>
                  <a:chExt cx="482" cy="112"/>
                </a:xfrm>
              </p:grpSpPr>
              <p:sp>
                <p:nvSpPr>
                  <p:cNvPr id="367" name="Line 70">
                    <a:extLst>
                      <a:ext uri="{FF2B5EF4-FFF2-40B4-BE49-F238E27FC236}">
                        <a16:creationId xmlns:a16="http://schemas.microsoft.com/office/drawing/2014/main" id="{0EBFA2D3-3565-B276-6336-8F21A2A29B91}"/>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 name="Line 71">
                    <a:extLst>
                      <a:ext uri="{FF2B5EF4-FFF2-40B4-BE49-F238E27FC236}">
                        <a16:creationId xmlns:a16="http://schemas.microsoft.com/office/drawing/2014/main" id="{E66DE4D4-9F2B-BE76-F085-64A0E1CD5FD4}"/>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72">
                    <a:extLst>
                      <a:ext uri="{FF2B5EF4-FFF2-40B4-BE49-F238E27FC236}">
                        <a16:creationId xmlns:a16="http://schemas.microsoft.com/office/drawing/2014/main" id="{AD82CBDE-953C-EBD2-86CD-E2B32C6B52EA}"/>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6" name="Text Box 73">
                  <a:extLst>
                    <a:ext uri="{FF2B5EF4-FFF2-40B4-BE49-F238E27FC236}">
                      <a16:creationId xmlns:a16="http://schemas.microsoft.com/office/drawing/2014/main" id="{E01B4BB2-309A-A2FB-660F-89784F539B17}"/>
                    </a:ext>
                  </a:extLst>
                </p:cNvPr>
                <p:cNvSpPr txBox="1">
                  <a:spLocks noChangeAspect="1" noChangeArrowheads="1"/>
                </p:cNvSpPr>
                <p:nvPr/>
              </p:nvSpPr>
              <p:spPr bwMode="auto">
                <a:xfrm rot="-2131559">
                  <a:off x="2672" y="1423"/>
                  <a:ext cx="33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4</a:t>
                  </a:r>
                </a:p>
              </p:txBody>
            </p:sp>
          </p:grpSp>
          <p:sp>
            <p:nvSpPr>
              <p:cNvPr id="360" name="Line 74">
                <a:extLst>
                  <a:ext uri="{FF2B5EF4-FFF2-40B4-BE49-F238E27FC236}">
                    <a16:creationId xmlns:a16="http://schemas.microsoft.com/office/drawing/2014/main" id="{27D20DE0-E21A-902F-B793-6E10FC84EBE0}"/>
                  </a:ext>
                </a:extLst>
              </p:cNvPr>
              <p:cNvSpPr>
                <a:spLocks noChangeAspect="1" noChangeShapeType="1"/>
              </p:cNvSpPr>
              <p:nvPr/>
            </p:nvSpPr>
            <p:spPr bwMode="auto">
              <a:xfrm flipH="1">
                <a:off x="1524" y="1925"/>
                <a:ext cx="260" cy="1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8" name="Line 75">
              <a:extLst>
                <a:ext uri="{FF2B5EF4-FFF2-40B4-BE49-F238E27FC236}">
                  <a16:creationId xmlns:a16="http://schemas.microsoft.com/office/drawing/2014/main" id="{F05B23B1-D420-E355-0308-73BBBB577C55}"/>
                </a:ext>
              </a:extLst>
            </p:cNvPr>
            <p:cNvSpPr>
              <a:spLocks noChangeAspect="1" noChangeShapeType="1"/>
            </p:cNvSpPr>
            <p:nvPr/>
          </p:nvSpPr>
          <p:spPr bwMode="auto">
            <a:xfrm>
              <a:off x="1545" y="2105"/>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9" name="Group 76">
              <a:extLst>
                <a:ext uri="{FF2B5EF4-FFF2-40B4-BE49-F238E27FC236}">
                  <a16:creationId xmlns:a16="http://schemas.microsoft.com/office/drawing/2014/main" id="{FAA11C81-3B42-EB4B-8E46-E881554EDBE3}"/>
                </a:ext>
              </a:extLst>
            </p:cNvPr>
            <p:cNvGrpSpPr>
              <a:grpSpLocks noChangeAspect="1"/>
            </p:cNvGrpSpPr>
            <p:nvPr/>
          </p:nvGrpSpPr>
          <p:grpSpPr bwMode="auto">
            <a:xfrm rot="1900573">
              <a:off x="1584" y="2286"/>
              <a:ext cx="816" cy="186"/>
              <a:chOff x="384" y="1920"/>
              <a:chExt cx="1957" cy="624"/>
            </a:xfrm>
          </p:grpSpPr>
          <p:grpSp>
            <p:nvGrpSpPr>
              <p:cNvPr id="347" name="Group 77">
                <a:extLst>
                  <a:ext uri="{FF2B5EF4-FFF2-40B4-BE49-F238E27FC236}">
                    <a16:creationId xmlns:a16="http://schemas.microsoft.com/office/drawing/2014/main" id="{99A34A3D-3E9B-A1F2-904B-FD8AE0EE5C46}"/>
                  </a:ext>
                </a:extLst>
              </p:cNvPr>
              <p:cNvGrpSpPr>
                <a:grpSpLocks noChangeAspect="1"/>
              </p:cNvGrpSpPr>
              <p:nvPr/>
            </p:nvGrpSpPr>
            <p:grpSpPr bwMode="auto">
              <a:xfrm>
                <a:off x="844" y="1920"/>
                <a:ext cx="1034" cy="624"/>
                <a:chOff x="844" y="1920"/>
                <a:chExt cx="1811" cy="624"/>
              </a:xfrm>
            </p:grpSpPr>
            <p:sp>
              <p:nvSpPr>
                <p:cNvPr id="350" name="Line 78">
                  <a:extLst>
                    <a:ext uri="{FF2B5EF4-FFF2-40B4-BE49-F238E27FC236}">
                      <a16:creationId xmlns:a16="http://schemas.microsoft.com/office/drawing/2014/main" id="{8E1009BC-70DA-CF1F-C163-4D5A8C062E9F}"/>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 name="Line 79">
                  <a:extLst>
                    <a:ext uri="{FF2B5EF4-FFF2-40B4-BE49-F238E27FC236}">
                      <a16:creationId xmlns:a16="http://schemas.microsoft.com/office/drawing/2014/main" id="{E47A94C3-CB98-33B6-07F6-400E00BD074E}"/>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2" name="Group 80">
                  <a:extLst>
                    <a:ext uri="{FF2B5EF4-FFF2-40B4-BE49-F238E27FC236}">
                      <a16:creationId xmlns:a16="http://schemas.microsoft.com/office/drawing/2014/main" id="{BD0515DF-CABA-43BB-B82D-F54338D980FC}"/>
                    </a:ext>
                  </a:extLst>
                </p:cNvPr>
                <p:cNvGrpSpPr>
                  <a:grpSpLocks noChangeAspect="1"/>
                </p:cNvGrpSpPr>
                <p:nvPr/>
              </p:nvGrpSpPr>
              <p:grpSpPr bwMode="auto">
                <a:xfrm>
                  <a:off x="1392" y="1920"/>
                  <a:ext cx="720" cy="624"/>
                  <a:chOff x="768" y="1920"/>
                  <a:chExt cx="720" cy="624"/>
                </a:xfrm>
              </p:grpSpPr>
              <p:sp>
                <p:nvSpPr>
                  <p:cNvPr id="355" name="Line 81">
                    <a:extLst>
                      <a:ext uri="{FF2B5EF4-FFF2-40B4-BE49-F238E27FC236}">
                        <a16:creationId xmlns:a16="http://schemas.microsoft.com/office/drawing/2014/main" id="{E596C15D-43D2-7A5A-A675-3832E8AB710B}"/>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82">
                    <a:extLst>
                      <a:ext uri="{FF2B5EF4-FFF2-40B4-BE49-F238E27FC236}">
                        <a16:creationId xmlns:a16="http://schemas.microsoft.com/office/drawing/2014/main" id="{FD3C7545-258A-8D09-1528-4587F0E090DB}"/>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3" name="Line 83">
                  <a:extLst>
                    <a:ext uri="{FF2B5EF4-FFF2-40B4-BE49-F238E27FC236}">
                      <a16:creationId xmlns:a16="http://schemas.microsoft.com/office/drawing/2014/main" id="{3A3C2227-A803-CE06-6D19-6F0FCB279BE7}"/>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4" name="Line 84">
                  <a:extLst>
                    <a:ext uri="{FF2B5EF4-FFF2-40B4-BE49-F238E27FC236}">
                      <a16:creationId xmlns:a16="http://schemas.microsoft.com/office/drawing/2014/main" id="{24B6C3D2-B326-9124-5608-AF751AF2FDDF}"/>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 name="Line 85">
                <a:extLst>
                  <a:ext uri="{FF2B5EF4-FFF2-40B4-BE49-F238E27FC236}">
                    <a16:creationId xmlns:a16="http://schemas.microsoft.com/office/drawing/2014/main" id="{FB0521B6-D68D-A756-1CAA-02FED83F75F7}"/>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Line 86">
                <a:extLst>
                  <a:ext uri="{FF2B5EF4-FFF2-40B4-BE49-F238E27FC236}">
                    <a16:creationId xmlns:a16="http://schemas.microsoft.com/office/drawing/2014/main" id="{F8268213-F08C-3BC0-3CBA-0EDE5C271CA9}"/>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0" name="Line 87">
              <a:extLst>
                <a:ext uri="{FF2B5EF4-FFF2-40B4-BE49-F238E27FC236}">
                  <a16:creationId xmlns:a16="http://schemas.microsoft.com/office/drawing/2014/main" id="{C37BFAAB-D7E6-B1EF-07F8-D2F6FE7412B0}"/>
                </a:ext>
              </a:extLst>
            </p:cNvPr>
            <p:cNvSpPr>
              <a:spLocks noChangeAspect="1" noChangeShapeType="1"/>
            </p:cNvSpPr>
            <p:nvPr/>
          </p:nvSpPr>
          <p:spPr bwMode="auto">
            <a:xfrm>
              <a:off x="2439" y="2661"/>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88">
              <a:extLst>
                <a:ext uri="{FF2B5EF4-FFF2-40B4-BE49-F238E27FC236}">
                  <a16:creationId xmlns:a16="http://schemas.microsoft.com/office/drawing/2014/main" id="{490CABAA-7FCA-A71D-1A76-1C34F6622507}"/>
                </a:ext>
              </a:extLst>
            </p:cNvPr>
            <p:cNvSpPr>
              <a:spLocks noChangeAspect="1" noChangeShapeType="1"/>
            </p:cNvSpPr>
            <p:nvPr/>
          </p:nvSpPr>
          <p:spPr bwMode="auto">
            <a:xfrm>
              <a:off x="2289" y="2972"/>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89">
              <a:extLst>
                <a:ext uri="{FF2B5EF4-FFF2-40B4-BE49-F238E27FC236}">
                  <a16:creationId xmlns:a16="http://schemas.microsoft.com/office/drawing/2014/main" id="{E29483EA-3BF6-9ABE-F910-29EF0C451677}"/>
                </a:ext>
              </a:extLst>
            </p:cNvPr>
            <p:cNvSpPr>
              <a:spLocks noChangeAspect="1" noChangeShapeType="1"/>
            </p:cNvSpPr>
            <p:nvPr/>
          </p:nvSpPr>
          <p:spPr bwMode="auto">
            <a:xfrm>
              <a:off x="2289" y="306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90">
              <a:extLst>
                <a:ext uri="{FF2B5EF4-FFF2-40B4-BE49-F238E27FC236}">
                  <a16:creationId xmlns:a16="http://schemas.microsoft.com/office/drawing/2014/main" id="{34613BBA-85B4-4D46-EF64-0BCC9E21AE18}"/>
                </a:ext>
              </a:extLst>
            </p:cNvPr>
            <p:cNvSpPr>
              <a:spLocks noChangeAspect="1" noChangeShapeType="1"/>
            </p:cNvSpPr>
            <p:nvPr/>
          </p:nvSpPr>
          <p:spPr bwMode="auto">
            <a:xfrm>
              <a:off x="2439" y="3069"/>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4" name="Group 91">
              <a:extLst>
                <a:ext uri="{FF2B5EF4-FFF2-40B4-BE49-F238E27FC236}">
                  <a16:creationId xmlns:a16="http://schemas.microsoft.com/office/drawing/2014/main" id="{D1E01D90-BA64-6460-7023-E2C55DC5ECFA}"/>
                </a:ext>
              </a:extLst>
            </p:cNvPr>
            <p:cNvGrpSpPr>
              <a:grpSpLocks noChangeAspect="1"/>
            </p:cNvGrpSpPr>
            <p:nvPr/>
          </p:nvGrpSpPr>
          <p:grpSpPr bwMode="auto">
            <a:xfrm>
              <a:off x="2270" y="3381"/>
              <a:ext cx="338" cy="112"/>
              <a:chOff x="3567" y="3113"/>
              <a:chExt cx="482" cy="112"/>
            </a:xfrm>
          </p:grpSpPr>
          <p:sp>
            <p:nvSpPr>
              <p:cNvPr id="344" name="Line 92">
                <a:extLst>
                  <a:ext uri="{FF2B5EF4-FFF2-40B4-BE49-F238E27FC236}">
                    <a16:creationId xmlns:a16="http://schemas.microsoft.com/office/drawing/2014/main" id="{A07591EB-4A4D-C037-829B-5F648AAD9ACD}"/>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5" name="Line 93">
                <a:extLst>
                  <a:ext uri="{FF2B5EF4-FFF2-40B4-BE49-F238E27FC236}">
                    <a16:creationId xmlns:a16="http://schemas.microsoft.com/office/drawing/2014/main" id="{1CD97A35-D7D7-E4E1-9CE3-8E956CCC480D}"/>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 name="Line 94">
                <a:extLst>
                  <a:ext uri="{FF2B5EF4-FFF2-40B4-BE49-F238E27FC236}">
                    <a16:creationId xmlns:a16="http://schemas.microsoft.com/office/drawing/2014/main" id="{32860ECE-1141-A9AF-7903-2ED4863E7791}"/>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5" name="Text Box 95">
              <a:extLst>
                <a:ext uri="{FF2B5EF4-FFF2-40B4-BE49-F238E27FC236}">
                  <a16:creationId xmlns:a16="http://schemas.microsoft.com/office/drawing/2014/main" id="{66BABD23-7E44-42AA-0B6E-E5639B04443D}"/>
                </a:ext>
              </a:extLst>
            </p:cNvPr>
            <p:cNvSpPr txBox="1">
              <a:spLocks noChangeAspect="1" noChangeArrowheads="1"/>
            </p:cNvSpPr>
            <p:nvPr/>
          </p:nvSpPr>
          <p:spPr bwMode="auto">
            <a:xfrm>
              <a:off x="2019" y="2860"/>
              <a:ext cx="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3</a:t>
              </a:r>
            </a:p>
          </p:txBody>
        </p:sp>
        <p:sp>
          <p:nvSpPr>
            <p:cNvPr id="306" name="Line 96">
              <a:extLst>
                <a:ext uri="{FF2B5EF4-FFF2-40B4-BE49-F238E27FC236}">
                  <a16:creationId xmlns:a16="http://schemas.microsoft.com/office/drawing/2014/main" id="{3E01C53D-075D-18AF-9501-F679CB92FEFB}"/>
                </a:ext>
              </a:extLst>
            </p:cNvPr>
            <p:cNvSpPr>
              <a:spLocks noChangeAspect="1" noChangeShapeType="1"/>
            </p:cNvSpPr>
            <p:nvPr/>
          </p:nvSpPr>
          <p:spPr bwMode="auto">
            <a:xfrm>
              <a:off x="2278" y="2560"/>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Text Box 97">
              <a:extLst>
                <a:ext uri="{FF2B5EF4-FFF2-40B4-BE49-F238E27FC236}">
                  <a16:creationId xmlns:a16="http://schemas.microsoft.com/office/drawing/2014/main" id="{423EE81C-CE98-662B-443B-AD1E5995250F}"/>
                </a:ext>
              </a:extLst>
            </p:cNvPr>
            <p:cNvSpPr txBox="1">
              <a:spLocks noChangeAspect="1" noChangeArrowheads="1"/>
            </p:cNvSpPr>
            <p:nvPr/>
          </p:nvSpPr>
          <p:spPr bwMode="auto">
            <a:xfrm>
              <a:off x="1888" y="2033"/>
              <a:ext cx="33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R</a:t>
              </a:r>
              <a:r>
                <a:rPr lang="en-US" altLang="zh-CN" baseline="-25000">
                  <a:latin typeface="Times New Roman" panose="02020603050405020304" pitchFamily="18" charset="0"/>
                  <a:ea typeface="宋体" panose="02010600030101010101" pitchFamily="2" charset="-122"/>
                </a:rPr>
                <a:t>3</a:t>
              </a:r>
            </a:p>
          </p:txBody>
        </p:sp>
        <p:grpSp>
          <p:nvGrpSpPr>
            <p:cNvPr id="308" name="Group 98">
              <a:extLst>
                <a:ext uri="{FF2B5EF4-FFF2-40B4-BE49-F238E27FC236}">
                  <a16:creationId xmlns:a16="http://schemas.microsoft.com/office/drawing/2014/main" id="{7AC5CD51-ACD9-3204-EA79-8C7CD2DE360E}"/>
                </a:ext>
              </a:extLst>
            </p:cNvPr>
            <p:cNvGrpSpPr>
              <a:grpSpLocks noChangeAspect="1"/>
            </p:cNvGrpSpPr>
            <p:nvPr/>
          </p:nvGrpSpPr>
          <p:grpSpPr bwMode="auto">
            <a:xfrm>
              <a:off x="2438" y="2583"/>
              <a:ext cx="1358" cy="1460"/>
              <a:chOff x="1545" y="2033"/>
              <a:chExt cx="1358" cy="1460"/>
            </a:xfrm>
          </p:grpSpPr>
          <p:sp>
            <p:nvSpPr>
              <p:cNvPr id="320" name="Line 99">
                <a:extLst>
                  <a:ext uri="{FF2B5EF4-FFF2-40B4-BE49-F238E27FC236}">
                    <a16:creationId xmlns:a16="http://schemas.microsoft.com/office/drawing/2014/main" id="{109FE36B-1F7C-2E7F-F963-86B6C6681856}"/>
                  </a:ext>
                </a:extLst>
              </p:cNvPr>
              <p:cNvSpPr>
                <a:spLocks noChangeAspect="1" noChangeShapeType="1"/>
              </p:cNvSpPr>
              <p:nvPr/>
            </p:nvSpPr>
            <p:spPr bwMode="auto">
              <a:xfrm>
                <a:off x="1545" y="2105"/>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1" name="Group 100">
                <a:extLst>
                  <a:ext uri="{FF2B5EF4-FFF2-40B4-BE49-F238E27FC236}">
                    <a16:creationId xmlns:a16="http://schemas.microsoft.com/office/drawing/2014/main" id="{C52E21FD-D363-FAF5-CD2F-118207785E32}"/>
                  </a:ext>
                </a:extLst>
              </p:cNvPr>
              <p:cNvGrpSpPr>
                <a:grpSpLocks noChangeAspect="1"/>
              </p:cNvGrpSpPr>
              <p:nvPr/>
            </p:nvGrpSpPr>
            <p:grpSpPr bwMode="auto">
              <a:xfrm rot="1900573">
                <a:off x="1584" y="2286"/>
                <a:ext cx="816" cy="186"/>
                <a:chOff x="384" y="1920"/>
                <a:chExt cx="1957" cy="624"/>
              </a:xfrm>
            </p:grpSpPr>
            <p:grpSp>
              <p:nvGrpSpPr>
                <p:cNvPr id="334" name="Group 101">
                  <a:extLst>
                    <a:ext uri="{FF2B5EF4-FFF2-40B4-BE49-F238E27FC236}">
                      <a16:creationId xmlns:a16="http://schemas.microsoft.com/office/drawing/2014/main" id="{88C757B0-8F01-F16F-B31C-17768B090F2B}"/>
                    </a:ext>
                  </a:extLst>
                </p:cNvPr>
                <p:cNvGrpSpPr>
                  <a:grpSpLocks noChangeAspect="1"/>
                </p:cNvGrpSpPr>
                <p:nvPr/>
              </p:nvGrpSpPr>
              <p:grpSpPr bwMode="auto">
                <a:xfrm>
                  <a:off x="844" y="1920"/>
                  <a:ext cx="1034" cy="624"/>
                  <a:chOff x="844" y="1920"/>
                  <a:chExt cx="1811" cy="624"/>
                </a:xfrm>
              </p:grpSpPr>
              <p:sp>
                <p:nvSpPr>
                  <p:cNvPr id="337" name="Line 102">
                    <a:extLst>
                      <a:ext uri="{FF2B5EF4-FFF2-40B4-BE49-F238E27FC236}">
                        <a16:creationId xmlns:a16="http://schemas.microsoft.com/office/drawing/2014/main" id="{7D9F4546-0D59-0AC3-985D-C9052230E0EB}"/>
                      </a:ext>
                    </a:extLst>
                  </p:cNvPr>
                  <p:cNvSpPr>
                    <a:spLocks noChangeAspect="1" noChangeShapeType="1"/>
                  </p:cNvSpPr>
                  <p:nvPr/>
                </p:nvSpPr>
                <p:spPr bwMode="auto">
                  <a:xfrm flipV="1">
                    <a:off x="844"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Line 103">
                    <a:extLst>
                      <a:ext uri="{FF2B5EF4-FFF2-40B4-BE49-F238E27FC236}">
                        <a16:creationId xmlns:a16="http://schemas.microsoft.com/office/drawing/2014/main" id="{5EA6729D-0096-AD42-2AD9-B15AC17347C3}"/>
                      </a:ext>
                    </a:extLst>
                  </p:cNvPr>
                  <p:cNvSpPr>
                    <a:spLocks noChangeAspect="1" noChangeShapeType="1"/>
                  </p:cNvSpPr>
                  <p:nvPr/>
                </p:nvSpPr>
                <p:spPr bwMode="auto">
                  <a:xfrm flipH="1" flipV="1">
                    <a:off x="1031"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9" name="Group 104">
                    <a:extLst>
                      <a:ext uri="{FF2B5EF4-FFF2-40B4-BE49-F238E27FC236}">
                        <a16:creationId xmlns:a16="http://schemas.microsoft.com/office/drawing/2014/main" id="{12534E89-DE23-4301-3B1E-4705B89AE292}"/>
                      </a:ext>
                    </a:extLst>
                  </p:cNvPr>
                  <p:cNvGrpSpPr>
                    <a:grpSpLocks noChangeAspect="1"/>
                  </p:cNvGrpSpPr>
                  <p:nvPr/>
                </p:nvGrpSpPr>
                <p:grpSpPr bwMode="auto">
                  <a:xfrm>
                    <a:off x="1392" y="1920"/>
                    <a:ext cx="720" cy="624"/>
                    <a:chOff x="768" y="1920"/>
                    <a:chExt cx="720" cy="624"/>
                  </a:xfrm>
                </p:grpSpPr>
                <p:sp>
                  <p:nvSpPr>
                    <p:cNvPr id="342" name="Line 105">
                      <a:extLst>
                        <a:ext uri="{FF2B5EF4-FFF2-40B4-BE49-F238E27FC236}">
                          <a16:creationId xmlns:a16="http://schemas.microsoft.com/office/drawing/2014/main" id="{8306824A-B93E-6F24-847F-A1CC1EF0325A}"/>
                        </a:ext>
                      </a:extLst>
                    </p:cNvPr>
                    <p:cNvSpPr>
                      <a:spLocks noChangeAspect="1" noChangeShapeType="1"/>
                    </p:cNvSpPr>
                    <p:nvPr/>
                  </p:nvSpPr>
                  <p:spPr bwMode="auto">
                    <a:xfrm flipV="1">
                      <a:off x="768"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3" name="Line 106">
                      <a:extLst>
                        <a:ext uri="{FF2B5EF4-FFF2-40B4-BE49-F238E27FC236}">
                          <a16:creationId xmlns:a16="http://schemas.microsoft.com/office/drawing/2014/main" id="{8A2C2F35-57F0-1B36-80D0-EB3C941E582E}"/>
                        </a:ext>
                      </a:extLst>
                    </p:cNvPr>
                    <p:cNvSpPr>
                      <a:spLocks noChangeAspect="1" noChangeShapeType="1"/>
                    </p:cNvSpPr>
                    <p:nvPr/>
                  </p:nvSpPr>
                  <p:spPr bwMode="auto">
                    <a:xfrm flipH="1" flipV="1">
                      <a:off x="1127"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0" name="Line 107">
                    <a:extLst>
                      <a:ext uri="{FF2B5EF4-FFF2-40B4-BE49-F238E27FC236}">
                        <a16:creationId xmlns:a16="http://schemas.microsoft.com/office/drawing/2014/main" id="{C2F75561-02C5-95F5-3EF9-27BF319D31E5}"/>
                      </a:ext>
                    </a:extLst>
                  </p:cNvPr>
                  <p:cNvSpPr>
                    <a:spLocks noChangeAspect="1" noChangeShapeType="1"/>
                  </p:cNvSpPr>
                  <p:nvPr/>
                </p:nvSpPr>
                <p:spPr bwMode="auto">
                  <a:xfrm flipV="1">
                    <a:off x="2112" y="1920"/>
                    <a:ext cx="361"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1" name="Line 108">
                    <a:extLst>
                      <a:ext uri="{FF2B5EF4-FFF2-40B4-BE49-F238E27FC236}">
                        <a16:creationId xmlns:a16="http://schemas.microsoft.com/office/drawing/2014/main" id="{E482A9D5-FBFF-6A22-43EB-1EF2416AF893}"/>
                      </a:ext>
                    </a:extLst>
                  </p:cNvPr>
                  <p:cNvSpPr>
                    <a:spLocks noChangeAspect="1" noChangeShapeType="1"/>
                  </p:cNvSpPr>
                  <p:nvPr/>
                </p:nvSpPr>
                <p:spPr bwMode="auto">
                  <a:xfrm flipH="1" flipV="1">
                    <a:off x="2471" y="1920"/>
                    <a:ext cx="184"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5" name="Line 109">
                  <a:extLst>
                    <a:ext uri="{FF2B5EF4-FFF2-40B4-BE49-F238E27FC236}">
                      <a16:creationId xmlns:a16="http://schemas.microsoft.com/office/drawing/2014/main" id="{9FD645B7-6635-CD20-7C39-55B338D17575}"/>
                    </a:ext>
                  </a:extLst>
                </p:cNvPr>
                <p:cNvSpPr>
                  <a:spLocks noChangeAspect="1" noChangeShapeType="1"/>
                </p:cNvSpPr>
                <p:nvPr/>
              </p:nvSpPr>
              <p:spPr bwMode="auto">
                <a:xfrm>
                  <a:off x="1878"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6" name="Line 110">
                  <a:extLst>
                    <a:ext uri="{FF2B5EF4-FFF2-40B4-BE49-F238E27FC236}">
                      <a16:creationId xmlns:a16="http://schemas.microsoft.com/office/drawing/2014/main" id="{C30C3EFC-AC12-D1CB-8500-2BA02193B643}"/>
                    </a:ext>
                  </a:extLst>
                </p:cNvPr>
                <p:cNvSpPr>
                  <a:spLocks noChangeAspect="1" noChangeShapeType="1"/>
                </p:cNvSpPr>
                <p:nvPr/>
              </p:nvSpPr>
              <p:spPr bwMode="auto">
                <a:xfrm>
                  <a:off x="384" y="2238"/>
                  <a:ext cx="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2" name="Group 111">
                <a:extLst>
                  <a:ext uri="{FF2B5EF4-FFF2-40B4-BE49-F238E27FC236}">
                    <a16:creationId xmlns:a16="http://schemas.microsoft.com/office/drawing/2014/main" id="{A0AF7140-A96F-FA20-1DC8-16390FEFEA7C}"/>
                  </a:ext>
                </a:extLst>
              </p:cNvPr>
              <p:cNvGrpSpPr>
                <a:grpSpLocks noChangeAspect="1"/>
              </p:cNvGrpSpPr>
              <p:nvPr/>
            </p:nvGrpSpPr>
            <p:grpSpPr bwMode="auto">
              <a:xfrm>
                <a:off x="2270" y="2661"/>
                <a:ext cx="633" cy="832"/>
                <a:chOff x="4591" y="2107"/>
                <a:chExt cx="633" cy="832"/>
              </a:xfrm>
            </p:grpSpPr>
            <p:sp>
              <p:nvSpPr>
                <p:cNvPr id="325" name="Line 112">
                  <a:extLst>
                    <a:ext uri="{FF2B5EF4-FFF2-40B4-BE49-F238E27FC236}">
                      <a16:creationId xmlns:a16="http://schemas.microsoft.com/office/drawing/2014/main" id="{1491E048-1B6F-C754-2195-6067D3332591}"/>
                    </a:ext>
                  </a:extLst>
                </p:cNvPr>
                <p:cNvSpPr>
                  <a:spLocks noChangeAspect="1" noChangeShapeType="1"/>
                </p:cNvSpPr>
                <p:nvPr/>
              </p:nvSpPr>
              <p:spPr bwMode="auto">
                <a:xfrm>
                  <a:off x="4760" y="2107"/>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Line 113">
                  <a:extLst>
                    <a:ext uri="{FF2B5EF4-FFF2-40B4-BE49-F238E27FC236}">
                      <a16:creationId xmlns:a16="http://schemas.microsoft.com/office/drawing/2014/main" id="{E38B3156-FF4C-5F8D-EE7D-3529B82F4FE7}"/>
                    </a:ext>
                  </a:extLst>
                </p:cNvPr>
                <p:cNvSpPr>
                  <a:spLocks noChangeAspect="1" noChangeShapeType="1"/>
                </p:cNvSpPr>
                <p:nvPr/>
              </p:nvSpPr>
              <p:spPr bwMode="auto">
                <a:xfrm>
                  <a:off x="4610" y="2418"/>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114">
                  <a:extLst>
                    <a:ext uri="{FF2B5EF4-FFF2-40B4-BE49-F238E27FC236}">
                      <a16:creationId xmlns:a16="http://schemas.microsoft.com/office/drawing/2014/main" id="{CFC150CC-F4DC-F408-8D34-709C4B509753}"/>
                    </a:ext>
                  </a:extLst>
                </p:cNvPr>
                <p:cNvSpPr>
                  <a:spLocks noChangeAspect="1" noChangeShapeType="1"/>
                </p:cNvSpPr>
                <p:nvPr/>
              </p:nvSpPr>
              <p:spPr bwMode="auto">
                <a:xfrm>
                  <a:off x="4610" y="2514"/>
                  <a:ext cx="2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15">
                  <a:extLst>
                    <a:ext uri="{FF2B5EF4-FFF2-40B4-BE49-F238E27FC236}">
                      <a16:creationId xmlns:a16="http://schemas.microsoft.com/office/drawing/2014/main" id="{8FEBF3E5-5C9A-A351-C030-87F63F004743}"/>
                    </a:ext>
                  </a:extLst>
                </p:cNvPr>
                <p:cNvSpPr>
                  <a:spLocks noChangeAspect="1" noChangeShapeType="1"/>
                </p:cNvSpPr>
                <p:nvPr/>
              </p:nvSpPr>
              <p:spPr bwMode="auto">
                <a:xfrm>
                  <a:off x="4760" y="2515"/>
                  <a:ext cx="0" cy="30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116">
                  <a:extLst>
                    <a:ext uri="{FF2B5EF4-FFF2-40B4-BE49-F238E27FC236}">
                      <a16:creationId xmlns:a16="http://schemas.microsoft.com/office/drawing/2014/main" id="{5C0E92F1-AD73-61F9-CC30-8A96F7072851}"/>
                    </a:ext>
                  </a:extLst>
                </p:cNvPr>
                <p:cNvGrpSpPr>
                  <a:grpSpLocks noChangeAspect="1"/>
                </p:cNvGrpSpPr>
                <p:nvPr/>
              </p:nvGrpSpPr>
              <p:grpSpPr bwMode="auto">
                <a:xfrm>
                  <a:off x="4591" y="2827"/>
                  <a:ext cx="338" cy="112"/>
                  <a:chOff x="3567" y="3113"/>
                  <a:chExt cx="482" cy="112"/>
                </a:xfrm>
              </p:grpSpPr>
              <p:sp>
                <p:nvSpPr>
                  <p:cNvPr id="331" name="Line 117">
                    <a:extLst>
                      <a:ext uri="{FF2B5EF4-FFF2-40B4-BE49-F238E27FC236}">
                        <a16:creationId xmlns:a16="http://schemas.microsoft.com/office/drawing/2014/main" id="{350D0BFE-D008-5D4C-73DF-CB50E98F02C3}"/>
                      </a:ext>
                    </a:extLst>
                  </p:cNvPr>
                  <p:cNvSpPr>
                    <a:spLocks noChangeAspect="1" noChangeShapeType="1"/>
                  </p:cNvSpPr>
                  <p:nvPr/>
                </p:nvSpPr>
                <p:spPr bwMode="auto">
                  <a:xfrm>
                    <a:off x="3567" y="3113"/>
                    <a:ext cx="4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Line 118">
                    <a:extLst>
                      <a:ext uri="{FF2B5EF4-FFF2-40B4-BE49-F238E27FC236}">
                        <a16:creationId xmlns:a16="http://schemas.microsoft.com/office/drawing/2014/main" id="{0A1DD62E-1B81-8F90-0512-A954CF9DCF14}"/>
                      </a:ext>
                    </a:extLst>
                  </p:cNvPr>
                  <p:cNvSpPr>
                    <a:spLocks noChangeAspect="1" noChangeShapeType="1"/>
                  </p:cNvSpPr>
                  <p:nvPr/>
                </p:nvSpPr>
                <p:spPr bwMode="auto">
                  <a:xfrm>
                    <a:off x="3639" y="3169"/>
                    <a:ext cx="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Line 119">
                    <a:extLst>
                      <a:ext uri="{FF2B5EF4-FFF2-40B4-BE49-F238E27FC236}">
                        <a16:creationId xmlns:a16="http://schemas.microsoft.com/office/drawing/2014/main" id="{5B474F60-BC80-73B8-2F12-77A364F97CC1}"/>
                      </a:ext>
                    </a:extLst>
                  </p:cNvPr>
                  <p:cNvSpPr>
                    <a:spLocks noChangeAspect="1" noChangeShapeType="1"/>
                  </p:cNvSpPr>
                  <p:nvPr/>
                </p:nvSpPr>
                <p:spPr bwMode="auto">
                  <a:xfrm>
                    <a:off x="3733" y="3225"/>
                    <a:ext cx="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120">
                  <a:extLst>
                    <a:ext uri="{FF2B5EF4-FFF2-40B4-BE49-F238E27FC236}">
                      <a16:creationId xmlns:a16="http://schemas.microsoft.com/office/drawing/2014/main" id="{9A43CE20-970B-1F5C-7D90-4CA720DB9FFE}"/>
                    </a:ext>
                  </a:extLst>
                </p:cNvPr>
                <p:cNvSpPr txBox="1">
                  <a:spLocks noChangeAspect="1" noChangeArrowheads="1"/>
                </p:cNvSpPr>
                <p:nvPr/>
              </p:nvSpPr>
              <p:spPr bwMode="auto">
                <a:xfrm>
                  <a:off x="4917" y="2307"/>
                  <a:ext cx="30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latin typeface="Times New Roman" panose="02020603050405020304" pitchFamily="18" charset="0"/>
                      <a:ea typeface="宋体" panose="02010600030101010101" pitchFamily="2" charset="-122"/>
                    </a:rPr>
                    <a:t>C</a:t>
                  </a:r>
                  <a:r>
                    <a:rPr lang="en-US" altLang="zh-CN" baseline="-25000">
                      <a:latin typeface="Times New Roman" panose="02020603050405020304" pitchFamily="18" charset="0"/>
                      <a:ea typeface="宋体" panose="02010600030101010101" pitchFamily="2" charset="-122"/>
                    </a:rPr>
                    <a:t>i</a:t>
                  </a:r>
                </a:p>
              </p:txBody>
            </p:sp>
          </p:grpSp>
          <p:sp>
            <p:nvSpPr>
              <p:cNvPr id="323" name="Line 121">
                <a:extLst>
                  <a:ext uri="{FF2B5EF4-FFF2-40B4-BE49-F238E27FC236}">
                    <a16:creationId xmlns:a16="http://schemas.microsoft.com/office/drawing/2014/main" id="{500532C5-8A38-3B77-5C00-1B18E751A57D}"/>
                  </a:ext>
                </a:extLst>
              </p:cNvPr>
              <p:cNvSpPr>
                <a:spLocks noChangeAspect="1" noChangeShapeType="1"/>
              </p:cNvSpPr>
              <p:nvPr/>
            </p:nvSpPr>
            <p:spPr bwMode="auto">
              <a:xfrm>
                <a:off x="2278" y="2560"/>
                <a:ext cx="166" cy="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Text Box 122">
                <a:extLst>
                  <a:ext uri="{FF2B5EF4-FFF2-40B4-BE49-F238E27FC236}">
                    <a16:creationId xmlns:a16="http://schemas.microsoft.com/office/drawing/2014/main" id="{742A927D-147C-FE54-A862-650A69803B11}"/>
                  </a:ext>
                </a:extLst>
              </p:cNvPr>
              <p:cNvSpPr txBox="1">
                <a:spLocks noChangeAspect="1" noChangeArrowheads="1"/>
              </p:cNvSpPr>
              <p:nvPr/>
            </p:nvSpPr>
            <p:spPr bwMode="auto">
              <a:xfrm>
                <a:off x="1888" y="2033"/>
                <a:ext cx="30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dirty="0">
                    <a:latin typeface="Times New Roman" panose="02020603050405020304" pitchFamily="18" charset="0"/>
                    <a:ea typeface="宋体" panose="02010600030101010101" pitchFamily="2" charset="-122"/>
                  </a:rPr>
                  <a:t>R</a:t>
                </a:r>
                <a:r>
                  <a:rPr lang="en-US" altLang="zh-CN" baseline="-25000" dirty="0">
                    <a:latin typeface="Times New Roman" panose="02020603050405020304" pitchFamily="18" charset="0"/>
                    <a:ea typeface="宋体" panose="02010600030101010101" pitchFamily="2" charset="-122"/>
                  </a:rPr>
                  <a:t>i</a:t>
                </a:r>
              </a:p>
            </p:txBody>
          </p:sp>
        </p:grpSp>
        <p:sp>
          <p:nvSpPr>
            <p:cNvPr id="309" name="Text Box 123">
              <a:extLst>
                <a:ext uri="{FF2B5EF4-FFF2-40B4-BE49-F238E27FC236}">
                  <a16:creationId xmlns:a16="http://schemas.microsoft.com/office/drawing/2014/main" id="{D6BB0552-92A7-7BA9-02A9-C6D66AF20882}"/>
                </a:ext>
              </a:extLst>
            </p:cNvPr>
            <p:cNvSpPr txBox="1">
              <a:spLocks noChangeAspect="1" noChangeArrowheads="1"/>
            </p:cNvSpPr>
            <p:nvPr/>
          </p:nvSpPr>
          <p:spPr bwMode="auto">
            <a:xfrm>
              <a:off x="1395" y="1817"/>
              <a:ext cx="2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1</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0" name="Text Box 124">
              <a:extLst>
                <a:ext uri="{FF2B5EF4-FFF2-40B4-BE49-F238E27FC236}">
                  <a16:creationId xmlns:a16="http://schemas.microsoft.com/office/drawing/2014/main" id="{D078BBDE-3303-89A0-DA67-435AD6D41669}"/>
                </a:ext>
              </a:extLst>
            </p:cNvPr>
            <p:cNvSpPr txBox="1">
              <a:spLocks noChangeAspect="1" noChangeArrowheads="1"/>
            </p:cNvSpPr>
            <p:nvPr/>
          </p:nvSpPr>
          <p:spPr bwMode="auto">
            <a:xfrm>
              <a:off x="2311" y="1215"/>
              <a:ext cx="232"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2</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1" name="Text Box 125">
              <a:extLst>
                <a:ext uri="{FF2B5EF4-FFF2-40B4-BE49-F238E27FC236}">
                  <a16:creationId xmlns:a16="http://schemas.microsoft.com/office/drawing/2014/main" id="{A4DD1291-E690-8C3A-137F-E4D6B6064E1C}"/>
                </a:ext>
              </a:extLst>
            </p:cNvPr>
            <p:cNvSpPr txBox="1">
              <a:spLocks noChangeAspect="1" noChangeArrowheads="1"/>
            </p:cNvSpPr>
            <p:nvPr/>
          </p:nvSpPr>
          <p:spPr bwMode="auto">
            <a:xfrm>
              <a:off x="2217" y="2575"/>
              <a:ext cx="23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3</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2" name="Text Box 126">
              <a:extLst>
                <a:ext uri="{FF2B5EF4-FFF2-40B4-BE49-F238E27FC236}">
                  <a16:creationId xmlns:a16="http://schemas.microsoft.com/office/drawing/2014/main" id="{AB6D5BB7-9970-496E-1060-A76F30D501B7}"/>
                </a:ext>
              </a:extLst>
            </p:cNvPr>
            <p:cNvSpPr txBox="1">
              <a:spLocks noChangeAspect="1" noChangeArrowheads="1"/>
            </p:cNvSpPr>
            <p:nvPr/>
          </p:nvSpPr>
          <p:spPr bwMode="auto">
            <a:xfrm>
              <a:off x="3197" y="1714"/>
              <a:ext cx="2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4</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3" name="Text Box 127">
              <a:extLst>
                <a:ext uri="{FF2B5EF4-FFF2-40B4-BE49-F238E27FC236}">
                  <a16:creationId xmlns:a16="http://schemas.microsoft.com/office/drawing/2014/main" id="{2298A00E-6D06-8069-9319-75505521C0A0}"/>
                </a:ext>
              </a:extLst>
            </p:cNvPr>
            <p:cNvSpPr txBox="1">
              <a:spLocks noChangeAspect="1" noChangeArrowheads="1"/>
            </p:cNvSpPr>
            <p:nvPr/>
          </p:nvSpPr>
          <p:spPr bwMode="auto">
            <a:xfrm>
              <a:off x="3335" y="3021"/>
              <a:ext cx="18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r>
                <a:rPr lang="en-US" altLang="zh-CN">
                  <a:solidFill>
                    <a:srgbClr val="FF6600"/>
                  </a:solidFill>
                  <a:latin typeface="Times New Roman" panose="02020603050405020304" pitchFamily="18" charset="0"/>
                  <a:ea typeface="宋体" panose="02010600030101010101" pitchFamily="2" charset="-122"/>
                </a:rPr>
                <a:t>i</a:t>
              </a:r>
              <a:endParaRPr lang="en-US" altLang="zh-CN" baseline="-25000">
                <a:solidFill>
                  <a:srgbClr val="FF6600"/>
                </a:solidFill>
                <a:latin typeface="Times New Roman" panose="02020603050405020304" pitchFamily="18" charset="0"/>
                <a:ea typeface="宋体" panose="02010600030101010101" pitchFamily="2" charset="-122"/>
              </a:endParaRPr>
            </a:p>
          </p:txBody>
        </p:sp>
        <p:sp>
          <p:nvSpPr>
            <p:cNvPr id="314" name="Oval 128">
              <a:extLst>
                <a:ext uri="{FF2B5EF4-FFF2-40B4-BE49-F238E27FC236}">
                  <a16:creationId xmlns:a16="http://schemas.microsoft.com/office/drawing/2014/main" id="{DAEB71B5-CB1E-0E5A-BF7A-6A340D312881}"/>
                </a:ext>
              </a:extLst>
            </p:cNvPr>
            <p:cNvSpPr>
              <a:spLocks noChangeAspect="1" noChangeArrowheads="1"/>
            </p:cNvSpPr>
            <p:nvPr/>
          </p:nvSpPr>
          <p:spPr bwMode="auto">
            <a:xfrm>
              <a:off x="688" y="2068"/>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15" name="Oval 129">
              <a:extLst>
                <a:ext uri="{FF2B5EF4-FFF2-40B4-BE49-F238E27FC236}">
                  <a16:creationId xmlns:a16="http://schemas.microsoft.com/office/drawing/2014/main" id="{CB9AFE8E-8350-FF27-B244-95533B5D67DB}"/>
                </a:ext>
              </a:extLst>
            </p:cNvPr>
            <p:cNvSpPr>
              <a:spLocks noChangeAspect="1" noChangeArrowheads="1"/>
            </p:cNvSpPr>
            <p:nvPr/>
          </p:nvSpPr>
          <p:spPr bwMode="auto">
            <a:xfrm>
              <a:off x="1502" y="2074"/>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16" name="Oval 130">
              <a:extLst>
                <a:ext uri="{FF2B5EF4-FFF2-40B4-BE49-F238E27FC236}">
                  <a16:creationId xmlns:a16="http://schemas.microsoft.com/office/drawing/2014/main" id="{74D54A29-013E-E63D-D006-B9C1C66EB6ED}"/>
                </a:ext>
              </a:extLst>
            </p:cNvPr>
            <p:cNvSpPr>
              <a:spLocks noChangeAspect="1" noChangeArrowheads="1"/>
            </p:cNvSpPr>
            <p:nvPr/>
          </p:nvSpPr>
          <p:spPr bwMode="auto">
            <a:xfrm>
              <a:off x="2405" y="2616"/>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17" name="Oval 131">
              <a:extLst>
                <a:ext uri="{FF2B5EF4-FFF2-40B4-BE49-F238E27FC236}">
                  <a16:creationId xmlns:a16="http://schemas.microsoft.com/office/drawing/2014/main" id="{01160066-3F64-A0B4-ADD0-86921B5A2A15}"/>
                </a:ext>
              </a:extLst>
            </p:cNvPr>
            <p:cNvSpPr>
              <a:spLocks noChangeAspect="1" noChangeArrowheads="1"/>
            </p:cNvSpPr>
            <p:nvPr/>
          </p:nvSpPr>
          <p:spPr bwMode="auto">
            <a:xfrm>
              <a:off x="2351" y="1449"/>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18" name="Oval 132">
              <a:extLst>
                <a:ext uri="{FF2B5EF4-FFF2-40B4-BE49-F238E27FC236}">
                  <a16:creationId xmlns:a16="http://schemas.microsoft.com/office/drawing/2014/main" id="{2501C744-C440-99A4-E01F-E4A8AC460A95}"/>
                </a:ext>
              </a:extLst>
            </p:cNvPr>
            <p:cNvSpPr>
              <a:spLocks noChangeAspect="1" noChangeArrowheads="1"/>
            </p:cNvSpPr>
            <p:nvPr/>
          </p:nvSpPr>
          <p:spPr bwMode="auto">
            <a:xfrm>
              <a:off x="3258" y="1996"/>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sp>
          <p:nvSpPr>
            <p:cNvPr id="319" name="Oval 133">
              <a:extLst>
                <a:ext uri="{FF2B5EF4-FFF2-40B4-BE49-F238E27FC236}">
                  <a16:creationId xmlns:a16="http://schemas.microsoft.com/office/drawing/2014/main" id="{563D14FF-0C9A-277E-5C73-450A04B48AD0}"/>
                </a:ext>
              </a:extLst>
            </p:cNvPr>
            <p:cNvSpPr>
              <a:spLocks noChangeAspect="1" noChangeArrowheads="1"/>
            </p:cNvSpPr>
            <p:nvPr/>
          </p:nvSpPr>
          <p:spPr bwMode="auto">
            <a:xfrm>
              <a:off x="3298" y="3167"/>
              <a:ext cx="83" cy="83"/>
            </a:xfrm>
            <a:prstGeom prst="ellipse">
              <a:avLst/>
            </a:prstGeom>
            <a:solidFill>
              <a:srgbClr val="FF6600"/>
            </a:solidFill>
            <a:ln w="9525">
              <a:solidFill>
                <a:srgbClr val="FF6600"/>
              </a:solidFill>
              <a:round/>
              <a:headEnd/>
              <a:tailEnd/>
            </a:ln>
          </p:spPr>
          <p:txBody>
            <a:bodyPr wrap="none" anchor="ct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endParaRPr lang="zh-CN" altLang="zh-CN">
                <a:ea typeface="宋体" panose="02010600030101010101" pitchFamily="2" charset="-122"/>
              </a:endParaRPr>
            </a:p>
          </p:txBody>
        </p:sp>
      </p:grpSp>
      <p:pic>
        <p:nvPicPr>
          <p:cNvPr id="416" name="图片 415">
            <a:extLst>
              <a:ext uri="{FF2B5EF4-FFF2-40B4-BE49-F238E27FC236}">
                <a16:creationId xmlns:a16="http://schemas.microsoft.com/office/drawing/2014/main" id="{8A101E01-98FE-836D-8283-74C8A0A49871}"/>
              </a:ext>
            </a:extLst>
          </p:cNvPr>
          <p:cNvPicPr>
            <a:picLocks noChangeAspect="1"/>
          </p:cNvPicPr>
          <p:nvPr/>
        </p:nvPicPr>
        <p:blipFill>
          <a:blip r:embed="rId6"/>
          <a:stretch>
            <a:fillRect/>
          </a:stretch>
        </p:blipFill>
        <p:spPr>
          <a:xfrm>
            <a:off x="8296199" y="4458171"/>
            <a:ext cx="2201134" cy="794148"/>
          </a:xfrm>
          <a:prstGeom prst="rect">
            <a:avLst/>
          </a:prstGeom>
        </p:spPr>
      </p:pic>
      <p:pic>
        <p:nvPicPr>
          <p:cNvPr id="417" name="图片 416">
            <a:extLst>
              <a:ext uri="{FF2B5EF4-FFF2-40B4-BE49-F238E27FC236}">
                <a16:creationId xmlns:a16="http://schemas.microsoft.com/office/drawing/2014/main" id="{52E1B8C9-1D7F-73BD-AA1F-48CD2FCDE511}"/>
              </a:ext>
            </a:extLst>
          </p:cNvPr>
          <p:cNvPicPr>
            <a:picLocks noChangeAspect="1"/>
          </p:cNvPicPr>
          <p:nvPr/>
        </p:nvPicPr>
        <p:blipFill>
          <a:blip r:embed="rId7"/>
          <a:stretch>
            <a:fillRect/>
          </a:stretch>
        </p:blipFill>
        <p:spPr>
          <a:xfrm>
            <a:off x="8329504" y="5343119"/>
            <a:ext cx="1990818" cy="1167691"/>
          </a:xfrm>
          <a:prstGeom prst="rect">
            <a:avLst/>
          </a:prstGeom>
        </p:spPr>
      </p:pic>
      <p:sp>
        <p:nvSpPr>
          <p:cNvPr id="419" name="箭头: 右 7">
            <a:extLst>
              <a:ext uri="{FF2B5EF4-FFF2-40B4-BE49-F238E27FC236}">
                <a16:creationId xmlns:a16="http://schemas.microsoft.com/office/drawing/2014/main" id="{EF06C41A-A54C-4A0D-8B33-232BA39EE29E}"/>
              </a:ext>
            </a:extLst>
          </p:cNvPr>
          <p:cNvSpPr/>
          <p:nvPr/>
        </p:nvSpPr>
        <p:spPr>
          <a:xfrm rot="5400000">
            <a:off x="9144667" y="4164377"/>
            <a:ext cx="335384" cy="1959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3" name="文本框 12"/>
          <p:cNvSpPr txBox="1"/>
          <p:nvPr/>
        </p:nvSpPr>
        <p:spPr>
          <a:xfrm>
            <a:off x="10224401" y="4934866"/>
            <a:ext cx="1902473" cy="1754326"/>
          </a:xfrm>
          <a:prstGeom prst="rect">
            <a:avLst/>
          </a:prstGeom>
          <a:noFill/>
        </p:spPr>
        <p:txBody>
          <a:bodyPr wrap="square" rtlCol="0">
            <a:spAutoFit/>
          </a:bodyPr>
          <a:lstStyle/>
          <a:p>
            <a:r>
              <a:rPr lang="en-US" altLang="zh-CN" dirty="0"/>
              <a:t>C:</a:t>
            </a:r>
            <a:r>
              <a:rPr lang="zh-CN" altLang="en-US" dirty="0"/>
              <a:t>电容</a:t>
            </a:r>
            <a:endParaRPr lang="en-US" altLang="zh-CN" dirty="0"/>
          </a:p>
          <a:p>
            <a:r>
              <a:rPr lang="en-US" altLang="zh-CN" dirty="0"/>
              <a:t>G:</a:t>
            </a:r>
            <a:r>
              <a:rPr lang="zh-CN" altLang="en-US" dirty="0"/>
              <a:t>电导</a:t>
            </a:r>
            <a:endParaRPr lang="en-US" altLang="zh-CN" dirty="0"/>
          </a:p>
          <a:p>
            <a:r>
              <a:rPr lang="en-US" altLang="zh-CN" b="1" dirty="0">
                <a:solidFill>
                  <a:srgbClr val="C00000"/>
                </a:solidFill>
              </a:rPr>
              <a:t>x:</a:t>
            </a:r>
            <a:r>
              <a:rPr lang="zh-CN" altLang="en-US" b="1" dirty="0">
                <a:solidFill>
                  <a:srgbClr val="C00000"/>
                </a:solidFill>
              </a:rPr>
              <a:t>电压</a:t>
            </a:r>
            <a:r>
              <a:rPr lang="en-US" altLang="zh-CN" b="1" dirty="0">
                <a:solidFill>
                  <a:srgbClr val="C00000"/>
                </a:solidFill>
              </a:rPr>
              <a:t>(</a:t>
            </a:r>
            <a:r>
              <a:rPr lang="zh-CN" altLang="en-US" b="1" dirty="0">
                <a:solidFill>
                  <a:srgbClr val="C00000"/>
                </a:solidFill>
              </a:rPr>
              <a:t>待求解值</a:t>
            </a:r>
            <a:r>
              <a:rPr lang="en-US" altLang="zh-CN" b="1" dirty="0">
                <a:solidFill>
                  <a:srgbClr val="C00000"/>
                </a:solidFill>
              </a:rPr>
              <a:t>)</a:t>
            </a:r>
          </a:p>
          <a:p>
            <a:r>
              <a:rPr lang="en-US" altLang="zh-CN" dirty="0"/>
              <a:t>u:</a:t>
            </a:r>
            <a:r>
              <a:rPr lang="zh-CN" altLang="en-US" dirty="0"/>
              <a:t>电流</a:t>
            </a:r>
            <a:endParaRPr lang="en-US" altLang="zh-CN" dirty="0"/>
          </a:p>
          <a:p>
            <a:r>
              <a:rPr lang="en-US" altLang="zh-CN" dirty="0"/>
              <a:t>B:</a:t>
            </a:r>
            <a:r>
              <a:rPr lang="zh-CN" altLang="en-US" dirty="0"/>
              <a:t>输入矩阵</a:t>
            </a:r>
            <a:endParaRPr lang="en-US" altLang="zh-CN" dirty="0"/>
          </a:p>
          <a:p>
            <a:r>
              <a:rPr lang="en-US" altLang="zh-CN" dirty="0"/>
              <a:t>[1,0,0,…] </a:t>
            </a:r>
            <a:r>
              <a:rPr lang="zh-CN" altLang="en-US" dirty="0"/>
              <a:t>向量化</a:t>
            </a:r>
          </a:p>
        </p:txBody>
      </p:sp>
    </p:spTree>
    <p:extLst>
      <p:ext uri="{BB962C8B-B14F-4D97-AF65-F5344CB8AC3E}">
        <p14:creationId xmlns:p14="http://schemas.microsoft.com/office/powerpoint/2010/main" val="788305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222CB-216C-9C05-E9CB-F5A6284EB745}"/>
              </a:ext>
            </a:extLst>
          </p:cNvPr>
          <p:cNvSpPr>
            <a:spLocks noGrp="1"/>
          </p:cNvSpPr>
          <p:nvPr>
            <p:ph type="title"/>
          </p:nvPr>
        </p:nvSpPr>
        <p:spPr/>
        <p:txBody>
          <a:bodyPr/>
          <a:lstStyle/>
          <a:p>
            <a:r>
              <a:rPr kumimoji="1" lang="zh-CN" altLang="en-US" dirty="0"/>
              <a:t>支持特性三：</a:t>
            </a:r>
            <a:r>
              <a:rPr kumimoji="1" lang="en-US" altLang="zh-CN" dirty="0"/>
              <a:t>OCV</a:t>
            </a:r>
            <a:endParaRPr lang="zh-CN" altLang="en-US" dirty="0"/>
          </a:p>
        </p:txBody>
      </p:sp>
      <p:sp>
        <p:nvSpPr>
          <p:cNvPr id="3" name="内容占位符 2">
            <a:extLst>
              <a:ext uri="{FF2B5EF4-FFF2-40B4-BE49-F238E27FC236}">
                <a16:creationId xmlns:a16="http://schemas.microsoft.com/office/drawing/2014/main" id="{009403AF-3D3B-8244-6825-6EBCA5DDCDEB}"/>
              </a:ext>
            </a:extLst>
          </p:cNvPr>
          <p:cNvSpPr>
            <a:spLocks noGrp="1"/>
          </p:cNvSpPr>
          <p:nvPr>
            <p:ph idx="1"/>
          </p:nvPr>
        </p:nvSpPr>
        <p:spPr>
          <a:xfrm>
            <a:off x="609600" y="1196753"/>
            <a:ext cx="10972800" cy="2695798"/>
          </a:xfrm>
        </p:spPr>
        <p:txBody>
          <a:bodyPr/>
          <a:lstStyle/>
          <a:p>
            <a:r>
              <a:rPr lang="en-US" altLang="zh-CN" dirty="0"/>
              <a:t>OCV(On Chip Variation</a:t>
            </a:r>
            <a:r>
              <a:rPr lang="zh-CN" altLang="en-US" dirty="0"/>
              <a:t>，片上偏差</a:t>
            </a:r>
            <a:r>
              <a:rPr lang="en-US" altLang="zh-CN" dirty="0"/>
              <a:t>)</a:t>
            </a:r>
            <a:endParaRPr lang="zh-CN" altLang="en-US" dirty="0"/>
          </a:p>
        </p:txBody>
      </p:sp>
      <p:sp>
        <p:nvSpPr>
          <p:cNvPr id="4" name="文本框 3">
            <a:extLst>
              <a:ext uri="{FF2B5EF4-FFF2-40B4-BE49-F238E27FC236}">
                <a16:creationId xmlns:a16="http://schemas.microsoft.com/office/drawing/2014/main" id="{93EC5FE0-5EE0-C2D4-4BBC-402BBA19643A}"/>
              </a:ext>
            </a:extLst>
          </p:cNvPr>
          <p:cNvSpPr txBox="1"/>
          <p:nvPr/>
        </p:nvSpPr>
        <p:spPr>
          <a:xfrm>
            <a:off x="609602" y="1767797"/>
            <a:ext cx="7393422" cy="2246769"/>
          </a:xfrm>
          <a:prstGeom prst="rect">
            <a:avLst/>
          </a:prstGeom>
          <a:noFill/>
        </p:spPr>
        <p:txBody>
          <a:bodyPr wrap="square">
            <a:spAutoFit/>
          </a:bodyPr>
          <a:lstStyle/>
          <a:p>
            <a:pPr indent="266700" algn="just"/>
            <a:r>
              <a:rPr kumimoji="1" lang="en-US" altLang="zh-CN" sz="2000" dirty="0">
                <a:solidFill>
                  <a:srgbClr val="002060"/>
                </a:solidFill>
                <a:latin typeface="微软雅黑" panose="020B0503020204020204" pitchFamily="34" charset="-122"/>
                <a:ea typeface="微软雅黑" panose="020B0503020204020204" pitchFamily="34" charset="-122"/>
              </a:rPr>
              <a:t>On Chip Variations</a:t>
            </a:r>
            <a:r>
              <a:rPr kumimoji="1" lang="zh-CN" altLang="zh-CN" sz="2000" dirty="0">
                <a:solidFill>
                  <a:srgbClr val="002060"/>
                </a:solidFill>
                <a:latin typeface="微软雅黑" panose="020B0503020204020204" pitchFamily="34" charset="-122"/>
                <a:ea typeface="微软雅黑" panose="020B0503020204020204" pitchFamily="34" charset="-122"/>
              </a:rPr>
              <a:t>，反应</a:t>
            </a:r>
            <a:r>
              <a:rPr kumimoji="1" lang="zh-CN" altLang="en-US" sz="2000" dirty="0">
                <a:solidFill>
                  <a:srgbClr val="002060"/>
                </a:solidFill>
                <a:latin typeface="微软雅黑" panose="020B0503020204020204" pitchFamily="34" charset="-122"/>
                <a:ea typeface="微软雅黑" panose="020B0503020204020204" pitchFamily="34" charset="-122"/>
              </a:rPr>
              <a:t>芯片</a:t>
            </a:r>
            <a:r>
              <a:rPr kumimoji="1" lang="en-US" altLang="zh-CN" sz="2000" dirty="0">
                <a:solidFill>
                  <a:srgbClr val="002060"/>
                </a:solidFill>
                <a:latin typeface="微软雅黑" panose="020B0503020204020204" pitchFamily="34" charset="-122"/>
                <a:ea typeface="微软雅黑" panose="020B0503020204020204" pitchFamily="34" charset="-122"/>
              </a:rPr>
              <a:t>die</a:t>
            </a:r>
            <a:r>
              <a:rPr kumimoji="1" lang="zh-CN" altLang="zh-CN" sz="2000" dirty="0">
                <a:solidFill>
                  <a:srgbClr val="002060"/>
                </a:solidFill>
                <a:latin typeface="微软雅黑" panose="020B0503020204020204" pitchFamily="34" charset="-122"/>
                <a:ea typeface="微软雅黑" panose="020B0503020204020204" pitchFamily="34" charset="-122"/>
              </a:rPr>
              <a:t>上不同位置的延时波动。主要的影响因素</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002060"/>
                </a:solidFill>
                <a:latin typeface="微软雅黑" panose="020B0503020204020204" pitchFamily="34" charset="-122"/>
                <a:ea typeface="微软雅黑" panose="020B0503020204020204" pitchFamily="34" charset="-122"/>
              </a:rPr>
              <a:t>PVT</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zh-CN" altLang="zh-CN" sz="2000" dirty="0">
                <a:solidFill>
                  <a:srgbClr val="002060"/>
                </a:solidFill>
                <a:latin typeface="微软雅黑" panose="020B0503020204020204" pitchFamily="34" charset="-122"/>
                <a:ea typeface="微软雅黑" panose="020B0503020204020204" pitchFamily="34" charset="-122"/>
              </a:rPr>
              <a:t>包括：</a:t>
            </a:r>
          </a:p>
          <a:p>
            <a:pPr marL="342900" lvl="0" indent="-342900" algn="just">
              <a:buFont typeface="Wingdings" panose="05000000000000000000" pitchFamily="2" charset="2"/>
              <a:buChar char=""/>
            </a:pPr>
            <a:r>
              <a:rPr kumimoji="1" lang="zh-CN" altLang="zh-CN" sz="2000" dirty="0">
                <a:solidFill>
                  <a:srgbClr val="002060"/>
                </a:solidFill>
                <a:latin typeface="微软雅黑" panose="020B0503020204020204" pitchFamily="34" charset="-122"/>
                <a:ea typeface="微软雅黑" panose="020B0503020204020204" pitchFamily="34" charset="-122"/>
              </a:rPr>
              <a:t>生产工艺的波动；</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C00000"/>
                </a:solidFill>
                <a:latin typeface="微软雅黑" panose="020B0503020204020204" pitchFamily="34" charset="-122"/>
                <a:ea typeface="微软雅黑" panose="020B0503020204020204" pitchFamily="34" charset="-122"/>
              </a:rPr>
              <a:t>Process</a:t>
            </a:r>
            <a:r>
              <a:rPr kumimoji="1" lang="zh-CN" altLang="en-US" sz="2000" dirty="0">
                <a:solidFill>
                  <a:srgbClr val="002060"/>
                </a:solidFill>
                <a:latin typeface="微软雅黑" panose="020B0503020204020204" pitchFamily="34" charset="-122"/>
                <a:ea typeface="微软雅黑" panose="020B0503020204020204" pitchFamily="34" charset="-122"/>
              </a:rPr>
              <a:t>）</a:t>
            </a:r>
            <a:endParaRPr kumimoji="1" lang="zh-CN" altLang="zh-CN" sz="2000" dirty="0">
              <a:solidFill>
                <a:srgbClr val="002060"/>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
            </a:pPr>
            <a:r>
              <a:rPr kumimoji="1" lang="zh-CN" altLang="zh-CN" sz="2000" dirty="0">
                <a:solidFill>
                  <a:srgbClr val="002060"/>
                </a:solidFill>
                <a:latin typeface="微软雅黑" panose="020B0503020204020204" pitchFamily="34" charset="-122"/>
                <a:ea typeface="微软雅黑" panose="020B0503020204020204" pitchFamily="34" charset="-122"/>
              </a:rPr>
              <a:t>信号翻转导致的</a:t>
            </a:r>
            <a:r>
              <a:rPr kumimoji="1" lang="zh-CN" altLang="en-US" sz="2000" dirty="0">
                <a:solidFill>
                  <a:srgbClr val="002060"/>
                </a:solidFill>
                <a:latin typeface="微软雅黑" panose="020B0503020204020204" pitchFamily="34" charset="-122"/>
                <a:ea typeface="微软雅黑" panose="020B0503020204020204" pitchFamily="34" charset="-122"/>
              </a:rPr>
              <a:t>电压波动</a:t>
            </a:r>
            <a:r>
              <a:rPr kumimoji="1" lang="zh-CN" altLang="zh-CN" sz="2000" dirty="0">
                <a:solidFill>
                  <a:srgbClr val="002060"/>
                </a:solidFill>
                <a:latin typeface="微软雅黑" panose="020B0503020204020204" pitchFamily="34" charset="-122"/>
                <a:ea typeface="微软雅黑" panose="020B0503020204020204" pitchFamily="34" charset="-122"/>
              </a:rPr>
              <a:t>，影响电源的供电；</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C00000"/>
                </a:solidFill>
                <a:latin typeface="微软雅黑" panose="020B0503020204020204" pitchFamily="34" charset="-122"/>
                <a:ea typeface="微软雅黑" panose="020B0503020204020204" pitchFamily="34" charset="-122"/>
              </a:rPr>
              <a:t>Voltage</a:t>
            </a:r>
            <a:r>
              <a:rPr kumimoji="1" lang="zh-CN" altLang="en-US" sz="2000" dirty="0">
                <a:solidFill>
                  <a:srgbClr val="002060"/>
                </a:solidFill>
                <a:latin typeface="微软雅黑" panose="020B0503020204020204" pitchFamily="34" charset="-122"/>
                <a:ea typeface="微软雅黑" panose="020B0503020204020204" pitchFamily="34" charset="-122"/>
              </a:rPr>
              <a:t>）</a:t>
            </a:r>
            <a:endParaRPr kumimoji="1" lang="zh-CN" altLang="zh-CN" sz="2000" dirty="0">
              <a:solidFill>
                <a:srgbClr val="002060"/>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
            </a:pPr>
            <a:r>
              <a:rPr kumimoji="1" lang="zh-CN" altLang="zh-CN" sz="2000" dirty="0">
                <a:solidFill>
                  <a:srgbClr val="002060"/>
                </a:solidFill>
                <a:latin typeface="微软雅黑" panose="020B0503020204020204" pitchFamily="34" charset="-122"/>
                <a:ea typeface="微软雅黑" panose="020B0503020204020204" pitchFamily="34" charset="-122"/>
              </a:rPr>
              <a:t>不同位置温度不一样</a:t>
            </a:r>
            <a:r>
              <a:rPr kumimoji="1" lang="zh-CN" altLang="en-US" sz="2000" dirty="0">
                <a:solidFill>
                  <a:srgbClr val="002060"/>
                </a:solidFill>
                <a:latin typeface="微软雅黑" panose="020B0503020204020204" pitchFamily="34" charset="-122"/>
                <a:ea typeface="微软雅黑" panose="020B0503020204020204" pitchFamily="34" charset="-122"/>
              </a:rPr>
              <a:t>。（</a:t>
            </a:r>
            <a:r>
              <a:rPr kumimoji="1" lang="en-US" altLang="zh-CN" sz="2000" dirty="0">
                <a:solidFill>
                  <a:srgbClr val="C00000"/>
                </a:solidFill>
                <a:latin typeface="微软雅黑" panose="020B0503020204020204" pitchFamily="34" charset="-122"/>
                <a:ea typeface="微软雅黑" panose="020B0503020204020204" pitchFamily="34" charset="-122"/>
              </a:rPr>
              <a:t>Temperature</a:t>
            </a:r>
            <a:r>
              <a:rPr kumimoji="1" lang="zh-CN" altLang="en-US" sz="2000" dirty="0">
                <a:solidFill>
                  <a:srgbClr val="002060"/>
                </a:solidFill>
                <a:latin typeface="微软雅黑" panose="020B0503020204020204" pitchFamily="34" charset="-122"/>
                <a:ea typeface="微软雅黑" panose="020B0503020204020204" pitchFamily="34" charset="-122"/>
              </a:rPr>
              <a:t>）</a:t>
            </a:r>
            <a:endParaRPr kumimoji="1" lang="zh-CN" altLang="zh-CN" sz="2000" dirty="0">
              <a:solidFill>
                <a:srgbClr val="002060"/>
              </a:solidFill>
              <a:latin typeface="微软雅黑" panose="020B0503020204020204" pitchFamily="34" charset="-122"/>
              <a:ea typeface="微软雅黑" panose="020B0503020204020204" pitchFamily="34" charset="-122"/>
            </a:endParaRPr>
          </a:p>
          <a:p>
            <a:pPr lvl="0" algn="just"/>
            <a:endParaRPr kumimoji="1" lang="en-US" altLang="zh-CN" sz="2000" dirty="0">
              <a:solidFill>
                <a:srgbClr val="002060"/>
              </a:solidFill>
              <a:latin typeface="微软雅黑" panose="020B0503020204020204" pitchFamily="34" charset="-122"/>
              <a:ea typeface="微软雅黑" panose="020B0503020204020204" pitchFamily="34" charset="-122"/>
            </a:endParaRPr>
          </a:p>
          <a:p>
            <a:pPr marL="342900" lvl="0" indent="-342900" algn="just">
              <a:buFont typeface="Wingdings" panose="05000000000000000000" pitchFamily="2" charset="2"/>
              <a:buChar char=""/>
            </a:pPr>
            <a:endParaRPr kumimoji="1" lang="zh-CN" altLang="zh-CN" sz="2000" dirty="0">
              <a:solidFill>
                <a:srgbClr val="002060"/>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461FA2F-CBAD-BB00-E577-E59A8FAD5C13}"/>
              </a:ext>
            </a:extLst>
          </p:cNvPr>
          <p:cNvPicPr>
            <a:picLocks noChangeAspect="1"/>
          </p:cNvPicPr>
          <p:nvPr/>
        </p:nvPicPr>
        <p:blipFill>
          <a:blip r:embed="rId3"/>
          <a:stretch>
            <a:fillRect/>
          </a:stretch>
        </p:blipFill>
        <p:spPr>
          <a:xfrm>
            <a:off x="5450327" y="4422934"/>
            <a:ext cx="6448425" cy="1371600"/>
          </a:xfrm>
          <a:prstGeom prst="rect">
            <a:avLst/>
          </a:prstGeom>
        </p:spPr>
      </p:pic>
      <p:sp>
        <p:nvSpPr>
          <p:cNvPr id="5" name="文本框 4">
            <a:extLst>
              <a:ext uri="{FF2B5EF4-FFF2-40B4-BE49-F238E27FC236}">
                <a16:creationId xmlns:a16="http://schemas.microsoft.com/office/drawing/2014/main" id="{A618137D-5E18-E17A-3B0A-326DBBEB6F4A}"/>
              </a:ext>
            </a:extLst>
          </p:cNvPr>
          <p:cNvSpPr txBox="1"/>
          <p:nvPr/>
        </p:nvSpPr>
        <p:spPr>
          <a:xfrm>
            <a:off x="557002" y="4257137"/>
            <a:ext cx="4524375" cy="1323439"/>
          </a:xfrm>
          <a:prstGeom prst="rect">
            <a:avLst/>
          </a:prstGeom>
          <a:noFill/>
        </p:spPr>
        <p:txBody>
          <a:bodyPr wrap="square" rtlCol="0">
            <a:spAutoFit/>
          </a:bodyPr>
          <a:lstStyle/>
          <a:p>
            <a:r>
              <a:rPr kumimoji="1" lang="zh-CN" altLang="en-US" sz="2000" dirty="0">
                <a:solidFill>
                  <a:srgbClr val="002060"/>
                </a:solidFill>
                <a:latin typeface="微软雅黑" panose="020B0503020204020204" pitchFamily="34" charset="-122"/>
                <a:ea typeface="微软雅黑" panose="020B0503020204020204" pitchFamily="34" charset="-122"/>
              </a:rPr>
              <a:t>用户通过</a:t>
            </a:r>
            <a:r>
              <a:rPr kumimoji="1" lang="en-US" altLang="zh-CN" sz="2000" dirty="0" err="1">
                <a:solidFill>
                  <a:srgbClr val="002060"/>
                </a:solidFill>
                <a:latin typeface="微软雅黑" panose="020B0503020204020204" pitchFamily="34" charset="-122"/>
                <a:ea typeface="微软雅黑" panose="020B0503020204020204" pitchFamily="34" charset="-122"/>
              </a:rPr>
              <a:t>set_timing_derate</a:t>
            </a:r>
            <a:r>
              <a:rPr kumimoji="1" lang="zh-CN" altLang="en-US" sz="2000" dirty="0">
                <a:solidFill>
                  <a:srgbClr val="002060"/>
                </a:solidFill>
                <a:latin typeface="微软雅黑" panose="020B0503020204020204" pitchFamily="34" charset="-122"/>
                <a:ea typeface="微软雅黑" panose="020B0503020204020204" pitchFamily="34" charset="-122"/>
              </a:rPr>
              <a:t>命令设置</a:t>
            </a:r>
            <a:endParaRPr kumimoji="1" lang="en-US" altLang="zh-CN" sz="2000" dirty="0">
              <a:solidFill>
                <a:srgbClr val="002060"/>
              </a:solidFill>
              <a:latin typeface="微软雅黑" panose="020B0503020204020204" pitchFamily="34" charset="-122"/>
              <a:ea typeface="微软雅黑" panose="020B0503020204020204" pitchFamily="34" charset="-122"/>
            </a:endParaRPr>
          </a:p>
          <a:p>
            <a:r>
              <a:rPr kumimoji="1" lang="en-US" altLang="zh-CN" sz="2000" dirty="0" err="1">
                <a:solidFill>
                  <a:srgbClr val="002060"/>
                </a:solidFill>
                <a:latin typeface="微软雅黑" panose="020B0503020204020204" pitchFamily="34" charset="-122"/>
                <a:ea typeface="微软雅黑" panose="020B0503020204020204" pitchFamily="34" charset="-122"/>
              </a:rPr>
              <a:t>derate</a:t>
            </a:r>
            <a:r>
              <a:rPr kumimoji="1" lang="zh-CN" altLang="en-US" sz="2000" dirty="0">
                <a:solidFill>
                  <a:srgbClr val="002060"/>
                </a:solidFill>
                <a:latin typeface="微软雅黑" panose="020B0503020204020204" pitchFamily="34" charset="-122"/>
                <a:ea typeface="微软雅黑" panose="020B0503020204020204" pitchFamily="34" charset="-122"/>
              </a:rPr>
              <a:t>值，</a:t>
            </a:r>
            <a:r>
              <a:rPr kumimoji="1" lang="en-US" altLang="zh-CN" sz="2000" dirty="0" err="1">
                <a:solidFill>
                  <a:srgbClr val="002060"/>
                </a:solidFill>
                <a:latin typeface="微软雅黑" panose="020B0503020204020204" pitchFamily="34" charset="-122"/>
                <a:ea typeface="微软雅黑" panose="020B0503020204020204" pitchFamily="34" charset="-122"/>
              </a:rPr>
              <a:t>iSTA</a:t>
            </a:r>
            <a:r>
              <a:rPr kumimoji="1" lang="zh-CN" altLang="en-US" sz="2000" dirty="0">
                <a:solidFill>
                  <a:srgbClr val="002060"/>
                </a:solidFill>
                <a:latin typeface="微软雅黑" panose="020B0503020204020204" pitchFamily="34" charset="-122"/>
                <a:ea typeface="微软雅黑" panose="020B0503020204020204" pitchFamily="34" charset="-122"/>
              </a:rPr>
              <a:t>在计算</a:t>
            </a:r>
            <a:r>
              <a:rPr kumimoji="1" lang="zh-CN" altLang="en-US" sz="2000" dirty="0">
                <a:solidFill>
                  <a:srgbClr val="FF0000"/>
                </a:solidFill>
                <a:latin typeface="微软雅黑" panose="020B0503020204020204" pitchFamily="34" charset="-122"/>
                <a:ea typeface="微软雅黑" panose="020B0503020204020204" pitchFamily="34" charset="-122"/>
              </a:rPr>
              <a:t>时钟路径，数据路径</a:t>
            </a:r>
            <a:r>
              <a:rPr kumimoji="1" lang="zh-CN" altLang="en-US" sz="2000" dirty="0">
                <a:solidFill>
                  <a:srgbClr val="002060"/>
                </a:solidFill>
                <a:latin typeface="微软雅黑" panose="020B0503020204020204" pitchFamily="34" charset="-122"/>
                <a:ea typeface="微软雅黑" panose="020B0503020204020204" pitchFamily="34" charset="-122"/>
              </a:rPr>
              <a:t>时将会</a:t>
            </a:r>
            <a:r>
              <a:rPr kumimoji="1" lang="en-US" altLang="zh-CN" sz="2000" dirty="0">
                <a:solidFill>
                  <a:srgbClr val="002060"/>
                </a:solidFill>
                <a:latin typeface="微软雅黑" panose="020B0503020204020204" pitchFamily="34" charset="-122"/>
                <a:ea typeface="微软雅黑" panose="020B0503020204020204" pitchFamily="34" charset="-122"/>
              </a:rPr>
              <a:t>apply</a:t>
            </a:r>
            <a:r>
              <a:rPr kumimoji="1" lang="zh-CN" altLang="en-US" sz="2000" dirty="0">
                <a:solidFill>
                  <a:srgbClr val="002060"/>
                </a:solidFill>
                <a:latin typeface="微软雅黑" panose="020B0503020204020204" pitchFamily="34" charset="-122"/>
                <a:ea typeface="微软雅黑" panose="020B0503020204020204" pitchFamily="34" charset="-122"/>
              </a:rPr>
              <a:t>对应的</a:t>
            </a:r>
            <a:r>
              <a:rPr kumimoji="1" lang="en-US" altLang="zh-CN" sz="2000" dirty="0">
                <a:solidFill>
                  <a:srgbClr val="002060"/>
                </a:solidFill>
                <a:latin typeface="微软雅黑" panose="020B0503020204020204" pitchFamily="34" charset="-122"/>
                <a:ea typeface="微软雅黑" panose="020B0503020204020204" pitchFamily="34" charset="-122"/>
              </a:rPr>
              <a:t>derate</a:t>
            </a:r>
            <a:r>
              <a:rPr kumimoji="1" lang="zh-CN" altLang="en-US" sz="2000" dirty="0">
                <a:solidFill>
                  <a:srgbClr val="002060"/>
                </a:solidFill>
                <a:latin typeface="微软雅黑" panose="020B0503020204020204" pitchFamily="34" charset="-122"/>
                <a:ea typeface="微软雅黑" panose="020B0503020204020204" pitchFamily="34" charset="-122"/>
              </a:rPr>
              <a:t>到路径延时值上面。</a:t>
            </a:r>
          </a:p>
        </p:txBody>
      </p:sp>
      <p:pic>
        <p:nvPicPr>
          <p:cNvPr id="7" name="图片 6"/>
          <p:cNvPicPr>
            <a:picLocks noChangeAspect="1"/>
          </p:cNvPicPr>
          <p:nvPr/>
        </p:nvPicPr>
        <p:blipFill>
          <a:blip r:embed="rId4"/>
          <a:stretch>
            <a:fillRect/>
          </a:stretch>
        </p:blipFill>
        <p:spPr>
          <a:xfrm>
            <a:off x="7837389" y="1431406"/>
            <a:ext cx="3826270" cy="1856564"/>
          </a:xfrm>
          <a:prstGeom prst="rect">
            <a:avLst/>
          </a:prstGeom>
        </p:spPr>
      </p:pic>
      <p:sp>
        <p:nvSpPr>
          <p:cNvPr id="9" name="内容占位符 2">
            <a:extLst>
              <a:ext uri="{FF2B5EF4-FFF2-40B4-BE49-F238E27FC236}">
                <a16:creationId xmlns:a16="http://schemas.microsoft.com/office/drawing/2014/main" id="{009403AF-3D3B-8244-6825-6EBCA5DDCDEB}"/>
              </a:ext>
            </a:extLst>
          </p:cNvPr>
          <p:cNvSpPr txBox="1">
            <a:spLocks/>
          </p:cNvSpPr>
          <p:nvPr/>
        </p:nvSpPr>
        <p:spPr bwMode="auto">
          <a:xfrm>
            <a:off x="653265" y="3570957"/>
            <a:ext cx="3653048" cy="26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zh-CN" altLang="en-US" kern="0" dirty="0"/>
              <a:t>具体实现</a:t>
            </a:r>
          </a:p>
        </p:txBody>
      </p:sp>
    </p:spTree>
    <p:extLst>
      <p:ext uri="{BB962C8B-B14F-4D97-AF65-F5344CB8AC3E}">
        <p14:creationId xmlns:p14="http://schemas.microsoft.com/office/powerpoint/2010/main" val="3910353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支持特性四：</a:t>
            </a:r>
            <a:r>
              <a:rPr kumimoji="1" lang="en-US" altLang="zh-CN" dirty="0"/>
              <a:t>AOCV</a:t>
            </a:r>
            <a:endParaRPr kumimoji="1" lang="zh-CN" altLang="en-US" dirty="0"/>
          </a:p>
        </p:txBody>
      </p:sp>
      <p:sp>
        <p:nvSpPr>
          <p:cNvPr id="3" name="内容占位符 2"/>
          <p:cNvSpPr>
            <a:spLocks noGrp="1"/>
          </p:cNvSpPr>
          <p:nvPr>
            <p:ph idx="1"/>
          </p:nvPr>
        </p:nvSpPr>
        <p:spPr>
          <a:xfrm>
            <a:off x="609600" y="1196752"/>
            <a:ext cx="11139492" cy="5356448"/>
          </a:xfrm>
        </p:spPr>
        <p:txBody>
          <a:bodyPr/>
          <a:lstStyle/>
          <a:p>
            <a:pPr algn="just"/>
            <a:r>
              <a:rPr kumimoji="1" lang="zh-CN" altLang="en-US" sz="2000" b="1" dirty="0">
                <a:solidFill>
                  <a:srgbClr val="C00000"/>
                </a:solidFill>
              </a:rPr>
              <a:t>需求：</a:t>
            </a:r>
            <a:r>
              <a:rPr kumimoji="1" lang="zh-CN" altLang="en-US" sz="2000" dirty="0"/>
              <a:t>随着制造工艺越来越先进，在时序分析规模不断增大同时，对时序分析精度的要求也越来越高。</a:t>
            </a:r>
            <a:r>
              <a:rPr kumimoji="1" lang="en-US" altLang="zh-CN" sz="2000" dirty="0"/>
              <a:t>AOCV</a:t>
            </a:r>
            <a:r>
              <a:rPr kumimoji="1" lang="zh-CN" altLang="en-US" sz="2000" dirty="0"/>
              <a:t>（</a:t>
            </a:r>
            <a:r>
              <a:rPr kumimoji="1" lang="en-US" altLang="zh-CN" sz="2000" dirty="0"/>
              <a:t>Advanced On Chip Variation)</a:t>
            </a:r>
            <a:r>
              <a:rPr kumimoji="1" lang="zh-CN" altLang="en-US" sz="2000" dirty="0"/>
              <a:t>分析模式可以通过更详细的模拟仿真结果来最大程度地接近真实情况下片上变化影响的随机性，通过动态地调整时序减免值来达到更加接近真实状态，从而减少悲观结果带来的时序收敛难度。</a:t>
            </a:r>
            <a:endParaRPr kumimoji="1" lang="en-US" altLang="zh-CN" sz="2000" dirty="0"/>
          </a:p>
          <a:p>
            <a:pPr algn="just"/>
            <a:r>
              <a:rPr kumimoji="1" lang="en-US" altLang="zh-CN" sz="2000" b="1" dirty="0">
                <a:solidFill>
                  <a:srgbClr val="C00000"/>
                </a:solidFill>
              </a:rPr>
              <a:t>AOCV</a:t>
            </a:r>
            <a:r>
              <a:rPr kumimoji="1" lang="zh-CN" altLang="en-US" sz="2000" b="1" dirty="0">
                <a:solidFill>
                  <a:srgbClr val="C00000"/>
                </a:solidFill>
              </a:rPr>
              <a:t>分析模式查找表：</a:t>
            </a:r>
            <a:r>
              <a:rPr kumimoji="1" lang="zh-CN" altLang="en-US" sz="2000" dirty="0"/>
              <a:t>反映了片上偏差（</a:t>
            </a:r>
            <a:r>
              <a:rPr kumimoji="1" lang="zh-CN" altLang="en-US" sz="2000" dirty="0">
                <a:solidFill>
                  <a:srgbClr val="C00000"/>
                </a:solidFill>
              </a:rPr>
              <a:t>时序减免值</a:t>
            </a:r>
            <a:r>
              <a:rPr kumimoji="1" lang="zh-CN" altLang="en-US" sz="2000" dirty="0"/>
              <a:t>）与时序路径的</a:t>
            </a:r>
            <a:r>
              <a:rPr kumimoji="1" lang="zh-CN" altLang="en-US" sz="2000" dirty="0">
                <a:solidFill>
                  <a:srgbClr val="C00000"/>
                </a:solidFill>
              </a:rPr>
              <a:t>逻辑深度</a:t>
            </a:r>
            <a:r>
              <a:rPr kumimoji="1" lang="zh-CN" altLang="en-US" sz="2000" dirty="0"/>
              <a:t>和</a:t>
            </a:r>
            <a:r>
              <a:rPr kumimoji="1" lang="zh-CN" altLang="en-US" sz="2000" dirty="0">
                <a:solidFill>
                  <a:srgbClr val="C00000"/>
                </a:solidFill>
              </a:rPr>
              <a:t>物理距离</a:t>
            </a:r>
            <a:r>
              <a:rPr kumimoji="1" lang="zh-CN" altLang="en-US" sz="2000" dirty="0"/>
              <a:t>的关系。</a:t>
            </a:r>
            <a:endParaRPr kumimoji="1" lang="en-US" altLang="zh-CN" sz="2000" dirty="0"/>
          </a:p>
          <a:p>
            <a:pPr algn="just"/>
            <a:endParaRPr kumimoji="1" lang="en-US" altLang="zh-CN" sz="2000" dirty="0"/>
          </a:p>
          <a:p>
            <a:pPr algn="just"/>
            <a:endParaRPr kumimoji="1" lang="en-US" altLang="zh-CN" sz="2000" dirty="0"/>
          </a:p>
          <a:p>
            <a:pPr algn="just"/>
            <a:endParaRPr kumimoji="1" lang="en-US" altLang="zh-CN" sz="2000" dirty="0"/>
          </a:p>
          <a:p>
            <a:pPr algn="just"/>
            <a:endParaRPr kumimoji="1" lang="en-US" altLang="zh-CN" sz="2000" dirty="0"/>
          </a:p>
          <a:p>
            <a:pPr algn="just"/>
            <a:r>
              <a:rPr kumimoji="1" lang="zh-CN" altLang="en-US" sz="2000" b="1" dirty="0">
                <a:solidFill>
                  <a:srgbClr val="C00000"/>
                </a:solidFill>
              </a:rPr>
              <a:t>具体实现：</a:t>
            </a:r>
            <a:r>
              <a:rPr kumimoji="1" lang="zh-CN" altLang="en-US" sz="2000" dirty="0"/>
              <a:t>获取</a:t>
            </a:r>
            <a:r>
              <a:rPr kumimoji="1" lang="en-US" altLang="zh-CN" sz="2000" dirty="0"/>
              <a:t>cell</a:t>
            </a:r>
            <a:r>
              <a:rPr kumimoji="1" lang="zh-CN" altLang="en-US" sz="2000" dirty="0"/>
              <a:t>在时序路径的逻辑深度，在</a:t>
            </a:r>
            <a:r>
              <a:rPr kumimoji="1" lang="en-US" altLang="zh-CN" sz="2000" dirty="0" err="1"/>
              <a:t>aocv</a:t>
            </a:r>
            <a:r>
              <a:rPr kumimoji="1" lang="zh-CN" altLang="en-US" sz="2000" dirty="0"/>
              <a:t>查找表通过逻辑深度获取时序减免值，</a:t>
            </a:r>
            <a:r>
              <a:rPr kumimoji="1" lang="en-US" altLang="zh-CN" sz="2000" dirty="0"/>
              <a:t>apply </a:t>
            </a:r>
            <a:r>
              <a:rPr kumimoji="1" lang="zh-CN" altLang="en-US" sz="2000" dirty="0"/>
              <a:t>时序减免值到</a:t>
            </a:r>
            <a:r>
              <a:rPr kumimoji="1" lang="en-US" altLang="zh-CN" sz="2000" dirty="0" err="1"/>
              <a:t>arc_delay</a:t>
            </a:r>
            <a:r>
              <a:rPr kumimoji="1" lang="zh-CN" altLang="en-US" sz="2000" dirty="0"/>
              <a:t>上。</a:t>
            </a:r>
            <a:endParaRPr kumimoji="1" lang="en-US" altLang="zh-CN" sz="2000" dirty="0"/>
          </a:p>
          <a:p>
            <a:pPr marL="0" indent="0" algn="just">
              <a:buNone/>
            </a:pPr>
            <a:endParaRPr kumimoji="1" lang="en-US" altLang="zh-CN" sz="2000" dirty="0"/>
          </a:p>
          <a:p>
            <a:pPr marL="0" indent="0" algn="just">
              <a:buNone/>
            </a:pPr>
            <a:endParaRPr kumimoji="1" lang="en-US" altLang="zh-CN" sz="2000" dirty="0"/>
          </a:p>
          <a:p>
            <a:pPr algn="just"/>
            <a:endParaRPr kumimoji="1" lang="en-US" altLang="zh-CN" sz="2000" dirty="0"/>
          </a:p>
          <a:p>
            <a:pPr marL="0" indent="0" algn="just">
              <a:buNone/>
            </a:pPr>
            <a:endParaRPr kumimoji="1" lang="en-US" altLang="zh-CN" sz="2000" dirty="0"/>
          </a:p>
          <a:p>
            <a:pPr algn="just"/>
            <a:endParaRPr kumimoji="1" lang="en-US" altLang="zh-CN" sz="2000" dirty="0"/>
          </a:p>
        </p:txBody>
      </p:sp>
      <p:sp>
        <p:nvSpPr>
          <p:cNvPr id="6" name="副标题 2"/>
          <p:cNvSpPr>
            <a:spLocks noGrp="1"/>
          </p:cNvSpPr>
          <p:nvPr/>
        </p:nvSpPr>
        <p:spPr>
          <a:xfrm>
            <a:off x="0" y="896686"/>
            <a:ext cx="12191999" cy="59613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3" algn="just" hangingPunct="0">
              <a:lnSpc>
                <a:spcPct val="150000"/>
              </a:lnSpc>
              <a:spcBef>
                <a:spcPts val="0"/>
              </a:spcBef>
              <a:spcAft>
                <a:spcPts val="420"/>
              </a:spcAft>
              <a:buClr>
                <a:srgbClr val="C00000"/>
              </a:buClr>
              <a:buSzPct val="120000"/>
              <a:defRPr/>
            </a:pPr>
            <a:endParaRPr lang="zh-CN" altLang="en-US" sz="2125" spc="7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931859" y="3539281"/>
            <a:ext cx="10817232" cy="1150257"/>
          </a:xfrm>
          <a:prstGeom prst="rect">
            <a:avLst/>
          </a:prstGeom>
        </p:spPr>
      </p:pic>
      <p:cxnSp>
        <p:nvCxnSpPr>
          <p:cNvPr id="9" name="肘形连接符 8"/>
          <p:cNvCxnSpPr/>
          <p:nvPr/>
        </p:nvCxnSpPr>
        <p:spPr bwMode="auto">
          <a:xfrm rot="10800000" flipV="1">
            <a:off x="1286933" y="2980267"/>
            <a:ext cx="4622800" cy="1430866"/>
          </a:xfrm>
          <a:prstGeom prst="bentConnector3">
            <a:avLst>
              <a:gd name="adj1" fmla="val -183"/>
            </a:avLst>
          </a:prstGeom>
          <a:ln w="28575">
            <a:solidFill>
              <a:srgbClr val="C0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2" name="肘形连接符 11"/>
          <p:cNvCxnSpPr/>
          <p:nvPr/>
        </p:nvCxnSpPr>
        <p:spPr bwMode="auto">
          <a:xfrm rot="10800000" flipV="1">
            <a:off x="1422401" y="2980267"/>
            <a:ext cx="8161867" cy="1219200"/>
          </a:xfrm>
          <a:prstGeom prst="bentConnector3">
            <a:avLst>
              <a:gd name="adj1" fmla="val 104"/>
            </a:avLst>
          </a:prstGeom>
          <a:solidFill>
            <a:schemeClr val="accent1"/>
          </a:solidFill>
          <a:ln w="19050" cap="flat" cmpd="sng" algn="ctr">
            <a:solidFill>
              <a:srgbClr val="C00000"/>
            </a:solidFill>
            <a:prstDash val="solid"/>
            <a:round/>
            <a:headEnd type="none" w="med" len="med"/>
            <a:tailEnd type="triangle"/>
          </a:ln>
          <a:effectLst/>
        </p:spPr>
      </p:cxnSp>
      <p:cxnSp>
        <p:nvCxnSpPr>
          <p:cNvPr id="14" name="肘形连接符 13"/>
          <p:cNvCxnSpPr/>
          <p:nvPr/>
        </p:nvCxnSpPr>
        <p:spPr bwMode="auto">
          <a:xfrm rot="10800000" flipV="1">
            <a:off x="1345676" y="3054238"/>
            <a:ext cx="9355135" cy="1219200"/>
          </a:xfrm>
          <a:prstGeom prst="bentConnector3">
            <a:avLst>
              <a:gd name="adj1" fmla="val 133"/>
            </a:avLst>
          </a:prstGeom>
          <a:solidFill>
            <a:schemeClr val="accent1"/>
          </a:solid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035769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a:srcRect r="2249" b="12536"/>
          <a:stretch/>
        </p:blipFill>
        <p:spPr>
          <a:xfrm>
            <a:off x="2933172" y="2754786"/>
            <a:ext cx="5949726" cy="3562774"/>
          </a:xfrm>
          <a:prstGeom prst="rect">
            <a:avLst/>
          </a:prstGeom>
        </p:spPr>
      </p:pic>
      <p:sp>
        <p:nvSpPr>
          <p:cNvPr id="2" name="标题 1"/>
          <p:cNvSpPr>
            <a:spLocks noGrp="1"/>
          </p:cNvSpPr>
          <p:nvPr>
            <p:ph type="title"/>
          </p:nvPr>
        </p:nvSpPr>
        <p:spPr/>
        <p:txBody>
          <a:bodyPr/>
          <a:lstStyle/>
          <a:p>
            <a:r>
              <a:rPr kumimoji="1" lang="zh-CN" altLang="en-US" dirty="0"/>
              <a:t>支持特性五：</a:t>
            </a:r>
            <a:r>
              <a:rPr kumimoji="1" lang="en-US" altLang="zh-CN" dirty="0"/>
              <a:t>Clock Gate Checks</a:t>
            </a:r>
            <a:endParaRPr kumimoji="1" lang="zh-CN" altLang="en-US" dirty="0"/>
          </a:p>
        </p:txBody>
      </p:sp>
      <p:sp>
        <p:nvSpPr>
          <p:cNvPr id="3" name="内容占位符 2"/>
          <p:cNvSpPr>
            <a:spLocks noGrp="1"/>
          </p:cNvSpPr>
          <p:nvPr>
            <p:ph idx="1"/>
          </p:nvPr>
        </p:nvSpPr>
        <p:spPr>
          <a:xfrm>
            <a:off x="609599" y="1196752"/>
            <a:ext cx="11065933" cy="4934173"/>
          </a:xfrm>
        </p:spPr>
        <p:txBody>
          <a:bodyPr/>
          <a:lstStyle/>
          <a:p>
            <a:r>
              <a:rPr kumimoji="1" lang="zh-CN" altLang="en-US" sz="2000" dirty="0">
                <a:solidFill>
                  <a:srgbClr val="C00000"/>
                </a:solidFill>
              </a:rPr>
              <a:t>时钟门控单元</a:t>
            </a:r>
            <a:r>
              <a:rPr kumimoji="1" lang="zh-CN" altLang="en-US" sz="2000" dirty="0"/>
              <a:t>（</a:t>
            </a:r>
            <a:r>
              <a:rPr kumimoji="1" lang="en-US" altLang="zh-CN" sz="2000" dirty="0"/>
              <a:t>Clock Gate Cell</a:t>
            </a:r>
            <a:r>
              <a:rPr kumimoji="1" lang="zh-CN" altLang="en-US" sz="2000" dirty="0"/>
              <a:t>）由于其减少了</a:t>
            </a:r>
            <a:r>
              <a:rPr kumimoji="1" lang="en-US" altLang="zh-CN" sz="2000" dirty="0">
                <a:solidFill>
                  <a:srgbClr val="C00000"/>
                </a:solidFill>
              </a:rPr>
              <a:t>flip-flop</a:t>
            </a:r>
            <a:r>
              <a:rPr kumimoji="1" lang="zh-CN" altLang="en-US" sz="2000" dirty="0">
                <a:solidFill>
                  <a:srgbClr val="C00000"/>
                </a:solidFill>
              </a:rPr>
              <a:t>的</a:t>
            </a:r>
            <a:r>
              <a:rPr kumimoji="1" lang="en-US" altLang="zh-CN" sz="2000" dirty="0">
                <a:solidFill>
                  <a:srgbClr val="C00000"/>
                </a:solidFill>
              </a:rPr>
              <a:t>clock pin</a:t>
            </a:r>
            <a:r>
              <a:rPr kumimoji="1" lang="zh-CN" altLang="en-US" sz="2000" dirty="0"/>
              <a:t>的翻转行为，能够有效地降低功耗，而被用在电路中，而时钟门控单元正常工作需要对其进行</a:t>
            </a:r>
            <a:r>
              <a:rPr kumimoji="1" lang="en-US" altLang="zh-CN" sz="2000" dirty="0"/>
              <a:t>Clock Gate Checks</a:t>
            </a:r>
            <a:r>
              <a:rPr kumimoji="1" lang="zh-CN" altLang="en-US" sz="2000" dirty="0"/>
              <a:t>。</a:t>
            </a:r>
            <a:endParaRPr kumimoji="1" lang="en-US" altLang="zh-CN" dirty="0"/>
          </a:p>
          <a:p>
            <a:endParaRPr kumimoji="1" lang="zh-CN" altLang="en-US" sz="2000" dirty="0"/>
          </a:p>
        </p:txBody>
      </p:sp>
      <p:cxnSp>
        <p:nvCxnSpPr>
          <p:cNvPr id="29" name="肘形连接符 28"/>
          <p:cNvCxnSpPr/>
          <p:nvPr/>
        </p:nvCxnSpPr>
        <p:spPr bwMode="auto">
          <a:xfrm rot="5400000">
            <a:off x="6304493" y="2579159"/>
            <a:ext cx="2774950" cy="753532"/>
          </a:xfrm>
          <a:prstGeom prst="bentConnector3">
            <a:avLst>
              <a:gd name="adj1" fmla="val 50000"/>
            </a:avLst>
          </a:prstGeom>
          <a:solidFill>
            <a:schemeClr val="accent1"/>
          </a:solidFill>
          <a:ln w="9525" cap="flat" cmpd="sng" algn="ctr">
            <a:solidFill>
              <a:srgbClr val="C00000"/>
            </a:solidFill>
            <a:prstDash val="solid"/>
            <a:round/>
            <a:headEnd type="none" w="med" len="med"/>
            <a:tailEnd type="triangle"/>
          </a:ln>
          <a:effectLst/>
        </p:spPr>
      </p:cxnSp>
      <p:sp>
        <p:nvSpPr>
          <p:cNvPr id="6" name="矩形 5"/>
          <p:cNvSpPr/>
          <p:nvPr/>
        </p:nvSpPr>
        <p:spPr bwMode="auto">
          <a:xfrm>
            <a:off x="5746750" y="3867150"/>
            <a:ext cx="1028700" cy="1111250"/>
          </a:xfrm>
          <a:prstGeom prst="rect">
            <a:avLst/>
          </a:prstGeom>
          <a:noFill/>
          <a:ln w="9525" cap="flat" cmpd="sng" algn="ctr">
            <a:solidFill>
              <a:srgbClr val="C0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8" name="曲线连接符 7"/>
          <p:cNvCxnSpPr/>
          <p:nvPr/>
        </p:nvCxnSpPr>
        <p:spPr bwMode="auto">
          <a:xfrm>
            <a:off x="2273300" y="1504950"/>
            <a:ext cx="4013200" cy="2362200"/>
          </a:xfrm>
          <a:prstGeom prst="curvedConnector3">
            <a:avLst/>
          </a:prstGeom>
          <a:solidFill>
            <a:schemeClr val="accent1"/>
          </a:solidFill>
          <a:ln w="9525" cap="flat" cmpd="sng" algn="ctr">
            <a:solidFill>
              <a:srgbClr val="C00000"/>
            </a:solidFill>
            <a:prstDash val="solid"/>
            <a:round/>
            <a:headEnd type="none" w="med" len="med"/>
            <a:tailEnd type="triangle"/>
          </a:ln>
        </p:spPr>
      </p:cxnSp>
    </p:spTree>
    <p:extLst>
      <p:ext uri="{BB962C8B-B14F-4D97-AF65-F5344CB8AC3E}">
        <p14:creationId xmlns:p14="http://schemas.microsoft.com/office/powerpoint/2010/main" val="1014015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支持特性五：</a:t>
            </a:r>
            <a:r>
              <a:rPr kumimoji="1" lang="en-US" altLang="zh-CN" dirty="0"/>
              <a:t>Clock Gate Checks</a:t>
            </a:r>
            <a:endParaRPr kumimoji="1" lang="zh-CN" altLang="en-US" dirty="0"/>
          </a:p>
        </p:txBody>
      </p:sp>
      <p:sp>
        <p:nvSpPr>
          <p:cNvPr id="3" name="内容占位符 2"/>
          <p:cNvSpPr>
            <a:spLocks noGrp="1"/>
          </p:cNvSpPr>
          <p:nvPr>
            <p:ph idx="1"/>
          </p:nvPr>
        </p:nvSpPr>
        <p:spPr>
          <a:xfrm>
            <a:off x="244218" y="1232732"/>
            <a:ext cx="11779290" cy="4698467"/>
          </a:xfrm>
        </p:spPr>
        <p:txBody>
          <a:bodyPr/>
          <a:lstStyle/>
          <a:p>
            <a:r>
              <a:rPr kumimoji="1" lang="en-US" altLang="zh-CN" sz="2000" dirty="0"/>
              <a:t>Clock Gate Checks</a:t>
            </a:r>
            <a:r>
              <a:rPr kumimoji="1" lang="zh-CN" altLang="en-US" sz="2000" dirty="0"/>
              <a:t>要满足的</a:t>
            </a:r>
            <a:r>
              <a:rPr kumimoji="1" lang="zh-CN" altLang="en-US" sz="2000" b="1" dirty="0">
                <a:solidFill>
                  <a:srgbClr val="C00000"/>
                </a:solidFill>
              </a:rPr>
              <a:t>时序约束</a:t>
            </a:r>
            <a:endParaRPr kumimoji="1" lang="en-US" altLang="zh-CN" sz="2000" b="1" dirty="0">
              <a:solidFill>
                <a:srgbClr val="C00000"/>
              </a:solidFill>
            </a:endParaRPr>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endParaRPr kumimoji="1" lang="en-US" altLang="zh-CN" sz="2000" dirty="0"/>
          </a:p>
          <a:p>
            <a:r>
              <a:rPr kumimoji="1" lang="en-US" altLang="zh-CN" sz="2000" dirty="0"/>
              <a:t>Setup checks</a:t>
            </a:r>
            <a:r>
              <a:rPr kumimoji="1" lang="zh-CN" altLang="en-US" sz="2000" dirty="0"/>
              <a:t>：</a:t>
            </a:r>
            <a:r>
              <a:rPr kumimoji="1" lang="en-US" altLang="zh-CN" sz="2000" dirty="0"/>
              <a:t>requires that the gating signal changes before the clock goes high.</a:t>
            </a:r>
          </a:p>
          <a:p>
            <a:r>
              <a:rPr kumimoji="1" lang="en-US" altLang="zh-CN" sz="2000" dirty="0"/>
              <a:t>Hold checks</a:t>
            </a:r>
            <a:r>
              <a:rPr kumimoji="1" lang="zh-CN" altLang="en-US" sz="2000" dirty="0"/>
              <a:t>：</a:t>
            </a:r>
            <a:r>
              <a:rPr kumimoji="1" lang="en-US" altLang="zh-CN" sz="2000" dirty="0"/>
              <a:t>requires that the gating signal changes only after the falling edge of the clock.</a:t>
            </a:r>
          </a:p>
          <a:p>
            <a:endParaRPr kumimoji="1" lang="zh-CN" altLang="en-US" sz="2000" dirty="0"/>
          </a:p>
        </p:txBody>
      </p:sp>
      <p:pic>
        <p:nvPicPr>
          <p:cNvPr id="4" name="图片 3"/>
          <p:cNvPicPr>
            <a:picLocks noChangeAspect="1"/>
          </p:cNvPicPr>
          <p:nvPr/>
        </p:nvPicPr>
        <p:blipFill rotWithShape="1">
          <a:blip r:embed="rId3"/>
          <a:srcRect l="1935" r="2058" b="15037"/>
          <a:stretch/>
        </p:blipFill>
        <p:spPr>
          <a:xfrm>
            <a:off x="709122" y="2523633"/>
            <a:ext cx="5626100" cy="2251567"/>
          </a:xfrm>
          <a:prstGeom prst="rect">
            <a:avLst/>
          </a:prstGeom>
        </p:spPr>
      </p:pic>
      <p:pic>
        <p:nvPicPr>
          <p:cNvPr id="5" name="图片 4"/>
          <p:cNvPicPr>
            <a:picLocks noChangeAspect="1"/>
          </p:cNvPicPr>
          <p:nvPr/>
        </p:nvPicPr>
        <p:blipFill rotWithShape="1">
          <a:blip r:embed="rId4"/>
          <a:srcRect l="7828" r="11746" b="14794"/>
          <a:stretch/>
        </p:blipFill>
        <p:spPr>
          <a:xfrm>
            <a:off x="6629399" y="2311399"/>
            <a:ext cx="4318001" cy="2971802"/>
          </a:xfrm>
          <a:prstGeom prst="rect">
            <a:avLst/>
          </a:prstGeom>
        </p:spPr>
      </p:pic>
    </p:spTree>
    <p:extLst>
      <p:ext uri="{BB962C8B-B14F-4D97-AF65-F5344CB8AC3E}">
        <p14:creationId xmlns:p14="http://schemas.microsoft.com/office/powerpoint/2010/main" val="4090512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支持特性五：</a:t>
            </a:r>
            <a:r>
              <a:rPr kumimoji="1" lang="en-US" altLang="zh-CN" dirty="0"/>
              <a:t>Clock Gate Checks</a:t>
            </a:r>
            <a:endParaRPr kumimoji="1" lang="zh-CN" altLang="en-US" dirty="0"/>
          </a:p>
        </p:txBody>
      </p:sp>
      <p:sp>
        <p:nvSpPr>
          <p:cNvPr id="3" name="内容占位符 2"/>
          <p:cNvSpPr>
            <a:spLocks noGrp="1"/>
          </p:cNvSpPr>
          <p:nvPr>
            <p:ph idx="1"/>
          </p:nvPr>
        </p:nvSpPr>
        <p:spPr>
          <a:xfrm>
            <a:off x="549439" y="941852"/>
            <a:ext cx="11217729" cy="5471648"/>
          </a:xfrm>
        </p:spPr>
        <p:txBody>
          <a:bodyPr/>
          <a:lstStyle/>
          <a:p>
            <a:pPr marL="0" indent="0" algn="just">
              <a:buNone/>
            </a:pPr>
            <a:endParaRPr kumimoji="1" lang="en-US" altLang="zh-CN" sz="2000" dirty="0"/>
          </a:p>
          <a:p>
            <a:pPr algn="just"/>
            <a:r>
              <a:rPr kumimoji="1" lang="zh-CN" altLang="en-US" sz="2400" b="1" dirty="0"/>
              <a:t>具体实现</a:t>
            </a:r>
            <a:endParaRPr kumimoji="1" lang="en-US" altLang="zh-CN" sz="2400" b="1" dirty="0"/>
          </a:p>
          <a:p>
            <a:pPr marL="0" indent="0" algn="just">
              <a:buNone/>
            </a:pPr>
            <a:endParaRPr kumimoji="1" lang="en-US" altLang="zh-CN" sz="2000" dirty="0"/>
          </a:p>
          <a:p>
            <a:pPr algn="just"/>
            <a:endParaRPr kumimoji="1" lang="en-US" altLang="zh-CN" sz="2000" dirty="0"/>
          </a:p>
          <a:p>
            <a:pPr algn="just"/>
            <a:endParaRPr kumimoji="1" lang="en-US" altLang="zh-CN" sz="2000" dirty="0"/>
          </a:p>
          <a:p>
            <a:pPr algn="just"/>
            <a:endParaRPr kumimoji="1" lang="en-US" altLang="zh-CN" sz="2000" dirty="0"/>
          </a:p>
          <a:p>
            <a:pPr algn="just"/>
            <a:endParaRPr kumimoji="1" lang="en-US" altLang="zh-CN" sz="2000" dirty="0"/>
          </a:p>
          <a:p>
            <a:pPr marL="0" indent="0" algn="just">
              <a:buNone/>
            </a:pPr>
            <a:endParaRPr kumimoji="1" lang="en-US" altLang="zh-CN" sz="2000" dirty="0"/>
          </a:p>
          <a:p>
            <a:pPr marL="0" indent="0" algn="just">
              <a:buNone/>
            </a:pPr>
            <a:r>
              <a:rPr kumimoji="1" lang="en-US" altLang="zh-CN" sz="2000" dirty="0"/>
              <a:t>&gt;Liberty</a:t>
            </a:r>
            <a:r>
              <a:rPr kumimoji="1" lang="zh-CN" altLang="en-US" sz="2000" dirty="0"/>
              <a:t> </a:t>
            </a:r>
            <a:r>
              <a:rPr kumimoji="1" lang="en-US" altLang="zh-CN" sz="2000" dirty="0"/>
              <a:t>Parser</a:t>
            </a:r>
            <a:r>
              <a:rPr kumimoji="1" lang="zh-CN" altLang="en-US" sz="2000" dirty="0"/>
              <a:t>支持</a:t>
            </a:r>
            <a:r>
              <a:rPr kumimoji="1" lang="en-US" altLang="zh-CN" sz="2000" dirty="0"/>
              <a:t>clock gating cell</a:t>
            </a:r>
            <a:r>
              <a:rPr kumimoji="1" lang="zh-CN" altLang="en-US" sz="2000" dirty="0"/>
              <a:t>相关属性；</a:t>
            </a:r>
            <a:endParaRPr kumimoji="1" lang="en-US" altLang="zh-CN" sz="2000" dirty="0"/>
          </a:p>
          <a:p>
            <a:pPr marL="0" indent="0" algn="just">
              <a:buNone/>
            </a:pPr>
            <a:r>
              <a:rPr kumimoji="1" lang="en-US" altLang="zh-CN" sz="2000" dirty="0"/>
              <a:t>&gt;Build Graph</a:t>
            </a:r>
            <a:r>
              <a:rPr kumimoji="1" lang="zh-CN" altLang="en-US" sz="2000" dirty="0"/>
              <a:t>标记出</a:t>
            </a:r>
            <a:r>
              <a:rPr kumimoji="1" lang="en-US" altLang="zh-CN" sz="2000" dirty="0"/>
              <a:t>clock gating cell</a:t>
            </a:r>
            <a:r>
              <a:rPr kumimoji="1" lang="zh-CN" altLang="en-US" sz="2000" dirty="0"/>
              <a:t>的</a:t>
            </a:r>
            <a:r>
              <a:rPr kumimoji="1" lang="en-US" altLang="zh-CN" sz="2000" dirty="0" err="1"/>
              <a:t>clock_gate_enable_pin</a:t>
            </a:r>
            <a:r>
              <a:rPr kumimoji="1" lang="zh-CN" altLang="en-US" sz="2000" dirty="0"/>
              <a:t>到</a:t>
            </a:r>
            <a:r>
              <a:rPr kumimoji="1" lang="en-US" altLang="zh-CN" sz="2000" dirty="0" err="1"/>
              <a:t>clock_gate_clock_pin</a:t>
            </a:r>
            <a:r>
              <a:rPr kumimoji="1" lang="zh-CN" altLang="en-US" sz="2000" dirty="0"/>
              <a:t>的</a:t>
            </a:r>
            <a:r>
              <a:rPr kumimoji="1" lang="en-US" altLang="zh-CN" sz="2000" dirty="0"/>
              <a:t>arc</a:t>
            </a:r>
            <a:r>
              <a:rPr kumimoji="1" lang="zh-CN" altLang="en-US" sz="2000" dirty="0"/>
              <a:t>需要做</a:t>
            </a:r>
            <a:r>
              <a:rPr kumimoji="1" lang="en-US" altLang="zh-CN" sz="2000" dirty="0"/>
              <a:t>Clock Gate Checks;</a:t>
            </a:r>
          </a:p>
          <a:p>
            <a:pPr marL="0" indent="0" algn="just">
              <a:buNone/>
            </a:pPr>
            <a:r>
              <a:rPr kumimoji="1" lang="en-US" altLang="zh-CN" sz="2000" dirty="0"/>
              <a:t>&gt;</a:t>
            </a:r>
            <a:r>
              <a:rPr kumimoji="1" lang="zh-CN" altLang="en-US" sz="2000" dirty="0"/>
              <a:t>获取到达</a:t>
            </a:r>
            <a:r>
              <a:rPr kumimoji="1" lang="en-US" altLang="zh-CN" sz="2000" dirty="0"/>
              <a:t>gating pin</a:t>
            </a:r>
            <a:r>
              <a:rPr kumimoji="1" lang="zh-CN" altLang="en-US" sz="2000" dirty="0"/>
              <a:t>的</a:t>
            </a:r>
            <a:r>
              <a:rPr kumimoji="1" lang="en-US" altLang="zh-CN" sz="2000" dirty="0"/>
              <a:t>arrival time</a:t>
            </a:r>
            <a:r>
              <a:rPr kumimoji="1" lang="zh-CN" altLang="en-US" sz="2000" dirty="0"/>
              <a:t>和</a:t>
            </a:r>
            <a:r>
              <a:rPr kumimoji="1" lang="en-US" altLang="zh-CN" sz="2000" dirty="0"/>
              <a:t>clock pin</a:t>
            </a:r>
            <a:r>
              <a:rPr kumimoji="1" lang="zh-CN" altLang="en-US" sz="2000" dirty="0"/>
              <a:t>的</a:t>
            </a:r>
            <a:r>
              <a:rPr kumimoji="1" lang="en-US" altLang="zh-CN" sz="2000" dirty="0"/>
              <a:t>required time</a:t>
            </a:r>
            <a:r>
              <a:rPr kumimoji="1" lang="zh-CN" altLang="en-US" sz="2000" dirty="0"/>
              <a:t>，检查是否满足</a:t>
            </a:r>
            <a:r>
              <a:rPr kumimoji="1" lang="en-US" altLang="zh-CN" sz="2000" dirty="0"/>
              <a:t>Clock Gate Checks</a:t>
            </a:r>
            <a:r>
              <a:rPr kumimoji="1" lang="zh-CN" altLang="en-US" sz="2000" dirty="0"/>
              <a:t>的时序约束。</a:t>
            </a:r>
            <a:endParaRPr kumimoji="1" lang="en-US" altLang="zh-CN" sz="2000" dirty="0"/>
          </a:p>
        </p:txBody>
      </p:sp>
      <p:pic>
        <p:nvPicPr>
          <p:cNvPr id="9" name="图片 8"/>
          <p:cNvPicPr>
            <a:picLocks noChangeAspect="1"/>
          </p:cNvPicPr>
          <p:nvPr/>
        </p:nvPicPr>
        <p:blipFill rotWithShape="1">
          <a:blip r:embed="rId2"/>
          <a:srcRect l="1935" r="2058" b="15037"/>
          <a:stretch/>
        </p:blipFill>
        <p:spPr>
          <a:xfrm>
            <a:off x="1083772" y="2042034"/>
            <a:ext cx="4592241" cy="1837816"/>
          </a:xfrm>
          <a:prstGeom prst="rect">
            <a:avLst/>
          </a:prstGeom>
        </p:spPr>
      </p:pic>
      <p:pic>
        <p:nvPicPr>
          <p:cNvPr id="10" name="图片 9"/>
          <p:cNvPicPr>
            <a:picLocks noChangeAspect="1"/>
          </p:cNvPicPr>
          <p:nvPr/>
        </p:nvPicPr>
        <p:blipFill rotWithShape="1">
          <a:blip r:embed="rId3"/>
          <a:srcRect l="7828" r="11746" b="14794"/>
          <a:stretch/>
        </p:blipFill>
        <p:spPr>
          <a:xfrm>
            <a:off x="7004049" y="1962150"/>
            <a:ext cx="3524519" cy="2425700"/>
          </a:xfrm>
          <a:prstGeom prst="rect">
            <a:avLst/>
          </a:prstGeom>
        </p:spPr>
      </p:pic>
    </p:spTree>
    <p:extLst>
      <p:ext uri="{BB962C8B-B14F-4D97-AF65-F5344CB8AC3E}">
        <p14:creationId xmlns:p14="http://schemas.microsoft.com/office/powerpoint/2010/main" val="3244801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支持特性六：</a:t>
            </a:r>
            <a:r>
              <a:rPr kumimoji="1" lang="en-US" altLang="zh-CN" dirty="0" err="1"/>
              <a:t>Recovery&amp;Removal</a:t>
            </a:r>
            <a:r>
              <a:rPr kumimoji="1" lang="zh-CN" altLang="en-US" dirty="0"/>
              <a:t>分析</a:t>
            </a:r>
          </a:p>
        </p:txBody>
      </p:sp>
      <p:sp>
        <p:nvSpPr>
          <p:cNvPr id="3" name="内容占位符 2"/>
          <p:cNvSpPr>
            <a:spLocks noGrp="1"/>
          </p:cNvSpPr>
          <p:nvPr>
            <p:ph idx="1"/>
          </p:nvPr>
        </p:nvSpPr>
        <p:spPr>
          <a:xfrm>
            <a:off x="609601" y="2386124"/>
            <a:ext cx="5804578" cy="1510564"/>
          </a:xfrm>
        </p:spPr>
        <p:txBody>
          <a:bodyPr/>
          <a:lstStyle/>
          <a:p>
            <a:pPr marL="0" indent="0" algn="just">
              <a:buNone/>
            </a:pPr>
            <a:r>
              <a:rPr kumimoji="1" lang="en-US" altLang="zh-CN" sz="2000" dirty="0"/>
              <a:t>&gt;Recovery</a:t>
            </a:r>
            <a:r>
              <a:rPr kumimoji="1" lang="zh-CN" altLang="en-US" sz="2000" dirty="0"/>
              <a:t>分析保证异步复位释放信号和下一工作时钟沿之间有足够的时间能让</a:t>
            </a:r>
            <a:r>
              <a:rPr kumimoji="1" lang="en-US" altLang="zh-CN" sz="2000" dirty="0"/>
              <a:t>FF</a:t>
            </a:r>
            <a:r>
              <a:rPr kumimoji="1" lang="zh-CN" altLang="en-US" sz="2000" dirty="0"/>
              <a:t>下一个周期进入正常工作状态，类似于</a:t>
            </a:r>
            <a:r>
              <a:rPr kumimoji="1" lang="en-US" altLang="zh-CN" sz="2000" dirty="0">
                <a:solidFill>
                  <a:srgbClr val="C00000"/>
                </a:solidFill>
              </a:rPr>
              <a:t>Setup</a:t>
            </a:r>
            <a:r>
              <a:rPr kumimoji="1" lang="zh-CN" altLang="en-US" sz="2000" dirty="0">
                <a:solidFill>
                  <a:srgbClr val="C00000"/>
                </a:solidFill>
              </a:rPr>
              <a:t>分析</a:t>
            </a:r>
            <a:endParaRPr kumimoji="1" lang="en-US" altLang="zh-CN" sz="2000" dirty="0">
              <a:solidFill>
                <a:srgbClr val="C00000"/>
              </a:solidFill>
            </a:endParaRPr>
          </a:p>
          <a:p>
            <a:endParaRPr kumimoji="1" lang="en-US" altLang="zh-CN" sz="2000" dirty="0"/>
          </a:p>
          <a:p>
            <a:endParaRPr kumimoji="1" lang="en-US" altLang="zh-CN" sz="2000" dirty="0"/>
          </a:p>
          <a:p>
            <a:endParaRPr kumimoji="1" lang="en-US" altLang="zh-CN" sz="2000" dirty="0"/>
          </a:p>
          <a:p>
            <a:pPr marL="0" indent="0">
              <a:buNone/>
            </a:pPr>
            <a:r>
              <a:rPr kumimoji="1" lang="en-US" altLang="zh-CN" sz="2000" dirty="0"/>
              <a:t>&gt;Removal</a:t>
            </a:r>
            <a:r>
              <a:rPr kumimoji="1" lang="zh-CN" altLang="en-US" sz="2000" dirty="0"/>
              <a:t>分析针对复位信号，当复位信号撤离时，时钟工作的边沿和复位释放的时间需要满足</a:t>
            </a:r>
            <a:r>
              <a:rPr kumimoji="1" lang="en-US" altLang="zh-CN" sz="2000" dirty="0"/>
              <a:t>removal</a:t>
            </a:r>
            <a:r>
              <a:rPr kumimoji="1" lang="zh-CN" altLang="en-US" sz="2000" dirty="0"/>
              <a:t>要求才能保证复位信号正常工作，类似于</a:t>
            </a:r>
            <a:r>
              <a:rPr kumimoji="1" lang="en-US" altLang="zh-CN" sz="2000" dirty="0">
                <a:solidFill>
                  <a:srgbClr val="C00000"/>
                </a:solidFill>
              </a:rPr>
              <a:t>hold</a:t>
            </a:r>
            <a:r>
              <a:rPr kumimoji="1" lang="zh-CN" altLang="en-US" sz="2000" dirty="0">
                <a:solidFill>
                  <a:srgbClr val="C00000"/>
                </a:solidFill>
              </a:rPr>
              <a:t>分析</a:t>
            </a:r>
            <a:endParaRPr kumimoji="1" lang="en-US" altLang="zh-CN" sz="2000" dirty="0">
              <a:solidFill>
                <a:srgbClr val="C00000"/>
              </a:solidFill>
            </a:endParaRPr>
          </a:p>
          <a:p>
            <a:endParaRPr kumimoji="1" lang="zh-CN" altLang="en-US" sz="2000" dirty="0"/>
          </a:p>
        </p:txBody>
      </p:sp>
      <p:pic>
        <p:nvPicPr>
          <p:cNvPr id="6" name="图片 5">
            <a:extLst>
              <a:ext uri="{FF2B5EF4-FFF2-40B4-BE49-F238E27FC236}">
                <a16:creationId xmlns:a16="http://schemas.microsoft.com/office/drawing/2014/main" id="{6CC06F94-4076-401B-A7AF-DEDA259B5289}"/>
              </a:ext>
            </a:extLst>
          </p:cNvPr>
          <p:cNvPicPr>
            <a:picLocks noChangeAspect="1"/>
          </p:cNvPicPr>
          <p:nvPr/>
        </p:nvPicPr>
        <p:blipFill>
          <a:blip r:embed="rId3"/>
          <a:stretch>
            <a:fillRect/>
          </a:stretch>
        </p:blipFill>
        <p:spPr>
          <a:xfrm>
            <a:off x="6452109" y="2244234"/>
            <a:ext cx="4439770" cy="1576097"/>
          </a:xfrm>
          <a:prstGeom prst="rect">
            <a:avLst/>
          </a:prstGeom>
        </p:spPr>
      </p:pic>
      <p:pic>
        <p:nvPicPr>
          <p:cNvPr id="7" name="图片 6">
            <a:extLst>
              <a:ext uri="{FF2B5EF4-FFF2-40B4-BE49-F238E27FC236}">
                <a16:creationId xmlns:a16="http://schemas.microsoft.com/office/drawing/2014/main" id="{C2B0A860-978E-4A01-BA2E-A77A31368097}"/>
              </a:ext>
            </a:extLst>
          </p:cNvPr>
          <p:cNvPicPr>
            <a:picLocks noChangeAspect="1"/>
          </p:cNvPicPr>
          <p:nvPr/>
        </p:nvPicPr>
        <p:blipFill>
          <a:blip r:embed="rId4"/>
          <a:stretch>
            <a:fillRect/>
          </a:stretch>
        </p:blipFill>
        <p:spPr>
          <a:xfrm>
            <a:off x="6560059" y="4298528"/>
            <a:ext cx="4653685" cy="2227687"/>
          </a:xfrm>
          <a:prstGeom prst="rect">
            <a:avLst/>
          </a:prstGeom>
        </p:spPr>
      </p:pic>
      <p:sp>
        <p:nvSpPr>
          <p:cNvPr id="10" name="内容占位符 2"/>
          <p:cNvSpPr txBox="1">
            <a:spLocks/>
          </p:cNvSpPr>
          <p:nvPr/>
        </p:nvSpPr>
        <p:spPr bwMode="auto">
          <a:xfrm>
            <a:off x="609601" y="1249854"/>
            <a:ext cx="10604143" cy="75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en-US" altLang="zh-CN" sz="2000" dirty="0"/>
              <a:t>Recovery/Removal</a:t>
            </a:r>
            <a:r>
              <a:rPr lang="zh-CN" altLang="en-US" sz="2000" dirty="0"/>
              <a:t>分析是指</a:t>
            </a:r>
            <a:r>
              <a:rPr lang="zh-CN" altLang="en-US" sz="2000" dirty="0">
                <a:solidFill>
                  <a:srgbClr val="C00000"/>
                </a:solidFill>
              </a:rPr>
              <a:t>时序单元的复位</a:t>
            </a:r>
            <a:r>
              <a:rPr lang="en-US" altLang="zh-CN" sz="2000" dirty="0">
                <a:solidFill>
                  <a:srgbClr val="C00000"/>
                </a:solidFill>
              </a:rPr>
              <a:t>/</a:t>
            </a:r>
            <a:r>
              <a:rPr lang="zh-CN" altLang="en-US" sz="2000" dirty="0">
                <a:solidFill>
                  <a:srgbClr val="C00000"/>
                </a:solidFill>
              </a:rPr>
              <a:t>置位信号</a:t>
            </a:r>
            <a:r>
              <a:rPr lang="zh-CN" altLang="en-US" sz="2000" dirty="0"/>
              <a:t>与时钟信号的时序约束。</a:t>
            </a:r>
            <a:endParaRPr kumimoji="1" lang="en-US" altLang="zh-CN" sz="2000" kern="0" dirty="0"/>
          </a:p>
          <a:p>
            <a:endParaRPr kumimoji="1" lang="en-US" altLang="zh-CN" sz="2000" kern="0" dirty="0"/>
          </a:p>
          <a:p>
            <a:endParaRPr kumimoji="1" lang="en-US" altLang="zh-CN" sz="2000" kern="0" dirty="0"/>
          </a:p>
          <a:p>
            <a:pPr marL="0" indent="0">
              <a:buNone/>
            </a:pPr>
            <a:endParaRPr kumimoji="1" lang="zh-CN" altLang="en-US" sz="2000" i="1" kern="0" dirty="0"/>
          </a:p>
        </p:txBody>
      </p:sp>
    </p:spTree>
    <p:extLst>
      <p:ext uri="{BB962C8B-B14F-4D97-AF65-F5344CB8AC3E}">
        <p14:creationId xmlns:p14="http://schemas.microsoft.com/office/powerpoint/2010/main" val="154107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问题</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609600" y="1196752"/>
            <a:ext cx="10972800" cy="5274932"/>
          </a:xfrm>
        </p:spPr>
        <p:txBody>
          <a:bodyPr/>
          <a:lstStyle/>
          <a:p>
            <a:pPr marL="342882" lvl="1" indent="-342882">
              <a:buClr>
                <a:srgbClr val="FF0000"/>
              </a:buClr>
            </a:pPr>
            <a:r>
              <a:rPr lang="zh-CN" altLang="en-US" sz="2800" b="1" dirty="0">
                <a:solidFill>
                  <a:srgbClr val="404040"/>
                </a:solidFill>
                <a:cs typeface="+mn-cs"/>
              </a:rPr>
              <a:t>问题（</a:t>
            </a:r>
            <a:r>
              <a:rPr lang="en-US" altLang="zh-CN" sz="2800" b="1" dirty="0">
                <a:solidFill>
                  <a:srgbClr val="404040"/>
                </a:solidFill>
                <a:cs typeface="+mn-cs"/>
              </a:rPr>
              <a:t>What</a:t>
            </a:r>
            <a:r>
              <a:rPr lang="zh-CN" altLang="en-US" sz="2800" b="1" dirty="0">
                <a:solidFill>
                  <a:srgbClr val="404040"/>
                </a:solidFill>
                <a:cs typeface="+mn-cs"/>
              </a:rPr>
              <a:t>）</a:t>
            </a:r>
            <a:endParaRPr lang="en-US" altLang="zh-CN" sz="2800" b="1" dirty="0">
              <a:solidFill>
                <a:srgbClr val="404040"/>
              </a:solidFill>
              <a:cs typeface="+mn-cs"/>
            </a:endParaRPr>
          </a:p>
          <a:p>
            <a:pPr marL="0" indent="0">
              <a:buNone/>
            </a:pPr>
            <a:r>
              <a:rPr kumimoji="1" lang="zh-CN" altLang="en-US" sz="2400" dirty="0"/>
              <a:t>电路网表可以抽象成电路图</a:t>
            </a:r>
            <a:r>
              <a:rPr kumimoji="1" lang="en-US" altLang="zh-CN" sz="2400" dirty="0"/>
              <a:t>DAG</a:t>
            </a:r>
            <a:r>
              <a:rPr kumimoji="1" lang="zh-CN" altLang="en-US" sz="2400" dirty="0"/>
              <a:t>（</a:t>
            </a:r>
            <a:r>
              <a:rPr kumimoji="1" lang="en-US" altLang="zh-CN" sz="2400" dirty="0"/>
              <a:t>V</a:t>
            </a:r>
            <a:r>
              <a:rPr kumimoji="1" lang="zh-CN" altLang="en-US" sz="2400" dirty="0"/>
              <a:t>，</a:t>
            </a:r>
            <a:r>
              <a:rPr kumimoji="1" lang="en-US" altLang="zh-CN" sz="2400" dirty="0"/>
              <a:t>E</a:t>
            </a:r>
            <a:r>
              <a:rPr kumimoji="1" lang="zh-CN" altLang="en-US" sz="2400" dirty="0"/>
              <a:t>），时序分析是检查波形传播的延时（</a:t>
            </a:r>
            <a:r>
              <a:rPr kumimoji="1" lang="en-US" altLang="zh-CN" sz="2400" dirty="0"/>
              <a:t>Delay</a:t>
            </a:r>
            <a:r>
              <a:rPr kumimoji="1" lang="zh-CN" altLang="en-US" sz="2400" dirty="0"/>
              <a:t>）是否违反时序要求，功耗分析是根据波形翻转率（</a:t>
            </a:r>
            <a:r>
              <a:rPr kumimoji="1" lang="en-US" altLang="zh-CN" sz="2400" dirty="0"/>
              <a:t>Toggle</a:t>
            </a:r>
            <a:r>
              <a:rPr kumimoji="1" lang="zh-CN" altLang="en-US" sz="2400" dirty="0"/>
              <a:t>）计算动态功耗，以及静态概率（</a:t>
            </a:r>
            <a:r>
              <a:rPr kumimoji="1" lang="en-US" altLang="zh-CN" sz="2400" dirty="0"/>
              <a:t>SP</a:t>
            </a:r>
            <a:r>
              <a:rPr kumimoji="1" lang="zh-CN" altLang="en-US" sz="2400" dirty="0"/>
              <a:t>）计算静态功耗。</a:t>
            </a:r>
            <a:endParaRPr kumimoji="1" lang="en-US" altLang="zh-CN" sz="2400" dirty="0"/>
          </a:p>
          <a:p>
            <a:pPr marL="0" indent="0">
              <a:buNone/>
            </a:pPr>
            <a:endParaRPr kumimoji="1" lang="en-US" altLang="zh-CN" sz="2000" dirty="0"/>
          </a:p>
        </p:txBody>
      </p:sp>
      <p:grpSp>
        <p:nvGrpSpPr>
          <p:cNvPr id="18" name="组合 17">
            <a:extLst>
              <a:ext uri="{FF2B5EF4-FFF2-40B4-BE49-F238E27FC236}">
                <a16:creationId xmlns:a16="http://schemas.microsoft.com/office/drawing/2014/main" id="{E8538E1B-896C-0372-D3C0-D0705686DC14}"/>
              </a:ext>
            </a:extLst>
          </p:cNvPr>
          <p:cNvGrpSpPr/>
          <p:nvPr/>
        </p:nvGrpSpPr>
        <p:grpSpPr>
          <a:xfrm>
            <a:off x="2630983" y="3684186"/>
            <a:ext cx="4659929" cy="2056486"/>
            <a:chOff x="748454" y="3488562"/>
            <a:chExt cx="4659929" cy="2056486"/>
          </a:xfrm>
        </p:grpSpPr>
        <p:grpSp>
          <p:nvGrpSpPr>
            <p:cNvPr id="4" name="组合 3">
              <a:extLst>
                <a:ext uri="{FF2B5EF4-FFF2-40B4-BE49-F238E27FC236}">
                  <a16:creationId xmlns:a16="http://schemas.microsoft.com/office/drawing/2014/main" id="{A73CB045-5AAA-409F-2655-83DE9C02303F}"/>
                </a:ext>
              </a:extLst>
            </p:cNvPr>
            <p:cNvGrpSpPr/>
            <p:nvPr/>
          </p:nvGrpSpPr>
          <p:grpSpPr>
            <a:xfrm>
              <a:off x="1640914" y="3488562"/>
              <a:ext cx="3767469" cy="2056486"/>
              <a:chOff x="6344093" y="2932886"/>
              <a:chExt cx="3767469" cy="2056486"/>
            </a:xfrm>
          </p:grpSpPr>
          <p:sp>
            <p:nvSpPr>
              <p:cNvPr id="5" name="流程图: 接点 4">
                <a:extLst>
                  <a:ext uri="{FF2B5EF4-FFF2-40B4-BE49-F238E27FC236}">
                    <a16:creationId xmlns:a16="http://schemas.microsoft.com/office/drawing/2014/main" id="{00BC9986-BC0E-C32E-4C12-EB410A76D67E}"/>
                  </a:ext>
                </a:extLst>
              </p:cNvPr>
              <p:cNvSpPr/>
              <p:nvPr/>
            </p:nvSpPr>
            <p:spPr bwMode="auto">
              <a:xfrm>
                <a:off x="6344093" y="3476248"/>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effectLst/>
                  <a:latin typeface="Arial" charset="0"/>
                  <a:ea typeface="宋体" pitchFamily="2" charset="-122"/>
                </a:endParaRPr>
              </a:p>
            </p:txBody>
          </p:sp>
          <p:sp>
            <p:nvSpPr>
              <p:cNvPr id="6" name="流程图: 接点 5">
                <a:extLst>
                  <a:ext uri="{FF2B5EF4-FFF2-40B4-BE49-F238E27FC236}">
                    <a16:creationId xmlns:a16="http://schemas.microsoft.com/office/drawing/2014/main" id="{2AB6B8C3-66CB-D13F-5D32-4180D1FB325D}"/>
                  </a:ext>
                </a:extLst>
              </p:cNvPr>
              <p:cNvSpPr/>
              <p:nvPr/>
            </p:nvSpPr>
            <p:spPr bwMode="auto">
              <a:xfrm>
                <a:off x="6397255" y="4691945"/>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 name="流程图: 接点 6">
                <a:extLst>
                  <a:ext uri="{FF2B5EF4-FFF2-40B4-BE49-F238E27FC236}">
                    <a16:creationId xmlns:a16="http://schemas.microsoft.com/office/drawing/2014/main" id="{D1790C5B-7842-4AA8-5703-B1F471796476}"/>
                  </a:ext>
                </a:extLst>
              </p:cNvPr>
              <p:cNvSpPr/>
              <p:nvPr/>
            </p:nvSpPr>
            <p:spPr bwMode="auto">
              <a:xfrm>
                <a:off x="7658986" y="3951770"/>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8" name="直接箭头连接符 7">
                <a:extLst>
                  <a:ext uri="{FF2B5EF4-FFF2-40B4-BE49-F238E27FC236}">
                    <a16:creationId xmlns:a16="http://schemas.microsoft.com/office/drawing/2014/main" id="{8CF7D313-CAE8-928C-6002-265B5A098E18}"/>
                  </a:ext>
                </a:extLst>
              </p:cNvPr>
              <p:cNvCxnSpPr>
                <a:stCxn id="5" idx="6"/>
                <a:endCxn id="7" idx="2"/>
              </p:cNvCxnSpPr>
              <p:nvPr/>
            </p:nvCxnSpPr>
            <p:spPr bwMode="auto">
              <a:xfrm>
                <a:off x="6585098" y="3586117"/>
                <a:ext cx="1073888" cy="4755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8725D3D3-66FB-96CA-AAAC-D2F3A7A21C11}"/>
                  </a:ext>
                </a:extLst>
              </p:cNvPr>
              <p:cNvCxnSpPr>
                <a:stCxn id="6" idx="6"/>
                <a:endCxn id="7" idx="3"/>
              </p:cNvCxnSpPr>
              <p:nvPr/>
            </p:nvCxnSpPr>
            <p:spPr bwMode="auto">
              <a:xfrm flipV="1">
                <a:off x="6638260" y="4139328"/>
                <a:ext cx="1056020" cy="6624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流程图: 接点 9">
                <a:extLst>
                  <a:ext uri="{FF2B5EF4-FFF2-40B4-BE49-F238E27FC236}">
                    <a16:creationId xmlns:a16="http://schemas.microsoft.com/office/drawing/2014/main" id="{1EE4AB32-5FDE-8564-471B-0F1C6837AC6B}"/>
                  </a:ext>
                </a:extLst>
              </p:cNvPr>
              <p:cNvSpPr/>
              <p:nvPr/>
            </p:nvSpPr>
            <p:spPr bwMode="auto">
              <a:xfrm>
                <a:off x="8821479" y="3919590"/>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1" name="直接箭头连接符 10">
                <a:extLst>
                  <a:ext uri="{FF2B5EF4-FFF2-40B4-BE49-F238E27FC236}">
                    <a16:creationId xmlns:a16="http://schemas.microsoft.com/office/drawing/2014/main" id="{75CB9015-2097-3157-4BAC-29D1B48D2FEB}"/>
                  </a:ext>
                </a:extLst>
              </p:cNvPr>
              <p:cNvCxnSpPr>
                <a:stCxn id="7" idx="6"/>
                <a:endCxn id="10" idx="2"/>
              </p:cNvCxnSpPr>
              <p:nvPr/>
            </p:nvCxnSpPr>
            <p:spPr bwMode="auto">
              <a:xfrm flipV="1">
                <a:off x="7899991" y="4029459"/>
                <a:ext cx="921488" cy="321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流程图: 接点 11">
                <a:extLst>
                  <a:ext uri="{FF2B5EF4-FFF2-40B4-BE49-F238E27FC236}">
                    <a16:creationId xmlns:a16="http://schemas.microsoft.com/office/drawing/2014/main" id="{D4E4AD0D-099C-F2CA-E6E7-E8D0B63B1064}"/>
                  </a:ext>
                </a:extLst>
              </p:cNvPr>
              <p:cNvSpPr/>
              <p:nvPr/>
            </p:nvSpPr>
            <p:spPr bwMode="auto">
              <a:xfrm>
                <a:off x="9835264" y="2932886"/>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3" name="流程图: 接点 12">
                <a:extLst>
                  <a:ext uri="{FF2B5EF4-FFF2-40B4-BE49-F238E27FC236}">
                    <a16:creationId xmlns:a16="http://schemas.microsoft.com/office/drawing/2014/main" id="{FBCD121D-466D-8ECF-36F1-F6C08425F0D6}"/>
                  </a:ext>
                </a:extLst>
              </p:cNvPr>
              <p:cNvSpPr/>
              <p:nvPr/>
            </p:nvSpPr>
            <p:spPr bwMode="auto">
              <a:xfrm>
                <a:off x="9870557" y="4769634"/>
                <a:ext cx="241005" cy="219738"/>
              </a:xfrm>
              <a:prstGeom prst="flowChartConnector">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4" name="直接箭头连接符 13">
                <a:extLst>
                  <a:ext uri="{FF2B5EF4-FFF2-40B4-BE49-F238E27FC236}">
                    <a16:creationId xmlns:a16="http://schemas.microsoft.com/office/drawing/2014/main" id="{BC6457F1-0236-E94C-E005-F3831C85C289}"/>
                  </a:ext>
                </a:extLst>
              </p:cNvPr>
              <p:cNvCxnSpPr>
                <a:stCxn id="10" idx="7"/>
              </p:cNvCxnSpPr>
              <p:nvPr/>
            </p:nvCxnSpPr>
            <p:spPr bwMode="auto">
              <a:xfrm flipV="1">
                <a:off x="9027190" y="3093062"/>
                <a:ext cx="843368" cy="8587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FCD135D5-5291-1449-C38F-3A18C34D0ECD}"/>
                  </a:ext>
                </a:extLst>
              </p:cNvPr>
              <p:cNvCxnSpPr>
                <a:stCxn id="10" idx="5"/>
                <a:endCxn id="13" idx="1"/>
              </p:cNvCxnSpPr>
              <p:nvPr/>
            </p:nvCxnSpPr>
            <p:spPr bwMode="auto">
              <a:xfrm>
                <a:off x="9027190" y="4107148"/>
                <a:ext cx="878661" cy="694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7" name="直接连接符 16">
              <a:extLst>
                <a:ext uri="{FF2B5EF4-FFF2-40B4-BE49-F238E27FC236}">
                  <a16:creationId xmlns:a16="http://schemas.microsoft.com/office/drawing/2014/main" id="{B889FC0F-CBB6-6A09-EA58-2FA9EA7C23F7}"/>
                </a:ext>
              </a:extLst>
            </p:cNvPr>
            <p:cNvCxnSpPr/>
            <p:nvPr/>
          </p:nvCxnSpPr>
          <p:spPr bwMode="auto">
            <a:xfrm>
              <a:off x="1761416" y="3912243"/>
              <a:ext cx="17366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DF2C9DA1-AAE5-7A5C-AA3A-19461F09C4B8}"/>
                </a:ext>
              </a:extLst>
            </p:cNvPr>
            <p:cNvCxnSpPr>
              <a:cxnSpLocks/>
            </p:cNvCxnSpPr>
            <p:nvPr/>
          </p:nvCxnSpPr>
          <p:spPr bwMode="auto">
            <a:xfrm>
              <a:off x="2099022" y="3773743"/>
              <a:ext cx="443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id="{93799B2D-EF1B-68C8-CC30-6824C6632AF1}"/>
                </a:ext>
              </a:extLst>
            </p:cNvPr>
            <p:cNvSpPr txBox="1"/>
            <p:nvPr/>
          </p:nvSpPr>
          <p:spPr>
            <a:xfrm>
              <a:off x="1711273" y="3631327"/>
              <a:ext cx="401593" cy="276999"/>
            </a:xfrm>
            <a:prstGeom prst="rect">
              <a:avLst/>
            </a:prstGeom>
            <a:noFill/>
          </p:spPr>
          <p:txBody>
            <a:bodyPr wrap="square" rtlCol="0">
              <a:spAutoFit/>
            </a:bodyPr>
            <a:lstStyle/>
            <a:p>
              <a:r>
                <a:rPr lang="en-US" altLang="zh-CN" sz="1200" dirty="0"/>
                <a:t>0</a:t>
              </a:r>
              <a:endParaRPr lang="zh-CN" altLang="en-US" sz="1200" dirty="0"/>
            </a:p>
          </p:txBody>
        </p:sp>
        <p:sp>
          <p:nvSpPr>
            <p:cNvPr id="23" name="文本框 22">
              <a:extLst>
                <a:ext uri="{FF2B5EF4-FFF2-40B4-BE49-F238E27FC236}">
                  <a16:creationId xmlns:a16="http://schemas.microsoft.com/office/drawing/2014/main" id="{09C8315B-A698-20B3-5633-6184C08C2547}"/>
                </a:ext>
              </a:extLst>
            </p:cNvPr>
            <p:cNvSpPr txBox="1"/>
            <p:nvPr/>
          </p:nvSpPr>
          <p:spPr>
            <a:xfrm>
              <a:off x="2163326" y="3488562"/>
              <a:ext cx="401593" cy="276999"/>
            </a:xfrm>
            <a:prstGeom prst="rect">
              <a:avLst/>
            </a:prstGeom>
            <a:noFill/>
          </p:spPr>
          <p:txBody>
            <a:bodyPr wrap="square" rtlCol="0">
              <a:spAutoFit/>
            </a:bodyPr>
            <a:lstStyle/>
            <a:p>
              <a:r>
                <a:rPr lang="en-US" altLang="zh-CN" sz="1200" dirty="0"/>
                <a:t>1</a:t>
              </a:r>
              <a:endParaRPr lang="zh-CN" altLang="en-US" sz="1200" dirty="0"/>
            </a:p>
          </p:txBody>
        </p:sp>
        <p:cxnSp>
          <p:nvCxnSpPr>
            <p:cNvPr id="25" name="直接连接符 24">
              <a:extLst>
                <a:ext uri="{FF2B5EF4-FFF2-40B4-BE49-F238E27FC236}">
                  <a16:creationId xmlns:a16="http://schemas.microsoft.com/office/drawing/2014/main" id="{0EDB1F45-8604-2816-5586-87324238F3E0}"/>
                </a:ext>
              </a:extLst>
            </p:cNvPr>
            <p:cNvCxnSpPr>
              <a:cxnSpLocks/>
            </p:cNvCxnSpPr>
            <p:nvPr/>
          </p:nvCxnSpPr>
          <p:spPr bwMode="auto">
            <a:xfrm flipV="1">
              <a:off x="1929198" y="3770763"/>
              <a:ext cx="163941" cy="1385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376C836E-A81D-ABC2-6FCE-25605DEC241F}"/>
                </a:ext>
              </a:extLst>
            </p:cNvPr>
            <p:cNvCxnSpPr/>
            <p:nvPr/>
          </p:nvCxnSpPr>
          <p:spPr bwMode="auto">
            <a:xfrm>
              <a:off x="2542572" y="3773743"/>
              <a:ext cx="138896" cy="1076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直接连接符 30">
              <a:extLst>
                <a:ext uri="{FF2B5EF4-FFF2-40B4-BE49-F238E27FC236}">
                  <a16:creationId xmlns:a16="http://schemas.microsoft.com/office/drawing/2014/main" id="{7EC690C2-4E0C-5AE3-B24E-A470F62BE8E3}"/>
                </a:ext>
              </a:extLst>
            </p:cNvPr>
            <p:cNvCxnSpPr/>
            <p:nvPr/>
          </p:nvCxnSpPr>
          <p:spPr bwMode="auto">
            <a:xfrm>
              <a:off x="2681468" y="3881377"/>
              <a:ext cx="3096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2" name="文本框 31">
              <a:extLst>
                <a:ext uri="{FF2B5EF4-FFF2-40B4-BE49-F238E27FC236}">
                  <a16:creationId xmlns:a16="http://schemas.microsoft.com/office/drawing/2014/main" id="{B23C63D6-EC10-1B52-4AAE-515D97630805}"/>
                </a:ext>
              </a:extLst>
            </p:cNvPr>
            <p:cNvSpPr txBox="1"/>
            <p:nvPr/>
          </p:nvSpPr>
          <p:spPr>
            <a:xfrm>
              <a:off x="2807433" y="3627061"/>
              <a:ext cx="401593" cy="276999"/>
            </a:xfrm>
            <a:prstGeom prst="rect">
              <a:avLst/>
            </a:prstGeom>
            <a:noFill/>
          </p:spPr>
          <p:txBody>
            <a:bodyPr wrap="square" rtlCol="0">
              <a:spAutoFit/>
            </a:bodyPr>
            <a:lstStyle/>
            <a:p>
              <a:r>
                <a:rPr lang="en-US" altLang="zh-CN" sz="1200" dirty="0"/>
                <a:t>0</a:t>
              </a:r>
              <a:endParaRPr lang="zh-CN" altLang="en-US" sz="1200" dirty="0"/>
            </a:p>
          </p:txBody>
        </p:sp>
        <p:cxnSp>
          <p:nvCxnSpPr>
            <p:cNvPr id="33" name="直接连接符 32">
              <a:extLst>
                <a:ext uri="{FF2B5EF4-FFF2-40B4-BE49-F238E27FC236}">
                  <a16:creationId xmlns:a16="http://schemas.microsoft.com/office/drawing/2014/main" id="{DA78E071-7F99-B2ED-F01E-A8D98F4F46A1}"/>
                </a:ext>
              </a:extLst>
            </p:cNvPr>
            <p:cNvCxnSpPr/>
            <p:nvPr/>
          </p:nvCxnSpPr>
          <p:spPr bwMode="auto">
            <a:xfrm>
              <a:off x="2681126" y="4482622"/>
              <a:ext cx="17366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a:extLst>
                <a:ext uri="{FF2B5EF4-FFF2-40B4-BE49-F238E27FC236}">
                  <a16:creationId xmlns:a16="http://schemas.microsoft.com/office/drawing/2014/main" id="{A73D53AF-650D-E9EB-512F-53AC872D61F5}"/>
                </a:ext>
              </a:extLst>
            </p:cNvPr>
            <p:cNvCxnSpPr>
              <a:cxnSpLocks/>
            </p:cNvCxnSpPr>
            <p:nvPr/>
          </p:nvCxnSpPr>
          <p:spPr bwMode="auto">
            <a:xfrm>
              <a:off x="3018732" y="4344122"/>
              <a:ext cx="4435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a:extLst>
                <a:ext uri="{FF2B5EF4-FFF2-40B4-BE49-F238E27FC236}">
                  <a16:creationId xmlns:a16="http://schemas.microsoft.com/office/drawing/2014/main" id="{427532B8-5247-B75E-C0A1-9FD74170F256}"/>
                </a:ext>
              </a:extLst>
            </p:cNvPr>
            <p:cNvSpPr txBox="1"/>
            <p:nvPr/>
          </p:nvSpPr>
          <p:spPr>
            <a:xfrm>
              <a:off x="2630983" y="4201706"/>
              <a:ext cx="401593" cy="276999"/>
            </a:xfrm>
            <a:prstGeom prst="rect">
              <a:avLst/>
            </a:prstGeom>
            <a:noFill/>
          </p:spPr>
          <p:txBody>
            <a:bodyPr wrap="square" rtlCol="0">
              <a:spAutoFit/>
            </a:bodyPr>
            <a:lstStyle/>
            <a:p>
              <a:r>
                <a:rPr lang="en-US" altLang="zh-CN" sz="1200" dirty="0"/>
                <a:t>0</a:t>
              </a:r>
              <a:endParaRPr lang="zh-CN" altLang="en-US" sz="1200" dirty="0"/>
            </a:p>
          </p:txBody>
        </p:sp>
        <p:sp>
          <p:nvSpPr>
            <p:cNvPr id="36" name="文本框 35">
              <a:extLst>
                <a:ext uri="{FF2B5EF4-FFF2-40B4-BE49-F238E27FC236}">
                  <a16:creationId xmlns:a16="http://schemas.microsoft.com/office/drawing/2014/main" id="{9602C906-27CB-F7B1-1B08-F37CA3FE0305}"/>
                </a:ext>
              </a:extLst>
            </p:cNvPr>
            <p:cNvSpPr txBox="1"/>
            <p:nvPr/>
          </p:nvSpPr>
          <p:spPr>
            <a:xfrm>
              <a:off x="3083036" y="4058941"/>
              <a:ext cx="401593" cy="276999"/>
            </a:xfrm>
            <a:prstGeom prst="rect">
              <a:avLst/>
            </a:prstGeom>
            <a:noFill/>
          </p:spPr>
          <p:txBody>
            <a:bodyPr wrap="square" rtlCol="0">
              <a:spAutoFit/>
            </a:bodyPr>
            <a:lstStyle/>
            <a:p>
              <a:r>
                <a:rPr lang="en-US" altLang="zh-CN" sz="1200" dirty="0"/>
                <a:t>1</a:t>
              </a:r>
              <a:endParaRPr lang="zh-CN" altLang="en-US" sz="1200" dirty="0"/>
            </a:p>
          </p:txBody>
        </p:sp>
        <p:cxnSp>
          <p:nvCxnSpPr>
            <p:cNvPr id="37" name="直接连接符 36">
              <a:extLst>
                <a:ext uri="{FF2B5EF4-FFF2-40B4-BE49-F238E27FC236}">
                  <a16:creationId xmlns:a16="http://schemas.microsoft.com/office/drawing/2014/main" id="{9E9BCCFB-A2F6-E78F-E0FE-A79FC95A02B4}"/>
                </a:ext>
              </a:extLst>
            </p:cNvPr>
            <p:cNvCxnSpPr>
              <a:cxnSpLocks/>
            </p:cNvCxnSpPr>
            <p:nvPr/>
          </p:nvCxnSpPr>
          <p:spPr bwMode="auto">
            <a:xfrm flipV="1">
              <a:off x="2848908" y="4341142"/>
              <a:ext cx="163941" cy="1385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接连接符 37">
              <a:extLst>
                <a:ext uri="{FF2B5EF4-FFF2-40B4-BE49-F238E27FC236}">
                  <a16:creationId xmlns:a16="http://schemas.microsoft.com/office/drawing/2014/main" id="{A3D96A35-DF53-CDE5-6C9B-67DF8A11D019}"/>
                </a:ext>
              </a:extLst>
            </p:cNvPr>
            <p:cNvCxnSpPr/>
            <p:nvPr/>
          </p:nvCxnSpPr>
          <p:spPr bwMode="auto">
            <a:xfrm>
              <a:off x="3462282" y="4344122"/>
              <a:ext cx="138896" cy="1076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接连接符 38">
              <a:extLst>
                <a:ext uri="{FF2B5EF4-FFF2-40B4-BE49-F238E27FC236}">
                  <a16:creationId xmlns:a16="http://schemas.microsoft.com/office/drawing/2014/main" id="{B76A5EE4-71B7-92E6-6412-A84B73663E6E}"/>
                </a:ext>
              </a:extLst>
            </p:cNvPr>
            <p:cNvCxnSpPr/>
            <p:nvPr/>
          </p:nvCxnSpPr>
          <p:spPr bwMode="auto">
            <a:xfrm>
              <a:off x="3601178" y="4451756"/>
              <a:ext cx="3096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直接连接符 40">
              <a:extLst>
                <a:ext uri="{FF2B5EF4-FFF2-40B4-BE49-F238E27FC236}">
                  <a16:creationId xmlns:a16="http://schemas.microsoft.com/office/drawing/2014/main" id="{A8B1DD2D-F8A1-6501-6EF4-B266DEA2CA24}"/>
                </a:ext>
              </a:extLst>
            </p:cNvPr>
            <p:cNvCxnSpPr/>
            <p:nvPr/>
          </p:nvCxnSpPr>
          <p:spPr bwMode="auto">
            <a:xfrm>
              <a:off x="2002420" y="3708300"/>
              <a:ext cx="0" cy="1153067"/>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2" name="直接连接符 41">
              <a:extLst>
                <a:ext uri="{FF2B5EF4-FFF2-40B4-BE49-F238E27FC236}">
                  <a16:creationId xmlns:a16="http://schemas.microsoft.com/office/drawing/2014/main" id="{5C2D2411-FD2C-609C-7041-935EC20BA9A7}"/>
                </a:ext>
              </a:extLst>
            </p:cNvPr>
            <p:cNvCxnSpPr/>
            <p:nvPr/>
          </p:nvCxnSpPr>
          <p:spPr bwMode="auto">
            <a:xfrm>
              <a:off x="2955807" y="3975373"/>
              <a:ext cx="0" cy="1153067"/>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6" name="直接箭头连接符 45">
              <a:extLst>
                <a:ext uri="{FF2B5EF4-FFF2-40B4-BE49-F238E27FC236}">
                  <a16:creationId xmlns:a16="http://schemas.microsoft.com/office/drawing/2014/main" id="{AD5D2258-EF69-908F-FDDE-87305E4BEE96}"/>
                </a:ext>
              </a:extLst>
            </p:cNvPr>
            <p:cNvCxnSpPr>
              <a:cxnSpLocks/>
            </p:cNvCxnSpPr>
            <p:nvPr/>
          </p:nvCxnSpPr>
          <p:spPr bwMode="auto">
            <a:xfrm>
              <a:off x="2002420" y="4101296"/>
              <a:ext cx="953387" cy="0"/>
            </a:xfrm>
            <a:prstGeom prst="straightConnector1">
              <a:avLst/>
            </a:prstGeom>
            <a:solidFill>
              <a:schemeClr val="accent1"/>
            </a:solidFill>
            <a:ln w="9525" cap="flat" cmpd="sng" algn="ctr">
              <a:solidFill>
                <a:schemeClr val="tx1"/>
              </a:solidFill>
              <a:prstDash val="dash"/>
              <a:round/>
              <a:headEnd type="triangle"/>
              <a:tailEnd type="triangle"/>
            </a:ln>
            <a:effectLst/>
          </p:spPr>
        </p:cxnSp>
        <p:sp>
          <p:nvSpPr>
            <p:cNvPr id="49" name="文本框 48">
              <a:extLst>
                <a:ext uri="{FF2B5EF4-FFF2-40B4-BE49-F238E27FC236}">
                  <a16:creationId xmlns:a16="http://schemas.microsoft.com/office/drawing/2014/main" id="{6CEDEC84-99D8-9CF4-739F-B9A1ACB0F95A}"/>
                </a:ext>
              </a:extLst>
            </p:cNvPr>
            <p:cNvSpPr txBox="1"/>
            <p:nvPr/>
          </p:nvSpPr>
          <p:spPr>
            <a:xfrm>
              <a:off x="2185391" y="3867066"/>
              <a:ext cx="932015" cy="261610"/>
            </a:xfrm>
            <a:prstGeom prst="rect">
              <a:avLst/>
            </a:prstGeom>
            <a:noFill/>
          </p:spPr>
          <p:txBody>
            <a:bodyPr wrap="square" rtlCol="0">
              <a:spAutoFit/>
            </a:bodyPr>
            <a:lstStyle/>
            <a:p>
              <a:r>
                <a:rPr lang="en-US" altLang="zh-CN" sz="1100" dirty="0"/>
                <a:t>Delay</a:t>
              </a:r>
              <a:endParaRPr lang="zh-CN" altLang="en-US" sz="1100" dirty="0"/>
            </a:p>
          </p:txBody>
        </p:sp>
        <p:sp>
          <p:nvSpPr>
            <p:cNvPr id="16" name="文本框 15">
              <a:extLst>
                <a:ext uri="{FF2B5EF4-FFF2-40B4-BE49-F238E27FC236}">
                  <a16:creationId xmlns:a16="http://schemas.microsoft.com/office/drawing/2014/main" id="{DDBE392A-456E-5DE2-E4C2-88B69D971200}"/>
                </a:ext>
              </a:extLst>
            </p:cNvPr>
            <p:cNvSpPr txBox="1"/>
            <p:nvPr/>
          </p:nvSpPr>
          <p:spPr>
            <a:xfrm>
              <a:off x="748454" y="3647266"/>
              <a:ext cx="1312515" cy="430887"/>
            </a:xfrm>
            <a:prstGeom prst="rect">
              <a:avLst/>
            </a:prstGeom>
            <a:noFill/>
          </p:spPr>
          <p:txBody>
            <a:bodyPr wrap="square" rtlCol="0">
              <a:spAutoFit/>
            </a:bodyPr>
            <a:lstStyle/>
            <a:p>
              <a:r>
                <a:rPr lang="en-US" altLang="zh-CN" sz="1050" dirty="0"/>
                <a:t>Toggles</a:t>
              </a:r>
              <a:r>
                <a:rPr lang="zh-CN" altLang="en-US" sz="1050" dirty="0"/>
                <a:t>：</a:t>
              </a:r>
              <a:r>
                <a:rPr lang="en-US" altLang="zh-CN" sz="1050" dirty="0"/>
                <a:t>2</a:t>
              </a:r>
            </a:p>
            <a:p>
              <a:r>
                <a:rPr lang="en-US" altLang="zh-CN" sz="1050" dirty="0"/>
                <a:t>SP:0.5</a:t>
              </a:r>
              <a:endParaRPr lang="zh-CN" altLang="en-US" sz="1050" dirty="0"/>
            </a:p>
          </p:txBody>
        </p:sp>
      </p:grpSp>
      <p:sp>
        <p:nvSpPr>
          <p:cNvPr id="20" name="文本框 19">
            <a:extLst>
              <a:ext uri="{FF2B5EF4-FFF2-40B4-BE49-F238E27FC236}">
                <a16:creationId xmlns:a16="http://schemas.microsoft.com/office/drawing/2014/main" id="{9788BB72-746E-79B3-AFDA-0FDA9AD6B418}"/>
              </a:ext>
            </a:extLst>
          </p:cNvPr>
          <p:cNvSpPr txBox="1"/>
          <p:nvPr/>
        </p:nvSpPr>
        <p:spPr>
          <a:xfrm>
            <a:off x="7911637" y="3253736"/>
            <a:ext cx="3300373" cy="923330"/>
          </a:xfrm>
          <a:prstGeom prst="rect">
            <a:avLst/>
          </a:prstGeom>
          <a:noFill/>
        </p:spPr>
        <p:txBody>
          <a:bodyPr wrap="square" rtlCol="0">
            <a:spAutoFit/>
          </a:bodyPr>
          <a:lstStyle/>
          <a:p>
            <a:r>
              <a:rPr lang="en-US" altLang="zh-CN" dirty="0"/>
              <a:t>Delay</a:t>
            </a:r>
            <a:r>
              <a:rPr lang="zh-CN" altLang="en-US" dirty="0"/>
              <a:t>：信号传播时延</a:t>
            </a:r>
            <a:endParaRPr lang="en-US" altLang="zh-CN" dirty="0"/>
          </a:p>
          <a:p>
            <a:r>
              <a:rPr lang="en-US" altLang="zh-CN" dirty="0"/>
              <a:t>Toggle</a:t>
            </a:r>
            <a:r>
              <a:rPr lang="zh-CN" altLang="en-US" dirty="0"/>
              <a:t>：信号发生翻转的次数</a:t>
            </a:r>
            <a:endParaRPr lang="en-US" altLang="zh-CN" dirty="0"/>
          </a:p>
          <a:p>
            <a:r>
              <a:rPr lang="en-US" altLang="zh-CN" dirty="0"/>
              <a:t>SP</a:t>
            </a:r>
            <a:r>
              <a:rPr lang="zh-CN" altLang="en-US" dirty="0"/>
              <a:t>：信号为高电平的概率</a:t>
            </a:r>
          </a:p>
        </p:txBody>
      </p:sp>
    </p:spTree>
    <p:extLst>
      <p:ext uri="{BB962C8B-B14F-4D97-AF65-F5344CB8AC3E}">
        <p14:creationId xmlns:p14="http://schemas.microsoft.com/office/powerpoint/2010/main" val="3911334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A0C0F-A28E-E7C6-F407-5D24F310F900}"/>
              </a:ext>
            </a:extLst>
          </p:cNvPr>
          <p:cNvSpPr>
            <a:spLocks noGrp="1"/>
          </p:cNvSpPr>
          <p:nvPr>
            <p:ph type="title"/>
          </p:nvPr>
        </p:nvSpPr>
        <p:spPr/>
        <p:txBody>
          <a:bodyPr/>
          <a:lstStyle/>
          <a:p>
            <a:r>
              <a:rPr kumimoji="1" lang="zh-CN" altLang="en-US" dirty="0"/>
              <a:t>支持特性七： </a:t>
            </a:r>
            <a:r>
              <a:rPr lang="en-US" altLang="zh-CN" dirty="0"/>
              <a:t>Multicycle</a:t>
            </a:r>
            <a:r>
              <a:rPr lang="zh-CN" altLang="en-US" dirty="0"/>
              <a:t>分析</a:t>
            </a:r>
          </a:p>
        </p:txBody>
      </p:sp>
      <p:sp>
        <p:nvSpPr>
          <p:cNvPr id="3" name="内容占位符 2">
            <a:extLst>
              <a:ext uri="{FF2B5EF4-FFF2-40B4-BE49-F238E27FC236}">
                <a16:creationId xmlns:a16="http://schemas.microsoft.com/office/drawing/2014/main" id="{B058F5E4-AB4F-C6F9-D7BE-FA0D90B4ECA4}"/>
              </a:ext>
            </a:extLst>
          </p:cNvPr>
          <p:cNvSpPr>
            <a:spLocks noGrp="1"/>
          </p:cNvSpPr>
          <p:nvPr>
            <p:ph idx="1"/>
          </p:nvPr>
        </p:nvSpPr>
        <p:spPr>
          <a:xfrm>
            <a:off x="609600" y="1290084"/>
            <a:ext cx="5188343" cy="3018925"/>
          </a:xfrm>
        </p:spPr>
        <p:txBody>
          <a:bodyPr/>
          <a:lstStyle/>
          <a:p>
            <a:pPr algn="just"/>
            <a:r>
              <a:rPr lang="zh-CN" altLang="en-US" sz="2400" dirty="0"/>
              <a:t>正常时序分析都是</a:t>
            </a:r>
            <a:r>
              <a:rPr lang="en-US" altLang="zh-CN" sz="2400" dirty="0"/>
              <a:t>launch latch</a:t>
            </a:r>
            <a:r>
              <a:rPr lang="zh-CN" altLang="en-US" sz="2400" dirty="0"/>
              <a:t>和</a:t>
            </a:r>
            <a:r>
              <a:rPr lang="en-US" altLang="zh-CN" sz="2400" dirty="0"/>
              <a:t>capture latch</a:t>
            </a:r>
            <a:r>
              <a:rPr lang="zh-CN" altLang="en-US" sz="2400" dirty="0"/>
              <a:t>相差一个时钟周期，而有的时序路径比较长，因此用户在设计时会设置</a:t>
            </a:r>
            <a:r>
              <a:rPr lang="en-US" altLang="zh-CN" sz="2400" dirty="0"/>
              <a:t>launch latch</a:t>
            </a:r>
            <a:r>
              <a:rPr lang="zh-CN" altLang="en-US" sz="2400" dirty="0"/>
              <a:t>和</a:t>
            </a:r>
            <a:r>
              <a:rPr lang="en-US" altLang="zh-CN" sz="2400" dirty="0"/>
              <a:t>capture latch</a:t>
            </a:r>
            <a:r>
              <a:rPr lang="zh-CN" altLang="en-US" sz="2400" dirty="0"/>
              <a:t>的</a:t>
            </a:r>
            <a:r>
              <a:rPr lang="en-US" altLang="zh-CN" sz="2400" dirty="0"/>
              <a:t>setup/hold checks</a:t>
            </a:r>
            <a:r>
              <a:rPr lang="zh-CN" altLang="en-US" sz="2400" dirty="0"/>
              <a:t>在多个时钟周期内完成。</a:t>
            </a:r>
          </a:p>
        </p:txBody>
      </p:sp>
      <p:pic>
        <p:nvPicPr>
          <p:cNvPr id="3074" name="Picture 2">
            <a:extLst>
              <a:ext uri="{FF2B5EF4-FFF2-40B4-BE49-F238E27FC236}">
                <a16:creationId xmlns:a16="http://schemas.microsoft.com/office/drawing/2014/main" id="{60D0CC16-DF22-72E8-A918-CF04F2BA1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589" y="3620863"/>
            <a:ext cx="4592111" cy="3003862"/>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B058F5E4-AB4F-C6F9-D7BE-FA0D90B4ECA4}"/>
              </a:ext>
            </a:extLst>
          </p:cNvPr>
          <p:cNvSpPr txBox="1">
            <a:spLocks/>
          </p:cNvSpPr>
          <p:nvPr/>
        </p:nvSpPr>
        <p:spPr bwMode="auto">
          <a:xfrm>
            <a:off x="609599" y="4591191"/>
            <a:ext cx="5188343" cy="167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lgn="just"/>
            <a:r>
              <a:rPr lang="zh-CN" altLang="en-US" sz="2400" kern="0" dirty="0"/>
              <a:t>通过命令</a:t>
            </a:r>
            <a:r>
              <a:rPr lang="en-US" altLang="zh-CN" sz="2400" kern="0" dirty="0" err="1"/>
              <a:t>set_multicycle_path</a:t>
            </a:r>
            <a:r>
              <a:rPr lang="zh-CN" altLang="en-US" sz="2400" kern="0" dirty="0"/>
              <a:t>可以设置</a:t>
            </a:r>
            <a:r>
              <a:rPr lang="zh-CN" altLang="en-US" sz="2400" kern="0" dirty="0">
                <a:solidFill>
                  <a:srgbClr val="C00000"/>
                </a:solidFill>
              </a:rPr>
              <a:t>多周期分析</a:t>
            </a:r>
            <a:r>
              <a:rPr lang="zh-CN" altLang="en-US" kern="0" dirty="0"/>
              <a:t>。</a:t>
            </a:r>
          </a:p>
        </p:txBody>
      </p:sp>
      <p:pic>
        <p:nvPicPr>
          <p:cNvPr id="4" name="图片 3"/>
          <p:cNvPicPr>
            <a:picLocks noChangeAspect="1"/>
          </p:cNvPicPr>
          <p:nvPr/>
        </p:nvPicPr>
        <p:blipFill>
          <a:blip r:embed="rId4"/>
          <a:stretch>
            <a:fillRect/>
          </a:stretch>
        </p:blipFill>
        <p:spPr>
          <a:xfrm>
            <a:off x="6623050" y="1346200"/>
            <a:ext cx="4599641" cy="2387600"/>
          </a:xfrm>
          <a:prstGeom prst="rect">
            <a:avLst/>
          </a:prstGeom>
        </p:spPr>
      </p:pic>
      <p:sp>
        <p:nvSpPr>
          <p:cNvPr id="7" name="矩形 6"/>
          <p:cNvSpPr/>
          <p:nvPr/>
        </p:nvSpPr>
        <p:spPr bwMode="auto">
          <a:xfrm>
            <a:off x="8089900" y="2870200"/>
            <a:ext cx="1136650" cy="349250"/>
          </a:xfrm>
          <a:prstGeom prst="rect">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pPr>
            <a:r>
              <a:rPr lang="en-US" altLang="zh-CN" sz="1400" dirty="0"/>
              <a:t>launch latch</a:t>
            </a:r>
            <a:endParaRPr kumimoji="0"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bwMode="auto">
          <a:xfrm>
            <a:off x="10248899" y="2870200"/>
            <a:ext cx="1219201" cy="349250"/>
          </a:xfrm>
          <a:prstGeom prst="rect">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fontAlgn="base">
              <a:spcBef>
                <a:spcPct val="0"/>
              </a:spcBef>
              <a:spcAft>
                <a:spcPct val="0"/>
              </a:spcAft>
            </a:pPr>
            <a:r>
              <a:rPr lang="en-US" altLang="zh-CN" sz="1400" dirty="0"/>
              <a:t>capture latch</a:t>
            </a:r>
            <a:endParaRPr kumimoji="0"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4760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读文件</a:t>
            </a:r>
          </a:p>
        </p:txBody>
      </p:sp>
      <p:sp>
        <p:nvSpPr>
          <p:cNvPr id="7" name="内容占位符 2"/>
          <p:cNvSpPr>
            <a:spLocks noGrp="1"/>
          </p:cNvSpPr>
          <p:nvPr>
            <p:ph idx="1"/>
          </p:nvPr>
        </p:nvSpPr>
        <p:spPr>
          <a:xfrm>
            <a:off x="387336" y="1196752"/>
            <a:ext cx="11576519" cy="4934173"/>
          </a:xfrm>
        </p:spPr>
        <p:txBody>
          <a:bodyPr/>
          <a:lstStyle/>
          <a:p>
            <a:pPr algn="just">
              <a:lnSpc>
                <a:spcPct val="120000"/>
              </a:lnSpc>
            </a:pPr>
            <a:r>
              <a:rPr kumimoji="1" lang="zh-CN" altLang="en-US" dirty="0"/>
              <a:t>基于</a:t>
            </a:r>
            <a:r>
              <a:rPr kumimoji="1" lang="en-US" altLang="zh-CN" dirty="0" err="1"/>
              <a:t>iEDA</a:t>
            </a:r>
            <a:r>
              <a:rPr kumimoji="1" lang="zh-CN" altLang="en-US" dirty="0"/>
              <a:t>物理设计工具的开发过程中的需求，</a:t>
            </a:r>
            <a:r>
              <a:rPr kumimoji="1" lang="en-US" altLang="zh-CN" dirty="0" err="1"/>
              <a:t>iSTA</a:t>
            </a:r>
            <a:r>
              <a:rPr kumimoji="1" lang="zh-CN" altLang="en-US" dirty="0"/>
              <a:t>提供了一系列</a:t>
            </a:r>
            <a:r>
              <a:rPr kumimoji="1" lang="en-US" altLang="zh-CN" dirty="0"/>
              <a:t>API</a:t>
            </a:r>
            <a:r>
              <a:rPr kumimoji="1" lang="zh-CN" altLang="en-US" dirty="0"/>
              <a:t>。</a:t>
            </a:r>
            <a:endParaRPr kumimoji="1" lang="en-US" altLang="zh-CN" dirty="0"/>
          </a:p>
          <a:p>
            <a:pPr marL="344170" lvl="1" indent="0" algn="just">
              <a:lnSpc>
                <a:spcPct val="120000"/>
              </a:lnSpc>
              <a:buNone/>
            </a:pPr>
            <a:endParaRPr kumimoji="1" lang="en-US" altLang="zh-CN" sz="2800" dirty="0">
              <a:cs typeface="+mn-cs"/>
            </a:endParaRPr>
          </a:p>
        </p:txBody>
      </p:sp>
      <p:graphicFrame>
        <p:nvGraphicFramePr>
          <p:cNvPr id="4" name="表格 3"/>
          <p:cNvGraphicFramePr>
            <a:graphicFrameLocks noGrp="1"/>
          </p:cNvGraphicFramePr>
          <p:nvPr>
            <p:custDataLst>
              <p:tags r:id="rId1"/>
            </p:custDataLst>
          </p:nvPr>
        </p:nvGraphicFramePr>
        <p:xfrm>
          <a:off x="935590" y="2147757"/>
          <a:ext cx="10480010" cy="2469432"/>
        </p:xfrm>
        <a:graphic>
          <a:graphicData uri="http://schemas.openxmlformats.org/drawingml/2006/table">
            <a:tbl>
              <a:tblPr firstRow="1" bandRow="1">
                <a:tableStyleId>{5C22544A-7EE6-4342-B048-85BDC9FD1C3A}</a:tableStyleId>
              </a:tblPr>
              <a:tblGrid>
                <a:gridCol w="1888067">
                  <a:extLst>
                    <a:ext uri="{9D8B030D-6E8A-4147-A177-3AD203B41FA5}">
                      <a16:colId xmlns:a16="http://schemas.microsoft.com/office/drawing/2014/main" val="20000"/>
                    </a:ext>
                  </a:extLst>
                </a:gridCol>
                <a:gridCol w="1133340">
                  <a:extLst>
                    <a:ext uri="{9D8B030D-6E8A-4147-A177-3AD203B41FA5}">
                      <a16:colId xmlns:a16="http://schemas.microsoft.com/office/drawing/2014/main" val="20001"/>
                    </a:ext>
                  </a:extLst>
                </a:gridCol>
                <a:gridCol w="2240924">
                  <a:extLst>
                    <a:ext uri="{9D8B030D-6E8A-4147-A177-3AD203B41FA5}">
                      <a16:colId xmlns:a16="http://schemas.microsoft.com/office/drawing/2014/main" val="20002"/>
                    </a:ext>
                  </a:extLst>
                </a:gridCol>
                <a:gridCol w="1796603">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411572">
                <a:tc>
                  <a:txBody>
                    <a:bodyPr/>
                    <a:lstStyle/>
                    <a:p>
                      <a:pPr algn="ctr"/>
                      <a:r>
                        <a:rPr lang="en-US" altLang="zh-CN" dirty="0"/>
                        <a:t>Method</a:t>
                      </a:r>
                      <a:endParaRPr lang="zh-CN" altLang="en-US" dirty="0"/>
                    </a:p>
                  </a:txBody>
                  <a:tcPr/>
                </a:tc>
                <a:tc>
                  <a:txBody>
                    <a:bodyPr/>
                    <a:lstStyle/>
                    <a:p>
                      <a:pPr algn="ctr"/>
                      <a:r>
                        <a:rPr lang="en-US" altLang="zh-CN" dirty="0"/>
                        <a:t>Type</a:t>
                      </a:r>
                      <a:endParaRPr lang="zh-CN" altLang="en-US" dirty="0"/>
                    </a:p>
                  </a:txBody>
                  <a:tcPr/>
                </a:tc>
                <a:tc>
                  <a:txBody>
                    <a:bodyPr/>
                    <a:lstStyle/>
                    <a:p>
                      <a:pPr algn="ctr"/>
                      <a:r>
                        <a:rPr lang="en-US" altLang="zh-CN" dirty="0"/>
                        <a:t>Argument</a:t>
                      </a:r>
                      <a:endParaRPr lang="zh-CN" altLang="en-US" dirty="0"/>
                    </a:p>
                  </a:txBody>
                  <a:tcPr/>
                </a:tc>
                <a:tc>
                  <a:txBody>
                    <a:bodyPr/>
                    <a:lstStyle/>
                    <a:p>
                      <a:pPr algn="ctr"/>
                      <a:r>
                        <a:rPr lang="en-US" altLang="zh-CN" dirty="0"/>
                        <a:t>Return</a:t>
                      </a:r>
                      <a:endParaRPr lang="zh-CN" altLang="en-US" dirty="0"/>
                    </a:p>
                  </a:txBody>
                  <a:tcPr/>
                </a:tc>
                <a:tc>
                  <a:txBody>
                    <a:bodyPr/>
                    <a:lstStyle/>
                    <a:p>
                      <a:pPr algn="ctr"/>
                      <a:r>
                        <a:rPr lang="en-US" altLang="zh-CN" dirty="0"/>
                        <a:t>Description</a:t>
                      </a:r>
                      <a:endParaRPr lang="zh-CN" altLang="en-US" dirty="0"/>
                    </a:p>
                  </a:txBody>
                  <a:tcPr/>
                </a:tc>
                <a:extLst>
                  <a:ext uri="{0D108BD9-81ED-4DB2-BD59-A6C34878D82A}">
                    <a16:rowId xmlns:a16="http://schemas.microsoft.com/office/drawing/2014/main" val="10000"/>
                  </a:ext>
                </a:extLst>
              </a:tr>
              <a:tr h="4115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readLiberty</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builder</a:t>
                      </a:r>
                      <a:endParaRPr lang="zh-CN" altLang="en-US" dirty="0"/>
                    </a:p>
                  </a:txBody>
                  <a:tcPr/>
                </a:tc>
                <a:tc>
                  <a:txBody>
                    <a:bodyPr/>
                    <a:lstStyle/>
                    <a:p>
                      <a:pPr algn="ctr"/>
                      <a:r>
                        <a:rPr lang="en-US" altLang="zh-CN" dirty="0"/>
                        <a:t>file</a:t>
                      </a:r>
                      <a:endParaRPr lang="zh-CN" altLang="en-US" dirty="0"/>
                    </a:p>
                  </a:txBody>
                  <a:tcPr/>
                </a:tc>
                <a:tc>
                  <a:txBody>
                    <a:bodyPr/>
                    <a:lstStyle/>
                    <a:p>
                      <a:pPr algn="ctr"/>
                      <a:r>
                        <a:rPr lang="en-US" altLang="zh-CN" dirty="0"/>
                        <a:t>self</a:t>
                      </a:r>
                      <a:endParaRPr lang="zh-CN" altLang="en-US" dirty="0"/>
                    </a:p>
                  </a:txBody>
                  <a:tcPr/>
                </a:tc>
                <a:tc>
                  <a:txBody>
                    <a:bodyPr/>
                    <a:lstStyle/>
                    <a:p>
                      <a:pPr algn="ctr"/>
                      <a:r>
                        <a:rPr lang="en-US" altLang="zh-CN" dirty="0"/>
                        <a:t>read the liberty files.</a:t>
                      </a:r>
                      <a:endParaRPr lang="zh-CN" altLang="en-US" dirty="0"/>
                    </a:p>
                  </a:txBody>
                  <a:tcPr/>
                </a:tc>
                <a:extLst>
                  <a:ext uri="{0D108BD9-81ED-4DB2-BD59-A6C34878D82A}">
                    <a16:rowId xmlns:a16="http://schemas.microsoft.com/office/drawing/2014/main" val="10001"/>
                  </a:ext>
                </a:extLst>
              </a:tr>
              <a:tr h="4115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readDesign</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builder</a:t>
                      </a:r>
                      <a:endParaRPr lang="zh-CN" altLang="en-US" dirty="0"/>
                    </a:p>
                  </a:txBody>
                  <a:tcPr/>
                </a:tc>
                <a:tc>
                  <a:txBody>
                    <a:bodyPr/>
                    <a:lstStyle/>
                    <a:p>
                      <a:pPr algn="ctr"/>
                      <a:r>
                        <a:rPr lang="en-US" altLang="zh-CN" dirty="0"/>
                        <a:t>file</a:t>
                      </a:r>
                      <a:endParaRPr lang="zh-CN" altLang="en-US" dirty="0"/>
                    </a:p>
                  </a:txBody>
                  <a:tcPr/>
                </a:tc>
                <a:tc>
                  <a:txBody>
                    <a:bodyPr/>
                    <a:lstStyle/>
                    <a:p>
                      <a:pPr algn="ctr"/>
                      <a:r>
                        <a:rPr lang="en-US" altLang="zh-CN" dirty="0"/>
                        <a:t>self</a:t>
                      </a:r>
                      <a:endParaRPr lang="zh-CN" altLang="en-US" dirty="0"/>
                    </a:p>
                  </a:txBody>
                  <a:tcPr/>
                </a:tc>
                <a:tc>
                  <a:txBody>
                    <a:bodyPr/>
                    <a:lstStyle/>
                    <a:p>
                      <a:pPr algn="ctr"/>
                      <a:r>
                        <a:rPr lang="en-US" altLang="zh-CN" dirty="0"/>
                        <a:t>read the design </a:t>
                      </a:r>
                      <a:r>
                        <a:rPr lang="en-US" altLang="zh-CN" dirty="0" err="1"/>
                        <a:t>verilog</a:t>
                      </a:r>
                      <a:r>
                        <a:rPr lang="en-US" altLang="zh-CN" dirty="0"/>
                        <a:t> file.</a:t>
                      </a:r>
                      <a:endParaRPr lang="zh-CN" altLang="en-US" dirty="0"/>
                    </a:p>
                  </a:txBody>
                  <a:tcPr/>
                </a:tc>
                <a:extLst>
                  <a:ext uri="{0D108BD9-81ED-4DB2-BD59-A6C34878D82A}">
                    <a16:rowId xmlns:a16="http://schemas.microsoft.com/office/drawing/2014/main" val="10002"/>
                  </a:ext>
                </a:extLst>
              </a:tr>
              <a:tr h="4115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readSpef</a:t>
                      </a:r>
                      <a:endParaRPr lang="en-US" altLang="zh-CN" sz="1800" b="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builder</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file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self</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read the </a:t>
                      </a:r>
                      <a:r>
                        <a:rPr lang="en-US" altLang="zh-CN" sz="1800" b="0" kern="1200" dirty="0" err="1">
                          <a:solidFill>
                            <a:schemeClr val="dk1"/>
                          </a:solidFill>
                          <a:effectLst/>
                          <a:latin typeface="+mn-lt"/>
                          <a:ea typeface="+mn-ea"/>
                          <a:cs typeface="+mn-cs"/>
                        </a:rPr>
                        <a:t>spef</a:t>
                      </a:r>
                      <a:r>
                        <a:rPr lang="en-US" altLang="zh-CN" sz="1800" b="0" kern="1200" dirty="0">
                          <a:solidFill>
                            <a:schemeClr val="dk1"/>
                          </a:solidFill>
                          <a:effectLst/>
                          <a:latin typeface="+mn-lt"/>
                          <a:ea typeface="+mn-ea"/>
                          <a:cs typeface="+mn-cs"/>
                        </a:rPr>
                        <a:t> file.</a:t>
                      </a:r>
                    </a:p>
                  </a:txBody>
                  <a:tcPr/>
                </a:tc>
                <a:extLst>
                  <a:ext uri="{0D108BD9-81ED-4DB2-BD59-A6C34878D82A}">
                    <a16:rowId xmlns:a16="http://schemas.microsoft.com/office/drawing/2014/main" val="10003"/>
                  </a:ext>
                </a:extLst>
              </a:tr>
              <a:tr h="4115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readSdc</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builder</a:t>
                      </a:r>
                      <a:endParaRPr lang="zh-CN" altLang="en-US" dirty="0"/>
                    </a:p>
                  </a:txBody>
                  <a:tcPr/>
                </a:tc>
                <a:tc>
                  <a:txBody>
                    <a:bodyPr/>
                    <a:lstStyle/>
                    <a:p>
                      <a:pPr algn="ctr"/>
                      <a:r>
                        <a:rPr lang="en-US" altLang="zh-CN" dirty="0"/>
                        <a:t>file</a:t>
                      </a:r>
                      <a:endParaRPr lang="zh-CN" altLang="en-US" dirty="0"/>
                    </a:p>
                  </a:txBody>
                  <a:tcPr/>
                </a:tc>
                <a:tc>
                  <a:txBody>
                    <a:bodyPr/>
                    <a:lstStyle/>
                    <a:p>
                      <a:pPr algn="ctr"/>
                      <a:r>
                        <a:rPr lang="en-US" altLang="zh-CN" dirty="0"/>
                        <a:t>self</a:t>
                      </a:r>
                      <a:endParaRPr lang="zh-CN" altLang="en-US" dirty="0"/>
                    </a:p>
                  </a:txBody>
                  <a:tcPr/>
                </a:tc>
                <a:tc>
                  <a:txBody>
                    <a:bodyPr/>
                    <a:lstStyle/>
                    <a:p>
                      <a:pPr algn="ctr"/>
                      <a:r>
                        <a:rPr lang="en-US" altLang="zh-CN" dirty="0"/>
                        <a:t>read the </a:t>
                      </a:r>
                      <a:r>
                        <a:rPr lang="en-US" altLang="zh-CN" dirty="0" err="1"/>
                        <a:t>sdc</a:t>
                      </a:r>
                      <a:r>
                        <a:rPr lang="en-US" altLang="zh-CN" dirty="0"/>
                        <a:t> file.</a:t>
                      </a:r>
                      <a:endParaRPr lang="zh-CN" altLang="en-US" dirty="0"/>
                    </a:p>
                  </a:txBody>
                  <a:tcPr/>
                </a:tc>
                <a:extLst>
                  <a:ext uri="{0D108BD9-81ED-4DB2-BD59-A6C34878D82A}">
                    <a16:rowId xmlns:a16="http://schemas.microsoft.com/office/drawing/2014/main" val="10004"/>
                  </a:ext>
                </a:extLst>
              </a:tr>
              <a:tr h="41157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readAocv</a:t>
                      </a:r>
                      <a:endParaRPr lang="en-US" altLang="zh-CN" sz="1800" b="0" kern="1200" dirty="0">
                        <a:solidFill>
                          <a:schemeClr val="dk1"/>
                        </a:solidFill>
                        <a:effectLst/>
                        <a:latin typeface="+mn-lt"/>
                        <a:ea typeface="+mn-ea"/>
                        <a:cs typeface="+mn-cs"/>
                      </a:endParaRPr>
                    </a:p>
                  </a:txBody>
                  <a:tcPr/>
                </a:tc>
                <a:tc>
                  <a:txBody>
                    <a:bodyPr/>
                    <a:lstStyle/>
                    <a:p>
                      <a:pPr algn="ctr"/>
                      <a:r>
                        <a:rPr lang="en-US" altLang="zh-CN" dirty="0"/>
                        <a:t>builder</a:t>
                      </a:r>
                      <a:endParaRPr lang="zh-CN" altLang="en-US" dirty="0"/>
                    </a:p>
                  </a:txBody>
                  <a:tcPr/>
                </a:tc>
                <a:tc>
                  <a:txBody>
                    <a:bodyPr/>
                    <a:lstStyle/>
                    <a:p>
                      <a:pPr algn="ctr"/>
                      <a:r>
                        <a:rPr lang="en-US" altLang="zh-CN" dirty="0"/>
                        <a:t>file</a:t>
                      </a:r>
                      <a:endParaRPr lang="zh-CN" altLang="en-US" dirty="0"/>
                    </a:p>
                  </a:txBody>
                  <a:tcPr/>
                </a:tc>
                <a:tc>
                  <a:txBody>
                    <a:bodyPr/>
                    <a:lstStyle/>
                    <a:p>
                      <a:pPr algn="ctr"/>
                      <a:r>
                        <a:rPr lang="en-US" altLang="zh-CN" dirty="0"/>
                        <a:t>self</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read the </a:t>
                      </a:r>
                      <a:r>
                        <a:rPr lang="en-US" altLang="zh-CN" sz="1800" b="0" kern="1200" dirty="0" err="1">
                          <a:solidFill>
                            <a:schemeClr val="dk1"/>
                          </a:solidFill>
                          <a:effectLst/>
                          <a:latin typeface="+mn-lt"/>
                          <a:ea typeface="+mn-ea"/>
                          <a:cs typeface="+mn-cs"/>
                        </a:rPr>
                        <a:t>aocv</a:t>
                      </a:r>
                      <a:r>
                        <a:rPr lang="en-US" altLang="zh-CN" sz="1800" b="0" kern="1200" dirty="0">
                          <a:solidFill>
                            <a:schemeClr val="dk1"/>
                          </a:solidFill>
                          <a:effectLst/>
                          <a:latin typeface="+mn-lt"/>
                          <a:ea typeface="+mn-ea"/>
                          <a:cs typeface="+mn-cs"/>
                        </a:rPr>
                        <a:t> files.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9226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构建</a:t>
            </a:r>
            <a:r>
              <a:rPr kumimoji="1" lang="en-US" altLang="zh-CN" dirty="0" err="1"/>
              <a:t>RCTree</a:t>
            </a:r>
            <a:endParaRPr kumimoji="1" lang="zh-CN" altLang="en-US" dirty="0"/>
          </a:p>
        </p:txBody>
      </p:sp>
      <p:graphicFrame>
        <p:nvGraphicFramePr>
          <p:cNvPr id="4" name="表格 3"/>
          <p:cNvGraphicFramePr>
            <a:graphicFrameLocks noGrp="1"/>
          </p:cNvGraphicFramePr>
          <p:nvPr>
            <p:custDataLst>
              <p:tags r:id="rId1"/>
            </p:custDataLst>
          </p:nvPr>
        </p:nvGraphicFramePr>
        <p:xfrm>
          <a:off x="1107440" y="1256030"/>
          <a:ext cx="9707880" cy="5243090"/>
        </p:xfrm>
        <a:graphic>
          <a:graphicData uri="http://schemas.openxmlformats.org/drawingml/2006/table">
            <a:tbl>
              <a:tblPr firstRow="1" bandRow="1">
                <a:tableStyleId>{5C22544A-7EE6-4342-B048-85BDC9FD1C3A}</a:tableStyleId>
              </a:tblPr>
              <a:tblGrid>
                <a:gridCol w="1748679">
                  <a:extLst>
                    <a:ext uri="{9D8B030D-6E8A-4147-A177-3AD203B41FA5}">
                      <a16:colId xmlns:a16="http://schemas.microsoft.com/office/drawing/2014/main" val="20000"/>
                    </a:ext>
                  </a:extLst>
                </a:gridCol>
                <a:gridCol w="1050257">
                  <a:extLst>
                    <a:ext uri="{9D8B030D-6E8A-4147-A177-3AD203B41FA5}">
                      <a16:colId xmlns:a16="http://schemas.microsoft.com/office/drawing/2014/main" val="20001"/>
                    </a:ext>
                  </a:extLst>
                </a:gridCol>
                <a:gridCol w="2075426">
                  <a:extLst>
                    <a:ext uri="{9D8B030D-6E8A-4147-A177-3AD203B41FA5}">
                      <a16:colId xmlns:a16="http://schemas.microsoft.com/office/drawing/2014/main" val="20002"/>
                    </a:ext>
                  </a:extLst>
                </a:gridCol>
                <a:gridCol w="1664075">
                  <a:extLst>
                    <a:ext uri="{9D8B030D-6E8A-4147-A177-3AD203B41FA5}">
                      <a16:colId xmlns:a16="http://schemas.microsoft.com/office/drawing/2014/main" val="20003"/>
                    </a:ext>
                  </a:extLst>
                </a:gridCol>
                <a:gridCol w="3169443">
                  <a:extLst>
                    <a:ext uri="{9D8B030D-6E8A-4147-A177-3AD203B41FA5}">
                      <a16:colId xmlns:a16="http://schemas.microsoft.com/office/drawing/2014/main" val="20004"/>
                    </a:ext>
                  </a:extLst>
                </a:gridCol>
              </a:tblGrid>
              <a:tr h="343526">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6011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makeOrFindRCTreeNode</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builder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net, id</a:t>
                      </a:r>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RctNode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make RC tree internal node.</a:t>
                      </a:r>
                    </a:p>
                    <a:p>
                      <a:pPr algn="l"/>
                      <a:endParaRPr lang="zh-CN" altLang="en-US" dirty="0"/>
                    </a:p>
                  </a:txBody>
                  <a:tcPr/>
                </a:tc>
                <a:extLst>
                  <a:ext uri="{0D108BD9-81ED-4DB2-BD59-A6C34878D82A}">
                    <a16:rowId xmlns:a16="http://schemas.microsoft.com/office/drawing/2014/main" val="10001"/>
                  </a:ext>
                </a:extLst>
              </a:tr>
              <a:tr h="6011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makeOrFindRCTreeNode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pin_or_port</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RctNode</a:t>
                      </a:r>
                      <a:endParaRPr lang="en-US" altLang="zh-CN" sz="1800" b="0" kern="1200" dirty="0">
                        <a:solidFill>
                          <a:schemeClr val="dk1"/>
                        </a:solidFill>
                        <a:effectLst/>
                        <a:latin typeface="+mn-lt"/>
                        <a:ea typeface="+mn-ea"/>
                        <a:cs typeface="+mn-cs"/>
                      </a:endParaRPr>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make RC tree pin node.</a:t>
                      </a:r>
                    </a:p>
                    <a:p>
                      <a:pPr algn="l"/>
                      <a:endParaRPr lang="zh-CN" altLang="en-US" dirty="0"/>
                    </a:p>
                  </a:txBody>
                  <a:tcPr/>
                </a:tc>
                <a:extLst>
                  <a:ext uri="{0D108BD9-81ED-4DB2-BD59-A6C34878D82A}">
                    <a16:rowId xmlns:a16="http://schemas.microsoft.com/office/drawing/2014/main" val="10002"/>
                  </a:ext>
                </a:extLst>
              </a:tr>
              <a:tr h="6011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incrCap</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node, cap</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is_incremental</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void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set the node’s cap</a:t>
                      </a:r>
                    </a:p>
                  </a:txBody>
                  <a:tcPr/>
                </a:tc>
                <a:extLst>
                  <a:ext uri="{0D108BD9-81ED-4DB2-BD59-A6C34878D82A}">
                    <a16:rowId xmlns:a16="http://schemas.microsoft.com/office/drawing/2014/main" val="10003"/>
                  </a:ext>
                </a:extLst>
              </a:tr>
              <a:tr h="6011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makeResistor</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net, </a:t>
                      </a:r>
                      <a:r>
                        <a:rPr lang="en-US" altLang="zh-CN" sz="1800" b="0" kern="1200" dirty="0" err="1">
                          <a:solidFill>
                            <a:schemeClr val="dk1"/>
                          </a:solidFill>
                          <a:effectLst/>
                          <a:latin typeface="+mn-lt"/>
                          <a:ea typeface="+mn-ea"/>
                          <a:cs typeface="+mn-cs"/>
                        </a:rPr>
                        <a:t>from_node</a:t>
                      </a: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to_node,res</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p>
                      <a:pPr algn="l"/>
                      <a:endParaRPr lang="zh-CN" altLang="en-US" dirty="0"/>
                    </a:p>
                  </a:txBody>
                  <a:tcPr/>
                </a:tc>
                <a:tc>
                  <a:txBody>
                    <a:bodyPr/>
                    <a:lstStyle/>
                    <a:p>
                      <a:pPr algn="l"/>
                      <a:r>
                        <a:rPr lang="en-US" altLang="zh-CN" dirty="0"/>
                        <a:t>make resistor edge of </a:t>
                      </a:r>
                      <a:r>
                        <a:rPr lang="en-US" altLang="zh-CN" dirty="0" err="1"/>
                        <a:t>rc</a:t>
                      </a:r>
                      <a:r>
                        <a:rPr lang="en-US" altLang="zh-CN" dirty="0"/>
                        <a:t> tree</a:t>
                      </a:r>
                      <a:endParaRPr lang="zh-CN" altLang="en-US" dirty="0"/>
                    </a:p>
                  </a:txBody>
                  <a:tcPr/>
                </a:tc>
                <a:extLst>
                  <a:ext uri="{0D108BD9-81ED-4DB2-BD59-A6C34878D82A}">
                    <a16:rowId xmlns:a16="http://schemas.microsoft.com/office/drawing/2014/main" val="10004"/>
                  </a:ext>
                </a:extLst>
              </a:tr>
              <a:tr h="60117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updateRCTreeInfo</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net</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p>
                      <a:pPr algn="l"/>
                      <a:endParaRPr lang="zh-CN" altLang="en-US" dirty="0"/>
                    </a:p>
                  </a:txBody>
                  <a:tcPr/>
                </a:tc>
                <a:tc>
                  <a:txBody>
                    <a:bodyPr/>
                    <a:lstStyle/>
                    <a:p>
                      <a:pPr algn="l"/>
                      <a:r>
                        <a:rPr lang="en-US" altLang="zh-CN" dirty="0"/>
                        <a:t>update </a:t>
                      </a:r>
                      <a:r>
                        <a:rPr lang="en-US" altLang="zh-CN" dirty="0" err="1"/>
                        <a:t>rc</a:t>
                      </a:r>
                      <a:r>
                        <a:rPr lang="en-US" altLang="zh-CN" dirty="0"/>
                        <a:t> info after make </a:t>
                      </a:r>
                      <a:r>
                        <a:rPr lang="en-US" altLang="zh-CN" dirty="0" err="1"/>
                        <a:t>rc</a:t>
                      </a:r>
                      <a:r>
                        <a:rPr lang="en-US" altLang="zh-CN" dirty="0"/>
                        <a:t> tree</a:t>
                      </a:r>
                      <a:endParaRPr lang="zh-CN" altLang="en-US" dirty="0"/>
                    </a:p>
                  </a:txBody>
                  <a:tcPr/>
                </a:tc>
                <a:extLst>
                  <a:ext uri="{0D108BD9-81ED-4DB2-BD59-A6C34878D82A}">
                    <a16:rowId xmlns:a16="http://schemas.microsoft.com/office/drawing/2014/main" val="10005"/>
                  </a:ext>
                </a:extLst>
              </a:tr>
              <a:tr h="601170">
                <a:tc>
                  <a:txBody>
                    <a:bodyPr/>
                    <a:lstStyle/>
                    <a:p>
                      <a:pPr algn="l"/>
                      <a:r>
                        <a:rPr lang="en-US" altLang="zh-CN" dirty="0" err="1"/>
                        <a:t>buildRCTree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spef_file</a:t>
                      </a: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kmethod</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self</a:t>
                      </a:r>
                      <a:endParaRPr lang="zh-CN" altLang="en-US" dirty="0"/>
                    </a:p>
                  </a:txBody>
                  <a:tcPr/>
                </a:tc>
                <a:tc>
                  <a:txBody>
                    <a:bodyPr/>
                    <a:lstStyle/>
                    <a:p>
                      <a:pPr algn="l"/>
                      <a:r>
                        <a:rPr lang="en-US" altLang="zh-CN" dirty="0"/>
                        <a:t>build RC tree according to the </a:t>
                      </a:r>
                      <a:r>
                        <a:rPr lang="en-US" altLang="zh-CN" dirty="0" err="1"/>
                        <a:t>spef</a:t>
                      </a:r>
                      <a:r>
                        <a:rPr lang="en-US" altLang="zh-CN" dirty="0"/>
                        <a:t> file</a:t>
                      </a:r>
                      <a:endParaRPr lang="zh-CN" altLang="en-US" dirty="0"/>
                    </a:p>
                  </a:txBody>
                  <a:tcPr/>
                </a:tc>
                <a:extLst>
                  <a:ext uri="{0D108BD9-81ED-4DB2-BD59-A6C34878D82A}">
                    <a16:rowId xmlns:a16="http://schemas.microsoft.com/office/drawing/2014/main" val="3145193827"/>
                  </a:ext>
                </a:extLst>
              </a:tr>
              <a:tr h="50038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initRcTree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txBody>
                  <a:tcPr/>
                </a:tc>
                <a:tc>
                  <a:txBody>
                    <a:bodyPr/>
                    <a:lstStyle/>
                    <a:p>
                      <a:pPr algn="l"/>
                      <a:r>
                        <a:rPr lang="en-US" altLang="zh-CN" dirty="0"/>
                        <a:t>net</a:t>
                      </a:r>
                      <a:endParaRPr lang="zh-CN" altLang="en-US" dirty="0"/>
                    </a:p>
                  </a:txBody>
                  <a:tcPr/>
                </a:tc>
                <a:tc>
                  <a:txBody>
                    <a:bodyPr/>
                    <a:lstStyle/>
                    <a:p>
                      <a:pPr algn="l"/>
                      <a:r>
                        <a:rPr lang="en-US" altLang="zh-CN" dirty="0"/>
                        <a:t>void </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err="1"/>
                        <a:t>init</a:t>
                      </a:r>
                      <a:r>
                        <a:rPr lang="en-US" altLang="zh-CN" dirty="0"/>
                        <a:t> one </a:t>
                      </a:r>
                      <a:r>
                        <a:rPr lang="en-US" altLang="zh-CN" dirty="0" err="1"/>
                        <a:t>rc</a:t>
                      </a:r>
                      <a:r>
                        <a:rPr lang="en-US" altLang="zh-CN" dirty="0"/>
                        <a:t> tree</a:t>
                      </a:r>
                      <a:endParaRPr lang="zh-CN" altLang="en-US" dirty="0"/>
                    </a:p>
                  </a:txBody>
                  <a:tcPr/>
                </a:tc>
                <a:extLst>
                  <a:ext uri="{0D108BD9-81ED-4DB2-BD59-A6C34878D82A}">
                    <a16:rowId xmlns:a16="http://schemas.microsoft.com/office/drawing/2014/main" val="3231753572"/>
                  </a:ext>
                </a:extLst>
              </a:tr>
              <a:tr h="53647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resetRcTree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net</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void </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reset </a:t>
                      </a:r>
                      <a:r>
                        <a:rPr lang="en-US" altLang="zh-CN" sz="1800" b="0" kern="1200" dirty="0" err="1">
                          <a:solidFill>
                            <a:schemeClr val="dk1"/>
                          </a:solidFill>
                          <a:effectLst/>
                          <a:latin typeface="+mn-lt"/>
                          <a:ea typeface="+mn-ea"/>
                          <a:cs typeface="+mn-cs"/>
                        </a:rPr>
                        <a:t>rc</a:t>
                      </a:r>
                      <a:r>
                        <a:rPr lang="en-US" altLang="zh-CN" sz="1800" b="0" kern="1200" dirty="0">
                          <a:solidFill>
                            <a:schemeClr val="dk1"/>
                          </a:solidFill>
                          <a:effectLst/>
                          <a:latin typeface="+mn-lt"/>
                          <a:ea typeface="+mn-ea"/>
                          <a:cs typeface="+mn-cs"/>
                        </a:rPr>
                        <a:t> tree to </a:t>
                      </a:r>
                      <a:r>
                        <a:rPr lang="en-US" altLang="zh-CN" sz="1800" b="0" kern="1200" dirty="0" err="1">
                          <a:solidFill>
                            <a:schemeClr val="dk1"/>
                          </a:solidFill>
                          <a:effectLst/>
                          <a:latin typeface="+mn-lt"/>
                          <a:ea typeface="+mn-ea"/>
                          <a:cs typeface="+mn-cs"/>
                        </a:rPr>
                        <a:t>nullptr</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3348067776"/>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15" y="190145"/>
            <a:ext cx="10203179" cy="930498"/>
          </a:xfrm>
        </p:spPr>
        <p:txBody>
          <a:bodyPr/>
          <a:lstStyle/>
          <a:p>
            <a:r>
              <a:rPr kumimoji="1" lang="en-US" altLang="zh-CN" dirty="0" err="1"/>
              <a:t>iSTA</a:t>
            </a:r>
            <a:r>
              <a:rPr kumimoji="1" lang="zh-CN" altLang="en-US" dirty="0"/>
              <a:t>：面向开发者的</a:t>
            </a:r>
            <a:r>
              <a:rPr kumimoji="1" lang="en-US" altLang="zh-CN" dirty="0"/>
              <a:t>API—</a:t>
            </a:r>
            <a:r>
              <a:rPr kumimoji="1" lang="zh-CN" altLang="en-US" dirty="0"/>
              <a:t>操作</a:t>
            </a:r>
            <a:r>
              <a:rPr kumimoji="1" lang="en-US" altLang="zh-CN" dirty="0" err="1"/>
              <a:t>StaGraph</a:t>
            </a:r>
            <a:endParaRPr kumimoji="1" lang="zh-CN" altLang="en-US" dirty="0"/>
          </a:p>
        </p:txBody>
      </p:sp>
      <p:graphicFrame>
        <p:nvGraphicFramePr>
          <p:cNvPr id="4" name="表格 3"/>
          <p:cNvGraphicFramePr>
            <a:graphicFrameLocks noGrp="1"/>
          </p:cNvGraphicFramePr>
          <p:nvPr/>
        </p:nvGraphicFramePr>
        <p:xfrm>
          <a:off x="800115" y="2078502"/>
          <a:ext cx="10480010" cy="2674762"/>
        </p:xfrm>
        <a:graphic>
          <a:graphicData uri="http://schemas.openxmlformats.org/drawingml/2006/table">
            <a:tbl>
              <a:tblPr firstRow="1" bandRow="1">
                <a:tableStyleId>{5C22544A-7EE6-4342-B048-85BDC9FD1C3A}</a:tableStyleId>
              </a:tblPr>
              <a:tblGrid>
                <a:gridCol w="1888067">
                  <a:extLst>
                    <a:ext uri="{9D8B030D-6E8A-4147-A177-3AD203B41FA5}">
                      <a16:colId xmlns:a16="http://schemas.microsoft.com/office/drawing/2014/main" val="20000"/>
                    </a:ext>
                  </a:extLst>
                </a:gridCol>
                <a:gridCol w="1133340">
                  <a:extLst>
                    <a:ext uri="{9D8B030D-6E8A-4147-A177-3AD203B41FA5}">
                      <a16:colId xmlns:a16="http://schemas.microsoft.com/office/drawing/2014/main" val="20001"/>
                    </a:ext>
                  </a:extLst>
                </a:gridCol>
                <a:gridCol w="2240924">
                  <a:extLst>
                    <a:ext uri="{9D8B030D-6E8A-4147-A177-3AD203B41FA5}">
                      <a16:colId xmlns:a16="http://schemas.microsoft.com/office/drawing/2014/main" val="20002"/>
                    </a:ext>
                  </a:extLst>
                </a:gridCol>
                <a:gridCol w="1796603">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382801">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62900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buildGraph</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builder</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void</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unsigned</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build the graph data</a:t>
                      </a:r>
                    </a:p>
                  </a:txBody>
                  <a:tcPr/>
                </a:tc>
                <a:extLst>
                  <a:ext uri="{0D108BD9-81ED-4DB2-BD59-A6C34878D82A}">
                    <a16:rowId xmlns:a16="http://schemas.microsoft.com/office/drawing/2014/main" val="963927122"/>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isBuildGraph</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algn="l"/>
                      <a:r>
                        <a:rPr lang="en-US" altLang="zh-CN" dirty="0"/>
                        <a:t>void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unsigned</a:t>
                      </a:r>
                    </a:p>
                  </a:txBody>
                  <a:tcPr/>
                </a:tc>
                <a:tc>
                  <a:txBody>
                    <a:bodyPr/>
                    <a:lstStyle/>
                    <a:p>
                      <a:pPr algn="l"/>
                      <a:r>
                        <a:rPr lang="en-US" altLang="zh-CN" dirty="0"/>
                        <a:t>judge</a:t>
                      </a:r>
                      <a:r>
                        <a:rPr lang="en-US" altLang="zh-CN" baseline="0" dirty="0"/>
                        <a:t> whether it has build graph</a:t>
                      </a:r>
                      <a:endParaRPr lang="zh-CN" altLang="en-US" dirty="0"/>
                    </a:p>
                  </a:txBody>
                  <a:tcPr/>
                </a:tc>
                <a:extLst>
                  <a:ext uri="{0D108BD9-81ED-4DB2-BD59-A6C34878D82A}">
                    <a16:rowId xmlns:a16="http://schemas.microsoft.com/office/drawing/2014/main" val="10001"/>
                  </a:ext>
                </a:extLst>
              </a:tr>
              <a:tr h="62900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resetGraph</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algn="l"/>
                      <a:r>
                        <a:rPr lang="en-US" altLang="zh-CN" dirty="0"/>
                        <a:t>void</a:t>
                      </a:r>
                      <a:endParaRPr lang="zh-CN" altLang="en-US" dirty="0"/>
                    </a:p>
                  </a:txBody>
                  <a:tcPr/>
                </a:tc>
                <a:tc>
                  <a:txBody>
                    <a:bodyPr/>
                    <a:lstStyle/>
                    <a:p>
                      <a:pPr algn="l"/>
                      <a:r>
                        <a:rPr lang="en-US" altLang="zh-CN" dirty="0"/>
                        <a:t>self</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reset</a:t>
                      </a:r>
                      <a:r>
                        <a:rPr lang="en-US" altLang="zh-CN" baseline="0" dirty="0"/>
                        <a:t> graph</a:t>
                      </a:r>
                      <a:endParaRPr lang="zh-CN" altLang="en-US" dirty="0"/>
                    </a:p>
                  </a:txBody>
                  <a:tcPr/>
                </a:tc>
                <a:extLst>
                  <a:ext uri="{0D108BD9-81ED-4DB2-BD59-A6C34878D82A}">
                    <a16:rowId xmlns:a16="http://schemas.microsoft.com/office/drawing/2014/main" val="2453343501"/>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resetGraphData</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void</a:t>
                      </a:r>
                      <a:endParaRPr lang="zh-CN" altLang="en-US" dirty="0"/>
                    </a:p>
                  </a:txBody>
                  <a:tcPr/>
                </a:tc>
                <a:tc>
                  <a:txBody>
                    <a:bodyPr/>
                    <a:lstStyle/>
                    <a:p>
                      <a:pPr algn="l"/>
                      <a:r>
                        <a:rPr lang="en-US" altLang="zh-CN" dirty="0"/>
                        <a:t>self</a:t>
                      </a:r>
                      <a:endParaRPr lang="zh-CN" altLang="en-US" dirty="0"/>
                    </a:p>
                  </a:txBody>
                  <a:tcPr/>
                </a:tc>
                <a:tc>
                  <a:txBody>
                    <a:bodyPr/>
                    <a:lstStyle/>
                    <a:p>
                      <a:pPr algn="l"/>
                      <a:r>
                        <a:rPr lang="en-US" altLang="zh-CN" dirty="0"/>
                        <a:t>reset graph data</a:t>
                      </a:r>
                      <a:endParaRPr lang="zh-CN" alt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修改网表</a:t>
            </a:r>
          </a:p>
        </p:txBody>
      </p:sp>
      <p:graphicFrame>
        <p:nvGraphicFramePr>
          <p:cNvPr id="4" name="表格 3"/>
          <p:cNvGraphicFramePr>
            <a:graphicFrameLocks noGrp="1"/>
          </p:cNvGraphicFramePr>
          <p:nvPr>
            <p:custDataLst>
              <p:tags r:id="rId1"/>
            </p:custDataLst>
          </p:nvPr>
        </p:nvGraphicFramePr>
        <p:xfrm>
          <a:off x="849100" y="1537482"/>
          <a:ext cx="10480010" cy="3938722"/>
        </p:xfrm>
        <a:graphic>
          <a:graphicData uri="http://schemas.openxmlformats.org/drawingml/2006/table">
            <a:tbl>
              <a:tblPr firstRow="1" bandRow="1">
                <a:tableStyleId>{5C22544A-7EE6-4342-B048-85BDC9FD1C3A}</a:tableStyleId>
              </a:tblPr>
              <a:tblGrid>
                <a:gridCol w="2014209">
                  <a:extLst>
                    <a:ext uri="{9D8B030D-6E8A-4147-A177-3AD203B41FA5}">
                      <a16:colId xmlns:a16="http://schemas.microsoft.com/office/drawing/2014/main" val="20000"/>
                    </a:ext>
                  </a:extLst>
                </a:gridCol>
                <a:gridCol w="1007198">
                  <a:extLst>
                    <a:ext uri="{9D8B030D-6E8A-4147-A177-3AD203B41FA5}">
                      <a16:colId xmlns:a16="http://schemas.microsoft.com/office/drawing/2014/main" val="20001"/>
                    </a:ext>
                  </a:extLst>
                </a:gridCol>
                <a:gridCol w="2508198">
                  <a:extLst>
                    <a:ext uri="{9D8B030D-6E8A-4147-A177-3AD203B41FA5}">
                      <a16:colId xmlns:a16="http://schemas.microsoft.com/office/drawing/2014/main" val="20002"/>
                    </a:ext>
                  </a:extLst>
                </a:gridCol>
                <a:gridCol w="1529329">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382801">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insertBuffer</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builder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instance_name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insert buffer need to change the netlist.</a:t>
                      </a:r>
                      <a:endParaRPr lang="zh-CN" altLang="en-US" dirty="0"/>
                    </a:p>
                  </a:txBody>
                  <a:tcPr/>
                </a:tc>
                <a:extLst>
                  <a:ext uri="{0D108BD9-81ED-4DB2-BD59-A6C34878D82A}">
                    <a16:rowId xmlns:a16="http://schemas.microsoft.com/office/drawing/2014/main" val="10001"/>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removeBuffer</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instance_name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algn="l"/>
                      <a:r>
                        <a:rPr lang="en-US" altLang="zh-CN" dirty="0"/>
                        <a:t>remove buffer need to change the netlist</a:t>
                      </a:r>
                      <a:endParaRPr lang="zh-CN" altLang="en-US" dirty="0"/>
                    </a:p>
                  </a:txBody>
                  <a:tcPr/>
                </a:tc>
                <a:extLst>
                  <a:ext uri="{0D108BD9-81ED-4DB2-BD59-A6C34878D82A}">
                    <a16:rowId xmlns:a16="http://schemas.microsoft.com/office/drawing/2014/main" val="10002"/>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repowerInstance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instance_name</a:t>
                      </a: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cell_name</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void</a:t>
                      </a:r>
                      <a:endParaRPr lang="zh-CN" altLang="en-US" dirty="0"/>
                    </a:p>
                  </a:txBody>
                  <a:tcPr/>
                </a:tc>
                <a:tc>
                  <a:txBody>
                    <a:bodyPr/>
                    <a:lstStyle/>
                    <a:p>
                      <a:pPr algn="l"/>
                      <a:r>
                        <a:rPr lang="en-US" altLang="zh-CN" dirty="0"/>
                        <a:t>change the size or level of an existing instance</a:t>
                      </a:r>
                      <a:endParaRPr lang="zh-CN" altLang="en-US" dirty="0"/>
                    </a:p>
                  </a:txBody>
                  <a:tcPr/>
                </a:tc>
                <a:extLst>
                  <a:ext uri="{0D108BD9-81ED-4DB2-BD59-A6C34878D82A}">
                    <a16:rowId xmlns:a16="http://schemas.microsoft.com/office/drawing/2014/main" val="10003"/>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moveInstance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instance_name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update_level</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prop_type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move the instance to a new location</a:t>
                      </a:r>
                      <a:endParaRPr lang="zh-CN" altLang="en-US" dirty="0"/>
                    </a:p>
                  </a:txBody>
                  <a:tcPr/>
                </a:tc>
                <a:extLst>
                  <a:ext uri="{0D108BD9-81ED-4DB2-BD59-A6C34878D82A}">
                    <a16:rowId xmlns:a16="http://schemas.microsoft.com/office/drawing/2014/main" val="10004"/>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writeVerilog</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builder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algn="l"/>
                      <a:r>
                        <a:rPr lang="en-US" altLang="zh-CN" dirty="0"/>
                        <a:t>file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write </a:t>
                      </a:r>
                      <a:r>
                        <a:rPr lang="en-US" altLang="zh-CN" sz="1800" b="0" kern="1200" dirty="0" err="1">
                          <a:solidFill>
                            <a:schemeClr val="dk1"/>
                          </a:solidFill>
                          <a:effectLst/>
                          <a:latin typeface="+mn-lt"/>
                          <a:ea typeface="+mn-ea"/>
                          <a:cs typeface="+mn-cs"/>
                        </a:rPr>
                        <a:t>verilog</a:t>
                      </a:r>
                      <a:r>
                        <a:rPr lang="en-US" altLang="zh-CN" sz="1800" b="0" kern="1200" baseline="0" dirty="0">
                          <a:solidFill>
                            <a:schemeClr val="dk1"/>
                          </a:solidFill>
                          <a:effectLst/>
                          <a:latin typeface="+mn-lt"/>
                          <a:ea typeface="+mn-ea"/>
                          <a:cs typeface="+mn-cs"/>
                        </a:rPr>
                        <a:t> file according to the netlist</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323876341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时序传播及获取</a:t>
            </a:r>
          </a:p>
        </p:txBody>
      </p:sp>
      <p:graphicFrame>
        <p:nvGraphicFramePr>
          <p:cNvPr id="4" name="表格 3"/>
          <p:cNvGraphicFramePr>
            <a:graphicFrameLocks noGrp="1"/>
          </p:cNvGraphicFramePr>
          <p:nvPr/>
        </p:nvGraphicFramePr>
        <p:xfrm>
          <a:off x="777251" y="1545102"/>
          <a:ext cx="10480010" cy="3379843"/>
        </p:xfrm>
        <a:graphic>
          <a:graphicData uri="http://schemas.openxmlformats.org/drawingml/2006/table">
            <a:tbl>
              <a:tblPr firstRow="1" bandRow="1">
                <a:tableStyleId>{5C22544A-7EE6-4342-B048-85BDC9FD1C3A}</a:tableStyleId>
              </a:tblPr>
              <a:tblGrid>
                <a:gridCol w="2162799">
                  <a:extLst>
                    <a:ext uri="{9D8B030D-6E8A-4147-A177-3AD203B41FA5}">
                      <a16:colId xmlns:a16="http://schemas.microsoft.com/office/drawing/2014/main" val="20000"/>
                    </a:ext>
                  </a:extLst>
                </a:gridCol>
                <a:gridCol w="858608">
                  <a:extLst>
                    <a:ext uri="{9D8B030D-6E8A-4147-A177-3AD203B41FA5}">
                      <a16:colId xmlns:a16="http://schemas.microsoft.com/office/drawing/2014/main" val="20001"/>
                    </a:ext>
                  </a:extLst>
                </a:gridCol>
                <a:gridCol w="2508198">
                  <a:extLst>
                    <a:ext uri="{9D8B030D-6E8A-4147-A177-3AD203B41FA5}">
                      <a16:colId xmlns:a16="http://schemas.microsoft.com/office/drawing/2014/main" val="20002"/>
                    </a:ext>
                  </a:extLst>
                </a:gridCol>
                <a:gridCol w="1529329">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382801">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incrUpdateTiming</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action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self</a:t>
                      </a:r>
                      <a:endParaRPr lang="zh-CN" altLang="en-US" dirty="0"/>
                    </a:p>
                  </a:txBody>
                  <a:tcPr/>
                </a:tc>
                <a:tc>
                  <a:txBody>
                    <a:bodyPr/>
                    <a:lstStyle/>
                    <a:p>
                      <a:pPr algn="l"/>
                      <a:r>
                        <a:rPr lang="en-US" altLang="zh-CN" dirty="0"/>
                        <a:t>incremental propagation to update timing data</a:t>
                      </a:r>
                      <a:endParaRPr lang="zh-CN" altLang="en-US" dirty="0"/>
                    </a:p>
                  </a:txBody>
                  <a:tcPr/>
                </a:tc>
                <a:extLst>
                  <a:ext uri="{0D108BD9-81ED-4DB2-BD59-A6C34878D82A}">
                    <a16:rowId xmlns:a16="http://schemas.microsoft.com/office/drawing/2014/main" val="10003"/>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updateTiming</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action</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algn="l"/>
                      <a:r>
                        <a:rPr lang="en-US" altLang="zh-CN" dirty="0"/>
                        <a:t>self</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update timing data</a:t>
                      </a:r>
                      <a:endParaRPr lang="zh-CN" altLang="en-US" dirty="0"/>
                    </a:p>
                  </a:txBody>
                  <a:tcPr/>
                </a:tc>
                <a:extLst>
                  <a:ext uri="{0D108BD9-81ED-4DB2-BD59-A6C34878D82A}">
                    <a16:rowId xmlns:a16="http://schemas.microsoft.com/office/drawing/2014/main" val="10004"/>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setSignificantDigits</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action</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significant_digits</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self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Set</a:t>
                      </a:r>
                      <a:r>
                        <a:rPr lang="en-US" altLang="zh-CN" baseline="0" dirty="0"/>
                        <a:t> the </a:t>
                      </a:r>
                      <a:r>
                        <a:rPr lang="en-US" altLang="zh-CN" sz="1800" b="0" kern="1200" dirty="0">
                          <a:solidFill>
                            <a:schemeClr val="dk1"/>
                          </a:solidFill>
                          <a:effectLst/>
                          <a:latin typeface="+mn-lt"/>
                          <a:ea typeface="+mn-ea"/>
                          <a:cs typeface="+mn-cs"/>
                        </a:rPr>
                        <a:t>significant</a:t>
                      </a:r>
                      <a:r>
                        <a:rPr lang="en-US" altLang="zh-CN" sz="1800" b="0" kern="1200" baseline="0" dirty="0">
                          <a:solidFill>
                            <a:schemeClr val="dk1"/>
                          </a:solidFill>
                          <a:effectLst/>
                          <a:latin typeface="+mn-lt"/>
                          <a:ea typeface="+mn-ea"/>
                          <a:cs typeface="+mn-cs"/>
                        </a:rPr>
                        <a:t> </a:t>
                      </a:r>
                      <a:r>
                        <a:rPr lang="en-US" altLang="zh-CN" sz="1800" b="0" kern="1200" dirty="0">
                          <a:solidFill>
                            <a:schemeClr val="dk1"/>
                          </a:solidFill>
                          <a:effectLst/>
                          <a:latin typeface="+mn-lt"/>
                          <a:ea typeface="+mn-ea"/>
                          <a:cs typeface="+mn-cs"/>
                        </a:rPr>
                        <a:t>digits of timing</a:t>
                      </a:r>
                      <a:r>
                        <a:rPr lang="en-US" altLang="zh-CN" sz="1800" b="0" kern="1200" baseline="0" dirty="0">
                          <a:solidFill>
                            <a:schemeClr val="dk1"/>
                          </a:solidFill>
                          <a:effectLst/>
                          <a:latin typeface="+mn-lt"/>
                          <a:ea typeface="+mn-ea"/>
                          <a:cs typeface="+mn-cs"/>
                        </a:rPr>
                        <a:t> report</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638313040"/>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reportTiming</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action</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exclude_cell_names</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is_derate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 </a:t>
                      </a:r>
                      <a:r>
                        <a:rPr lang="en-US" altLang="zh-CN" sz="1800" b="0" kern="1200" dirty="0" err="1">
                          <a:solidFill>
                            <a:schemeClr val="dk1"/>
                          </a:solidFill>
                          <a:effectLst/>
                          <a:latin typeface="+mn-lt"/>
                          <a:ea typeface="+mn-ea"/>
                          <a:cs typeface="+mn-cs"/>
                        </a:rPr>
                        <a:t>is_clock_cap</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self</a:t>
                      </a:r>
                    </a:p>
                  </a:txBody>
                  <a:tcPr/>
                </a:tc>
                <a:tc>
                  <a:txBody>
                    <a:bodyPr/>
                    <a:lstStyle/>
                    <a:p>
                      <a:pPr algn="l"/>
                      <a:r>
                        <a:rPr lang="en-US" altLang="zh-CN" dirty="0"/>
                        <a:t>generate the timing report.</a:t>
                      </a:r>
                      <a:endParaRPr lang="zh-CN" altLang="en-US" dirty="0"/>
                    </a:p>
                  </a:txBody>
                  <a:tcPr/>
                </a:tc>
                <a:extLst>
                  <a:ext uri="{0D108BD9-81ED-4DB2-BD59-A6C34878D82A}">
                    <a16:rowId xmlns:a16="http://schemas.microsoft.com/office/drawing/2014/main" val="1599691624"/>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报告时序结果</a:t>
            </a:r>
          </a:p>
        </p:txBody>
      </p:sp>
      <p:graphicFrame>
        <p:nvGraphicFramePr>
          <p:cNvPr id="4" name="表格 3"/>
          <p:cNvGraphicFramePr>
            <a:graphicFrameLocks noGrp="1"/>
          </p:cNvGraphicFramePr>
          <p:nvPr/>
        </p:nvGraphicFramePr>
        <p:xfrm>
          <a:off x="849100" y="1270782"/>
          <a:ext cx="10480010" cy="4933482"/>
        </p:xfrm>
        <a:graphic>
          <a:graphicData uri="http://schemas.openxmlformats.org/drawingml/2006/table">
            <a:tbl>
              <a:tblPr firstRow="1" bandRow="1">
                <a:tableStyleId>{5C22544A-7EE6-4342-B048-85BDC9FD1C3A}</a:tableStyleId>
              </a:tblPr>
              <a:tblGrid>
                <a:gridCol w="1918959">
                  <a:extLst>
                    <a:ext uri="{9D8B030D-6E8A-4147-A177-3AD203B41FA5}">
                      <a16:colId xmlns:a16="http://schemas.microsoft.com/office/drawing/2014/main" val="20000"/>
                    </a:ext>
                  </a:extLst>
                </a:gridCol>
                <a:gridCol w="1102448">
                  <a:extLst>
                    <a:ext uri="{9D8B030D-6E8A-4147-A177-3AD203B41FA5}">
                      <a16:colId xmlns:a16="http://schemas.microsoft.com/office/drawing/2014/main" val="20001"/>
                    </a:ext>
                  </a:extLst>
                </a:gridCol>
                <a:gridCol w="2508198">
                  <a:extLst>
                    <a:ext uri="{9D8B030D-6E8A-4147-A177-3AD203B41FA5}">
                      <a16:colId xmlns:a16="http://schemas.microsoft.com/office/drawing/2014/main" val="20002"/>
                    </a:ext>
                  </a:extLst>
                </a:gridCol>
                <a:gridCol w="1529329">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382801">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reportSlew</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err="1"/>
                        <a:t>accessor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double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report the slew of the</a:t>
                      </a:r>
                      <a:r>
                        <a:rPr lang="en-US" altLang="zh-CN" baseline="0" dirty="0"/>
                        <a:t> pin.</a:t>
                      </a:r>
                      <a:endParaRPr lang="zh-CN" altLang="en-US" dirty="0"/>
                    </a:p>
                  </a:txBody>
                  <a:tcPr/>
                </a:tc>
                <a:extLst>
                  <a:ext uri="{0D108BD9-81ED-4DB2-BD59-A6C34878D82A}">
                    <a16:rowId xmlns:a16="http://schemas.microsoft.com/office/drawing/2014/main" val="10001"/>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reportAT</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std</a:t>
                      </a:r>
                      <a:r>
                        <a:rPr lang="en-US" altLang="zh-CN" sz="1800" b="0" kern="1200" dirty="0">
                          <a:solidFill>
                            <a:schemeClr val="dk1"/>
                          </a:solidFill>
                          <a:effectLst/>
                          <a:latin typeface="+mn-lt"/>
                          <a:ea typeface="+mn-ea"/>
                          <a:cs typeface="+mn-cs"/>
                        </a:rPr>
                        <a:t>::optional&lt;double&gt;</a:t>
                      </a:r>
                    </a:p>
                  </a:txBody>
                  <a:tcPr/>
                </a:tc>
                <a:tc>
                  <a:txBody>
                    <a:bodyPr/>
                    <a:lstStyle/>
                    <a:p>
                      <a:pPr algn="l"/>
                      <a:r>
                        <a:rPr lang="en-US" altLang="zh-CN" dirty="0"/>
                        <a:t>report the arrival time at a pin</a:t>
                      </a:r>
                      <a:endParaRPr lang="zh-CN" altLang="en-US" dirty="0"/>
                    </a:p>
                  </a:txBody>
                  <a:tcPr/>
                </a:tc>
                <a:extLst>
                  <a:ext uri="{0D108BD9-81ED-4DB2-BD59-A6C34878D82A}">
                    <a16:rowId xmlns:a16="http://schemas.microsoft.com/office/drawing/2014/main" val="10002"/>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reportRT</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err="1"/>
                        <a:t>accessor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txBody>
                  <a:tcPr/>
                </a:tc>
                <a:tc>
                  <a:txBody>
                    <a:bodyPr/>
                    <a:lstStyle/>
                    <a:p>
                      <a:pPr algn="l"/>
                      <a:r>
                        <a:rPr lang="en-US" altLang="zh-CN" dirty="0" err="1"/>
                        <a:t>std</a:t>
                      </a:r>
                      <a:r>
                        <a:rPr lang="en-US" altLang="zh-CN" dirty="0"/>
                        <a:t>::optional&lt;double&gt;</a:t>
                      </a:r>
                      <a:endParaRPr lang="zh-CN" altLang="en-US" dirty="0"/>
                    </a:p>
                  </a:txBody>
                  <a:tcPr/>
                </a:tc>
                <a:tc>
                  <a:txBody>
                    <a:bodyPr/>
                    <a:lstStyle/>
                    <a:p>
                      <a:pPr algn="l"/>
                      <a:r>
                        <a:rPr lang="en-US" altLang="zh-CN" dirty="0"/>
                        <a:t>report the required arrival time at a pin</a:t>
                      </a:r>
                      <a:endParaRPr lang="zh-CN" altLang="en-US" dirty="0"/>
                    </a:p>
                  </a:txBody>
                  <a:tcPr/>
                </a:tc>
                <a:extLst>
                  <a:ext uri="{0D108BD9-81ED-4DB2-BD59-A6C34878D82A}">
                    <a16:rowId xmlns:a16="http://schemas.microsoft.com/office/drawing/2014/main" val="10003"/>
                  </a:ext>
                </a:extLst>
              </a:tr>
              <a:tr h="72128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reportSlack</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std</a:t>
                      </a:r>
                      <a:r>
                        <a:rPr lang="en-US" altLang="zh-CN" sz="1800" b="0" kern="1200" dirty="0">
                          <a:solidFill>
                            <a:schemeClr val="dk1"/>
                          </a:solidFill>
                          <a:effectLst/>
                          <a:latin typeface="+mn-lt"/>
                          <a:ea typeface="+mn-ea"/>
                          <a:cs typeface="+mn-cs"/>
                        </a:rPr>
                        <a:t>::optional&lt;double&gt;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report the slack at a pin</a:t>
                      </a:r>
                      <a:endParaRPr lang="zh-CN" altLang="en-US" dirty="0"/>
                    </a:p>
                  </a:txBody>
                  <a:tcPr/>
                </a:tc>
                <a:extLst>
                  <a:ext uri="{0D108BD9-81ED-4DB2-BD59-A6C34878D82A}">
                    <a16:rowId xmlns:a16="http://schemas.microsoft.com/office/drawing/2014/main" val="10004"/>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reportWNS</a:t>
                      </a:r>
                      <a:endParaRPr lang="en-US" altLang="zh-CN" sz="1800" b="0" kern="1200" dirty="0">
                        <a:solidFill>
                          <a:schemeClr val="dk1"/>
                        </a:solidFill>
                        <a:effectLst/>
                        <a:latin typeface="+mn-lt"/>
                        <a:ea typeface="+mn-ea"/>
                        <a:cs typeface="+mn-cs"/>
                      </a:endParaRPr>
                    </a:p>
                    <a:p>
                      <a:pPr algn="l"/>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clock_name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double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report the total negative slack of the clock </a:t>
                      </a:r>
                      <a:r>
                        <a:rPr lang="en-US" altLang="zh-CN" sz="1800" b="0" kern="1200" baseline="0" dirty="0">
                          <a:solidFill>
                            <a:schemeClr val="dk1"/>
                          </a:solidFill>
                          <a:effectLst/>
                          <a:latin typeface="+mn-lt"/>
                          <a:ea typeface="+mn-ea"/>
                          <a:cs typeface="+mn-cs"/>
                        </a:rPr>
                        <a:t>group path</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reportTNS</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clock_name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double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report the worst negative slack of the clock</a:t>
                      </a:r>
                      <a:r>
                        <a:rPr lang="en-US" altLang="zh-CN" sz="1800" b="0" kern="1200" baseline="0" dirty="0">
                          <a:solidFill>
                            <a:schemeClr val="dk1"/>
                          </a:solidFill>
                          <a:effectLst/>
                          <a:latin typeface="+mn-lt"/>
                          <a:ea typeface="+mn-ea"/>
                          <a:cs typeface="+mn-cs"/>
                        </a:rPr>
                        <a:t> group path</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0006"/>
                  </a:ext>
                </a:extLst>
              </a:tr>
              <a:tr h="629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reportClockSkew</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src_clock_pin_name</a:t>
                      </a:r>
                      <a:r>
                        <a:rPr lang="en-US" altLang="zh-CN" sz="1800" b="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snk_clock_pin_name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double</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report</a:t>
                      </a:r>
                      <a:r>
                        <a:rPr lang="en-US" altLang="zh-CN" sz="1800" b="0" kern="1200" baseline="0" dirty="0">
                          <a:solidFill>
                            <a:schemeClr val="dk1"/>
                          </a:solidFill>
                          <a:effectLst/>
                          <a:latin typeface="+mn-lt"/>
                          <a:ea typeface="+mn-ea"/>
                          <a:cs typeface="+mn-cs"/>
                        </a:rPr>
                        <a:t> the skew between two clocks</a:t>
                      </a: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：面向开发者的</a:t>
            </a:r>
            <a:r>
              <a:rPr kumimoji="1" lang="en-US" altLang="zh-CN" dirty="0"/>
              <a:t>API—</a:t>
            </a:r>
            <a:r>
              <a:rPr kumimoji="1" lang="zh-CN" altLang="en-US" dirty="0"/>
              <a:t>报告时序结果</a:t>
            </a:r>
          </a:p>
        </p:txBody>
      </p:sp>
      <p:graphicFrame>
        <p:nvGraphicFramePr>
          <p:cNvPr id="4" name="表格 3"/>
          <p:cNvGraphicFramePr>
            <a:graphicFrameLocks noGrp="1"/>
          </p:cNvGraphicFramePr>
          <p:nvPr/>
        </p:nvGraphicFramePr>
        <p:xfrm>
          <a:off x="849100" y="1766082"/>
          <a:ext cx="10480010" cy="2685842"/>
        </p:xfrm>
        <a:graphic>
          <a:graphicData uri="http://schemas.openxmlformats.org/drawingml/2006/table">
            <a:tbl>
              <a:tblPr firstRow="1" bandRow="1">
                <a:tableStyleId>{5C22544A-7EE6-4342-B048-85BDC9FD1C3A}</a:tableStyleId>
              </a:tblPr>
              <a:tblGrid>
                <a:gridCol w="2219734">
                  <a:extLst>
                    <a:ext uri="{9D8B030D-6E8A-4147-A177-3AD203B41FA5}">
                      <a16:colId xmlns:a16="http://schemas.microsoft.com/office/drawing/2014/main" val="20000"/>
                    </a:ext>
                  </a:extLst>
                </a:gridCol>
                <a:gridCol w="1642325">
                  <a:extLst>
                    <a:ext uri="{9D8B030D-6E8A-4147-A177-3AD203B41FA5}">
                      <a16:colId xmlns:a16="http://schemas.microsoft.com/office/drawing/2014/main" val="20001"/>
                    </a:ext>
                  </a:extLst>
                </a:gridCol>
                <a:gridCol w="1667546">
                  <a:extLst>
                    <a:ext uri="{9D8B030D-6E8A-4147-A177-3AD203B41FA5}">
                      <a16:colId xmlns:a16="http://schemas.microsoft.com/office/drawing/2014/main" val="20002"/>
                    </a:ext>
                  </a:extLst>
                </a:gridCol>
                <a:gridCol w="1529329">
                  <a:extLst>
                    <a:ext uri="{9D8B030D-6E8A-4147-A177-3AD203B41FA5}">
                      <a16:colId xmlns:a16="http://schemas.microsoft.com/office/drawing/2014/main" val="20003"/>
                    </a:ext>
                  </a:extLst>
                </a:gridCol>
                <a:gridCol w="3421076">
                  <a:extLst>
                    <a:ext uri="{9D8B030D-6E8A-4147-A177-3AD203B41FA5}">
                      <a16:colId xmlns:a16="http://schemas.microsoft.com/office/drawing/2014/main" val="20004"/>
                    </a:ext>
                  </a:extLst>
                </a:gridCol>
              </a:tblGrid>
              <a:tr h="382801">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629000">
                <a:tc>
                  <a:txBody>
                    <a:bodyPr/>
                    <a:lstStyle/>
                    <a:p>
                      <a:pPr algn="l"/>
                      <a:r>
                        <a:rPr lang="en-US" altLang="zh-CN" sz="1800" b="0" kern="1200" dirty="0" err="1">
                          <a:solidFill>
                            <a:schemeClr val="dk1"/>
                          </a:solidFill>
                          <a:effectLst/>
                          <a:latin typeface="+mn-lt"/>
                          <a:ea typeface="+mn-ea"/>
                          <a:cs typeface="+mn-cs"/>
                        </a:rPr>
                        <a:t>reportInstDelay</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p>
                      <a:pPr algn="l"/>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inst_name</a:t>
                      </a:r>
                      <a:endParaRPr lang="en-US" altLang="zh-CN" sz="1800" b="0" kern="1200" dirty="0">
                        <a:solidFill>
                          <a:schemeClr val="dk1"/>
                        </a:solidFill>
                        <a:effectLst/>
                        <a:latin typeface="+mn-lt"/>
                        <a:ea typeface="+mn-ea"/>
                        <a:cs typeface="+mn-cs"/>
                      </a:endParaRPr>
                    </a:p>
                  </a:txBody>
                  <a:tcPr/>
                </a:tc>
                <a:tc>
                  <a:txBody>
                    <a:bodyPr/>
                    <a:lstStyle/>
                    <a:p>
                      <a:pPr algn="l"/>
                      <a:r>
                        <a:rPr lang="en-US" altLang="zh-CN" sz="1800" b="0" kern="1200" dirty="0">
                          <a:solidFill>
                            <a:schemeClr val="dk1"/>
                          </a:solidFill>
                          <a:effectLst/>
                          <a:latin typeface="+mn-lt"/>
                          <a:ea typeface="+mn-ea"/>
                          <a:cs typeface="+mn-cs"/>
                        </a:rPr>
                        <a:t>double</a:t>
                      </a:r>
                    </a:p>
                  </a:txBody>
                  <a:tcPr/>
                </a:tc>
                <a:tc>
                  <a:txBody>
                    <a:bodyPr/>
                    <a:lstStyle/>
                    <a:p>
                      <a:pPr algn="l"/>
                      <a:r>
                        <a:rPr lang="en-US" altLang="zh-CN" dirty="0"/>
                        <a:t>report instance delay</a:t>
                      </a:r>
                      <a:endParaRPr lang="zh-CN" altLang="en-US" dirty="0"/>
                    </a:p>
                  </a:txBody>
                  <a:tcPr/>
                </a:tc>
                <a:extLst>
                  <a:ext uri="{0D108BD9-81ED-4DB2-BD59-A6C34878D82A}">
                    <a16:rowId xmlns:a16="http://schemas.microsoft.com/office/drawing/2014/main" val="10001"/>
                  </a:ext>
                </a:extLst>
              </a:tr>
              <a:tr h="382801">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reportInstWorstArcDelay</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inst_name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double</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dirty="0"/>
                        <a:t>report </a:t>
                      </a:r>
                      <a:r>
                        <a:rPr lang="en-US" altLang="zh-CN" sz="1800" b="0" kern="1200" dirty="0">
                          <a:solidFill>
                            <a:schemeClr val="dk1"/>
                          </a:solidFill>
                          <a:effectLst/>
                          <a:latin typeface="+mn-lt"/>
                          <a:ea typeface="+mn-ea"/>
                          <a:cs typeface="+mn-cs"/>
                        </a:rPr>
                        <a:t>the worst arc delay for the specified instance</a:t>
                      </a:r>
                    </a:p>
                  </a:txBody>
                  <a:tcPr/>
                </a:tc>
                <a:extLst>
                  <a:ext uri="{0D108BD9-81ED-4DB2-BD59-A6C34878D82A}">
                    <a16:rowId xmlns:a16="http://schemas.microsoft.com/office/drawing/2014/main" val="10002"/>
                  </a:ext>
                </a:extLst>
              </a:tr>
              <a:tr h="382801">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reportNetDelay</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err="1">
                          <a:solidFill>
                            <a:schemeClr val="dk1"/>
                          </a:solidFill>
                          <a:effectLst/>
                          <a:latin typeface="+mn-lt"/>
                          <a:ea typeface="+mn-ea"/>
                          <a:cs typeface="+mn-cs"/>
                        </a:rPr>
                        <a:t>net_name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double</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report net delay</a:t>
                      </a:r>
                    </a:p>
                  </a:txBody>
                  <a:tcPr/>
                </a:tc>
                <a:extLst>
                  <a:ext uri="{0D108BD9-81ED-4DB2-BD59-A6C34878D82A}">
                    <a16:rowId xmlns:a16="http://schemas.microsoft.com/office/drawing/2014/main" val="10003"/>
                  </a:ext>
                </a:extLst>
              </a:tr>
              <a:tr h="382801">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p>
                    <a:p>
                      <a:pPr algn="l"/>
                      <a:endParaRPr lang="zh-CN" altLang="en-US" dirty="0"/>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p>
                    <a:p>
                      <a:pPr marL="0" marR="0" lvl="0" indent="0" algn="l" defTabSz="914353" rtl="0" eaLnBrk="1" fontAlgn="auto" latinLnBrk="0" hangingPunct="1">
                        <a:lnSpc>
                          <a:spcPct val="100000"/>
                        </a:lnSpc>
                        <a:spcBef>
                          <a:spcPts val="0"/>
                        </a:spcBef>
                        <a:spcAft>
                          <a:spcPts val="0"/>
                        </a:spcAft>
                        <a:buClrTx/>
                        <a:buSzTx/>
                        <a:buFontTx/>
                        <a:buNone/>
                        <a:tabLst/>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p>
                    <a:p>
                      <a:pPr marL="0" marR="0" lvl="0" indent="0" algn="l" defTabSz="914353" rtl="0" eaLnBrk="1" fontAlgn="auto" latinLnBrk="0" hangingPunct="1">
                        <a:lnSpc>
                          <a:spcPct val="100000"/>
                        </a:lnSpc>
                        <a:spcBef>
                          <a:spcPts val="0"/>
                        </a:spcBef>
                        <a:spcAft>
                          <a:spcPts val="0"/>
                        </a:spcAft>
                        <a:buClrTx/>
                        <a:buSzTx/>
                        <a:buFontTx/>
                        <a:buNone/>
                        <a:tabLst/>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p>
                    <a:p>
                      <a:pPr marL="0" marR="0" lvl="0" indent="0" algn="l" defTabSz="914353" rtl="0" eaLnBrk="1" fontAlgn="auto" latinLnBrk="0" hangingPunct="1">
                        <a:lnSpc>
                          <a:spcPct val="100000"/>
                        </a:lnSpc>
                        <a:spcBef>
                          <a:spcPts val="0"/>
                        </a:spcBef>
                        <a:spcAft>
                          <a:spcPts val="0"/>
                        </a:spcAft>
                        <a:buClrTx/>
                        <a:buSzTx/>
                        <a:buFontTx/>
                        <a:buNone/>
                        <a:tabLst/>
                        <a:defRPr/>
                      </a:pPr>
                      <a:endParaRPr lang="en-US" altLang="zh-CN"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555120915"/>
                  </a:ext>
                </a:extLst>
              </a:tr>
            </a:tbl>
          </a:graphicData>
        </a:graphic>
      </p:graphicFrame>
    </p:spTree>
    <p:extLst>
      <p:ext uri="{BB962C8B-B14F-4D97-AF65-F5344CB8AC3E}">
        <p14:creationId xmlns:p14="http://schemas.microsoft.com/office/powerpoint/2010/main" val="1641350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55600"/>
            <a:ext cx="12115804" cy="717776"/>
          </a:xfrm>
        </p:spPr>
        <p:txBody>
          <a:bodyPr/>
          <a:lstStyle/>
          <a:p>
            <a:r>
              <a:rPr kumimoji="1" lang="en-US" altLang="zh-CN" dirty="0" err="1"/>
              <a:t>iSTA</a:t>
            </a:r>
            <a:r>
              <a:rPr kumimoji="1" lang="zh-CN" altLang="en-US" dirty="0"/>
              <a:t>：面向开发者的</a:t>
            </a:r>
            <a:r>
              <a:rPr kumimoji="1" lang="en-US" altLang="zh-CN" dirty="0"/>
              <a:t>API—check cap/slew/</a:t>
            </a:r>
            <a:r>
              <a:rPr kumimoji="1" lang="en-US" altLang="zh-CN" dirty="0" err="1"/>
              <a:t>fanout</a:t>
            </a:r>
            <a:endParaRPr kumimoji="1" lang="zh-CN" altLang="en-US" dirty="0"/>
          </a:p>
        </p:txBody>
      </p:sp>
      <p:graphicFrame>
        <p:nvGraphicFramePr>
          <p:cNvPr id="4" name="表格 3"/>
          <p:cNvGraphicFramePr>
            <a:graphicFrameLocks noGrp="1"/>
          </p:cNvGraphicFramePr>
          <p:nvPr/>
        </p:nvGraphicFramePr>
        <p:xfrm>
          <a:off x="1136649" y="1820693"/>
          <a:ext cx="9975852" cy="3383280"/>
        </p:xfrm>
        <a:graphic>
          <a:graphicData uri="http://schemas.openxmlformats.org/drawingml/2006/table">
            <a:tbl>
              <a:tblPr firstRow="1" bandRow="1">
                <a:tableStyleId>{5C22544A-7EE6-4342-B048-85BDC9FD1C3A}</a:tableStyleId>
              </a:tblPr>
              <a:tblGrid>
                <a:gridCol w="2112950">
                  <a:extLst>
                    <a:ext uri="{9D8B030D-6E8A-4147-A177-3AD203B41FA5}">
                      <a16:colId xmlns:a16="http://schemas.microsoft.com/office/drawing/2014/main" val="20000"/>
                    </a:ext>
                  </a:extLst>
                </a:gridCol>
                <a:gridCol w="1722894">
                  <a:extLst>
                    <a:ext uri="{9D8B030D-6E8A-4147-A177-3AD203B41FA5}">
                      <a16:colId xmlns:a16="http://schemas.microsoft.com/office/drawing/2014/main" val="20001"/>
                    </a:ext>
                  </a:extLst>
                </a:gridCol>
                <a:gridCol w="1686422">
                  <a:extLst>
                    <a:ext uri="{9D8B030D-6E8A-4147-A177-3AD203B41FA5}">
                      <a16:colId xmlns:a16="http://schemas.microsoft.com/office/drawing/2014/main" val="20002"/>
                    </a:ext>
                  </a:extLst>
                </a:gridCol>
                <a:gridCol w="1197087">
                  <a:extLst>
                    <a:ext uri="{9D8B030D-6E8A-4147-A177-3AD203B41FA5}">
                      <a16:colId xmlns:a16="http://schemas.microsoft.com/office/drawing/2014/main" val="20003"/>
                    </a:ext>
                  </a:extLst>
                </a:gridCol>
                <a:gridCol w="3256499">
                  <a:extLst>
                    <a:ext uri="{9D8B030D-6E8A-4147-A177-3AD203B41FA5}">
                      <a16:colId xmlns:a16="http://schemas.microsoft.com/office/drawing/2014/main" val="20004"/>
                    </a:ext>
                  </a:extLst>
                </a:gridCol>
              </a:tblGrid>
              <a:tr h="342060">
                <a:tc>
                  <a:txBody>
                    <a:bodyPr/>
                    <a:lstStyle/>
                    <a:p>
                      <a:pPr algn="l"/>
                      <a:r>
                        <a:rPr lang="en-US" altLang="zh-CN" dirty="0"/>
                        <a:t>Method</a:t>
                      </a:r>
                      <a:endParaRPr lang="zh-CN" altLang="en-US" dirty="0"/>
                    </a:p>
                  </a:txBody>
                  <a:tcPr/>
                </a:tc>
                <a:tc>
                  <a:txBody>
                    <a:bodyPr/>
                    <a:lstStyle/>
                    <a:p>
                      <a:pPr algn="l"/>
                      <a:r>
                        <a:rPr lang="en-US" altLang="zh-CN" dirty="0"/>
                        <a:t>Type</a:t>
                      </a:r>
                      <a:endParaRPr lang="zh-CN" altLang="en-US" dirty="0"/>
                    </a:p>
                  </a:txBody>
                  <a:tcPr/>
                </a:tc>
                <a:tc>
                  <a:txBody>
                    <a:bodyPr/>
                    <a:lstStyle/>
                    <a:p>
                      <a:pPr algn="l"/>
                      <a:r>
                        <a:rPr lang="en-US" altLang="zh-CN" dirty="0"/>
                        <a:t>Argument</a:t>
                      </a:r>
                      <a:endParaRPr lang="zh-CN" altLang="en-US" dirty="0"/>
                    </a:p>
                  </a:txBody>
                  <a:tcPr/>
                </a:tc>
                <a:tc>
                  <a:txBody>
                    <a:bodyPr/>
                    <a:lstStyle/>
                    <a:p>
                      <a:pPr algn="l"/>
                      <a:r>
                        <a:rPr lang="en-US" altLang="zh-CN" dirty="0"/>
                        <a:t>Return</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85515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checkCapacitance</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algn="l"/>
                      <a:r>
                        <a:rPr lang="en-US" altLang="zh-CN" dirty="0"/>
                        <a:t>check the real</a:t>
                      </a:r>
                      <a:r>
                        <a:rPr lang="en-US" altLang="zh-CN" baseline="0" dirty="0"/>
                        <a:t> pin</a:t>
                      </a:r>
                      <a:r>
                        <a:rPr lang="en-US" altLang="zh-CN" dirty="0"/>
                        <a:t> cap and the limit </a:t>
                      </a:r>
                      <a:r>
                        <a:rPr lang="en-US" altLang="zh-CN" baseline="0" dirty="0"/>
                        <a:t>pin</a:t>
                      </a:r>
                      <a:r>
                        <a:rPr lang="en-US" altLang="zh-CN" dirty="0"/>
                        <a:t> cap in liberty,</a:t>
                      </a:r>
                    </a:p>
                    <a:p>
                      <a:pPr algn="l"/>
                      <a:r>
                        <a:rPr lang="en-US" altLang="zh-CN" dirty="0"/>
                        <a:t>calculate the cap slack.</a:t>
                      </a:r>
                      <a:endParaRPr lang="zh-CN" altLang="en-US" dirty="0"/>
                    </a:p>
                  </a:txBody>
                  <a:tcPr/>
                </a:tc>
                <a:extLst>
                  <a:ext uri="{0D108BD9-81ED-4DB2-BD59-A6C34878D82A}">
                    <a16:rowId xmlns:a16="http://schemas.microsoft.com/office/drawing/2014/main" val="10001"/>
                  </a:ext>
                </a:extLst>
              </a:tr>
              <a:tr h="1111696">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checkFanout</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dk1"/>
                          </a:solidFill>
                          <a:effectLst/>
                          <a:latin typeface="+mn-lt"/>
                          <a:ea typeface="+mn-ea"/>
                          <a:cs typeface="+mn-cs"/>
                        </a:rPr>
                        <a:t>void</a:t>
                      </a:r>
                    </a:p>
                  </a:txBody>
                  <a:tcPr/>
                </a:tc>
                <a:tc>
                  <a:txBody>
                    <a:bodyPr/>
                    <a:lstStyle/>
                    <a:p>
                      <a:pPr algn="l"/>
                      <a:r>
                        <a:rPr lang="en-US" altLang="zh-CN" dirty="0"/>
                        <a:t>check the real </a:t>
                      </a:r>
                      <a:r>
                        <a:rPr lang="en-US" altLang="zh-CN" dirty="0" err="1"/>
                        <a:t>fanout</a:t>
                      </a:r>
                      <a:r>
                        <a:rPr lang="en-US" altLang="zh-CN" dirty="0"/>
                        <a:t> </a:t>
                      </a:r>
                      <a:r>
                        <a:rPr lang="en-US" altLang="zh-CN" dirty="0" err="1"/>
                        <a:t>nums</a:t>
                      </a:r>
                      <a:r>
                        <a:rPr lang="en-US" altLang="zh-CN" dirty="0"/>
                        <a:t> and the limit </a:t>
                      </a:r>
                      <a:r>
                        <a:rPr lang="en-US" altLang="zh-CN" dirty="0" err="1"/>
                        <a:t>fanout</a:t>
                      </a:r>
                      <a:r>
                        <a:rPr lang="en-US" altLang="zh-CN" dirty="0"/>
                        <a:t> </a:t>
                      </a:r>
                      <a:r>
                        <a:rPr lang="en-US" altLang="zh-CN" dirty="0" err="1"/>
                        <a:t>nums</a:t>
                      </a:r>
                      <a:r>
                        <a:rPr lang="en-US" altLang="zh-CN" dirty="0"/>
                        <a:t> in liberty,</a:t>
                      </a:r>
                    </a:p>
                    <a:p>
                      <a:pPr algn="l"/>
                      <a:r>
                        <a:rPr lang="en-US" altLang="zh-CN" dirty="0"/>
                        <a:t>calculate the </a:t>
                      </a:r>
                      <a:r>
                        <a:rPr lang="en-US" altLang="zh-CN" dirty="0" err="1"/>
                        <a:t>fanout</a:t>
                      </a:r>
                      <a:r>
                        <a:rPr lang="en-US" altLang="zh-CN" dirty="0"/>
                        <a:t> slack.</a:t>
                      </a:r>
                      <a:endParaRPr lang="zh-CN" altLang="en-US" dirty="0"/>
                    </a:p>
                  </a:txBody>
                  <a:tcPr/>
                </a:tc>
                <a:extLst>
                  <a:ext uri="{0D108BD9-81ED-4DB2-BD59-A6C34878D82A}">
                    <a16:rowId xmlns:a16="http://schemas.microsoft.com/office/drawing/2014/main" val="10002"/>
                  </a:ext>
                </a:extLst>
              </a:tr>
              <a:tr h="85515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checkSlew</a:t>
                      </a:r>
                      <a:endParaRPr lang="en-US" altLang="zh-CN"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accessor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err="1">
                          <a:solidFill>
                            <a:schemeClr val="dk1"/>
                          </a:solidFill>
                          <a:effectLst/>
                          <a:latin typeface="+mn-lt"/>
                          <a:ea typeface="+mn-ea"/>
                          <a:cs typeface="+mn-cs"/>
                        </a:rPr>
                        <a:t>pin_name</a:t>
                      </a:r>
                      <a:endParaRPr lang="en-US" altLang="zh-CN" sz="18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b="0" kern="1200" dirty="0">
                        <a:solidFill>
                          <a:schemeClr val="dk1"/>
                        </a:solidFill>
                        <a:effectLst/>
                        <a:latin typeface="+mn-lt"/>
                        <a:ea typeface="+mn-ea"/>
                        <a:cs typeface="+mn-cs"/>
                      </a:endParaRPr>
                    </a:p>
                  </a:txBody>
                  <a:tcPr/>
                </a:tc>
                <a:tc>
                  <a:txBody>
                    <a:bodyPr/>
                    <a:lstStyle/>
                    <a:p>
                      <a:pPr algn="l"/>
                      <a:r>
                        <a:rPr lang="en-US" altLang="zh-CN" dirty="0"/>
                        <a:t>void</a:t>
                      </a:r>
                      <a:endParaRPr lang="zh-CN" altLang="en-US" dirty="0"/>
                    </a:p>
                  </a:txBody>
                  <a:tcPr/>
                </a:tc>
                <a:tc>
                  <a:txBody>
                    <a:bodyPr/>
                    <a:lstStyle/>
                    <a:p>
                      <a:pPr algn="l"/>
                      <a:r>
                        <a:rPr lang="en-US" altLang="zh-CN" dirty="0"/>
                        <a:t>check the real slew and the limit slew in </a:t>
                      </a:r>
                      <a:r>
                        <a:rPr lang="en-US" altLang="zh-CN" dirty="0" err="1"/>
                        <a:t>liberty,calculate</a:t>
                      </a:r>
                      <a:r>
                        <a:rPr lang="en-US" altLang="zh-CN" dirty="0"/>
                        <a:t> the slew slack.</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：面向使用者的</a:t>
            </a:r>
            <a:r>
              <a:rPr kumimoji="1" lang="en-US" altLang="zh-CN" dirty="0" err="1"/>
              <a:t>tcl</a:t>
            </a:r>
            <a:r>
              <a:rPr kumimoji="1" lang="zh-CN" altLang="en-US" dirty="0"/>
              <a:t>命令</a:t>
            </a:r>
            <a:r>
              <a:rPr kumimoji="1" lang="en-US" altLang="zh-CN" dirty="0"/>
              <a:t>—</a:t>
            </a:r>
            <a:r>
              <a:rPr kumimoji="1" lang="zh-CN" altLang="en-US" dirty="0"/>
              <a:t>时序约束标注</a:t>
            </a:r>
          </a:p>
        </p:txBody>
      </p:sp>
      <p:sp>
        <p:nvSpPr>
          <p:cNvPr id="5" name="内容占位符 2"/>
          <p:cNvSpPr txBox="1"/>
          <p:nvPr/>
        </p:nvSpPr>
        <p:spPr bwMode="auto">
          <a:xfrm>
            <a:off x="389890" y="1085056"/>
            <a:ext cx="7518400"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支持的</a:t>
            </a:r>
            <a:r>
              <a:rPr kumimoji="1" lang="en-US" altLang="zh-CN" kern="0" dirty="0" err="1"/>
              <a:t>sdc</a:t>
            </a:r>
            <a:r>
              <a:rPr kumimoji="1" lang="zh-CN" altLang="en-US" kern="0" dirty="0"/>
              <a:t>命令</a:t>
            </a:r>
            <a:endParaRPr kumimoji="1" lang="en-US" altLang="zh-CN" kern="0" dirty="0"/>
          </a:p>
          <a:p>
            <a:pPr marL="0" indent="0">
              <a:buNone/>
            </a:pPr>
            <a:endParaRPr kumimoji="1" lang="en-US" altLang="zh-CN" kern="0" dirty="0"/>
          </a:p>
          <a:p>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graphicFrame>
        <p:nvGraphicFramePr>
          <p:cNvPr id="7" name="表格 6"/>
          <p:cNvGraphicFramePr>
            <a:graphicFrameLocks noGrp="1"/>
          </p:cNvGraphicFramePr>
          <p:nvPr/>
        </p:nvGraphicFramePr>
        <p:xfrm>
          <a:off x="500390" y="1670832"/>
          <a:ext cx="10807690" cy="4914484"/>
        </p:xfrm>
        <a:graphic>
          <a:graphicData uri="http://schemas.openxmlformats.org/drawingml/2006/table">
            <a:tbl>
              <a:tblPr firstRow="1" bandRow="1">
                <a:tableStyleId>{5C22544A-7EE6-4342-B048-85BDC9FD1C3A}</a:tableStyleId>
              </a:tblPr>
              <a:tblGrid>
                <a:gridCol w="4252970">
                  <a:extLst>
                    <a:ext uri="{9D8B030D-6E8A-4147-A177-3AD203B41FA5}">
                      <a16:colId xmlns:a16="http://schemas.microsoft.com/office/drawing/2014/main" val="20000"/>
                    </a:ext>
                  </a:extLst>
                </a:gridCol>
                <a:gridCol w="6554720">
                  <a:extLst>
                    <a:ext uri="{9D8B030D-6E8A-4147-A177-3AD203B41FA5}">
                      <a16:colId xmlns:a16="http://schemas.microsoft.com/office/drawing/2014/main" val="20001"/>
                    </a:ext>
                  </a:extLst>
                </a:gridCol>
              </a:tblGrid>
              <a:tr h="382801">
                <a:tc>
                  <a:txBody>
                    <a:bodyPr/>
                    <a:lstStyle/>
                    <a:p>
                      <a:pPr algn="l"/>
                      <a:r>
                        <a:rPr lang="en-US" altLang="zh-CN" dirty="0" err="1"/>
                        <a:t>sdc-cmd</a:t>
                      </a:r>
                      <a:endParaRPr lang="zh-CN" altLang="en-US" dirty="0"/>
                    </a:p>
                  </a:txBody>
                  <a:tcPr/>
                </a:tc>
                <a:tc>
                  <a:txBody>
                    <a:bodyPr/>
                    <a:lstStyle/>
                    <a:p>
                      <a:pPr algn="l"/>
                      <a:r>
                        <a:rPr lang="en-US" altLang="zh-CN" dirty="0"/>
                        <a:t>Description</a:t>
                      </a:r>
                      <a:endParaRPr lang="zh-CN" altLang="en-US" dirty="0"/>
                    </a:p>
                  </a:txBody>
                  <a:tcPr/>
                </a:tc>
                <a:extLst>
                  <a:ext uri="{0D108BD9-81ED-4DB2-BD59-A6C34878D82A}">
                    <a16:rowId xmlns:a16="http://schemas.microsoft.com/office/drawing/2014/main" val="10000"/>
                  </a:ext>
                </a:extLst>
              </a:tr>
              <a:tr h="35301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dk1"/>
                          </a:solidFill>
                          <a:effectLst/>
                          <a:latin typeface="+mn-lt"/>
                          <a:ea typeface="+mn-ea"/>
                          <a:cs typeface="+mn-cs"/>
                        </a:rPr>
                        <a:t>AllClocks</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Creates a collection of all clocks in the current design. You can assign these clocks to a variable or pass them into another command.</a:t>
                      </a:r>
                      <a:endParaRPr lang="zh-CN" altLang="en-US" sz="1600" dirty="0"/>
                    </a:p>
                  </a:txBody>
                  <a:tcPr/>
                </a:tc>
                <a:extLst>
                  <a:ext uri="{0D108BD9-81ED-4DB2-BD59-A6C34878D82A}">
                    <a16:rowId xmlns:a16="http://schemas.microsoft.com/office/drawing/2014/main" val="10001"/>
                  </a:ext>
                </a:extLst>
              </a:tr>
              <a:tr h="382801">
                <a:tc>
                  <a:txBody>
                    <a:bodyPr/>
                    <a:lstStyle/>
                    <a:p>
                      <a:pPr algn="l"/>
                      <a:r>
                        <a:rPr lang="en-US" altLang="zh-CN" sz="1600" b="0" kern="1200" dirty="0" err="1">
                          <a:solidFill>
                            <a:schemeClr val="dk1"/>
                          </a:solidFill>
                          <a:effectLst/>
                          <a:latin typeface="+mn-lt"/>
                          <a:ea typeface="+mn-ea"/>
                          <a:cs typeface="+mn-cs"/>
                        </a:rPr>
                        <a:t>CreateClock</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Creates a clock object.</a:t>
                      </a:r>
                      <a:endParaRPr lang="zh-CN" altLang="en-US" sz="1600" dirty="0"/>
                    </a:p>
                  </a:txBody>
                  <a:tcPr/>
                </a:tc>
                <a:extLst>
                  <a:ext uri="{0D108BD9-81ED-4DB2-BD59-A6C34878D82A}">
                    <a16:rowId xmlns:a16="http://schemas.microsoft.com/office/drawing/2014/main" val="10002"/>
                  </a:ext>
                </a:extLst>
              </a:tr>
              <a:tr h="382801">
                <a:tc>
                  <a:txBody>
                    <a:bodyPr/>
                    <a:lstStyle/>
                    <a:p>
                      <a:pPr algn="l"/>
                      <a:r>
                        <a:rPr lang="en-US" altLang="zh-CN" sz="1600" b="0" kern="1200" dirty="0" err="1">
                          <a:solidFill>
                            <a:schemeClr val="dk1"/>
                          </a:solidFill>
                          <a:effectLst/>
                          <a:latin typeface="+mn-lt"/>
                          <a:ea typeface="+mn-ea"/>
                          <a:cs typeface="+mn-cs"/>
                        </a:rPr>
                        <a:t>GetClocks</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Creates a collection of clocks from the current design. You can assign these clocks to a variable or pass them into another command.</a:t>
                      </a:r>
                      <a:endParaRPr lang="zh-CN" altLang="en-US" sz="1600" dirty="0"/>
                    </a:p>
                  </a:txBody>
                  <a:tcPr/>
                </a:tc>
                <a:extLst>
                  <a:ext uri="{0D108BD9-81ED-4DB2-BD59-A6C34878D82A}">
                    <a16:rowId xmlns:a16="http://schemas.microsoft.com/office/drawing/2014/main" val="10003"/>
                  </a:ext>
                </a:extLst>
              </a:tr>
              <a:tr h="382801">
                <a:tc>
                  <a:txBody>
                    <a:bodyPr/>
                    <a:lstStyle/>
                    <a:p>
                      <a:pPr algn="l"/>
                      <a:r>
                        <a:rPr lang="en-US" altLang="zh-CN" sz="1600" b="0" kern="1200" dirty="0" err="1">
                          <a:solidFill>
                            <a:schemeClr val="dk1"/>
                          </a:solidFill>
                          <a:effectLst/>
                          <a:latin typeface="+mn-lt"/>
                          <a:ea typeface="+mn-ea"/>
                          <a:cs typeface="+mn-cs"/>
                        </a:rPr>
                        <a:t>GetPins</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Creates a collection of pins from the netlist. You can assign these pins to a variable or pass them into another command.</a:t>
                      </a:r>
                    </a:p>
                  </a:txBody>
                  <a:tcPr/>
                </a:tc>
                <a:extLst>
                  <a:ext uri="{0D108BD9-81ED-4DB2-BD59-A6C34878D82A}">
                    <a16:rowId xmlns:a16="http://schemas.microsoft.com/office/drawing/2014/main" val="10004"/>
                  </a:ext>
                </a:extLst>
              </a:tr>
              <a:tr h="382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dk1"/>
                          </a:solidFill>
                          <a:effectLst/>
                          <a:latin typeface="+mn-lt"/>
                          <a:ea typeface="+mn-ea"/>
                          <a:cs typeface="+mn-cs"/>
                        </a:rPr>
                        <a:t>GetPorts</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Creates a collection of ports from the current design or instance. You can assign these ports to a variable or pass them into another command.</a:t>
                      </a:r>
                    </a:p>
                  </a:txBody>
                  <a:tcPr/>
                </a:tc>
                <a:extLst>
                  <a:ext uri="{0D108BD9-81ED-4DB2-BD59-A6C34878D82A}">
                    <a16:rowId xmlns:a16="http://schemas.microsoft.com/office/drawing/2014/main" val="10005"/>
                  </a:ext>
                </a:extLst>
              </a:tr>
              <a:tr h="382801">
                <a:tc>
                  <a:txBody>
                    <a:bodyPr/>
                    <a:lstStyle/>
                    <a:p>
                      <a:pPr algn="l"/>
                      <a:r>
                        <a:rPr lang="en-US" altLang="zh-CN" sz="1600" b="0" kern="1200" dirty="0" err="1">
                          <a:solidFill>
                            <a:schemeClr val="dk1"/>
                          </a:solidFill>
                          <a:effectLst/>
                          <a:latin typeface="+mn-lt"/>
                          <a:ea typeface="+mn-ea"/>
                          <a:cs typeface="+mn-cs"/>
                        </a:rPr>
                        <a:t>SetClockGroups</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Specifies clock groups that are mutually exclusive or asynchronous with each other in a design so that the paths between these clocks are not considered during the timing analysis.</a:t>
                      </a:r>
                    </a:p>
                  </a:txBody>
                  <a:tcPr/>
                </a:tc>
                <a:extLst>
                  <a:ext uri="{0D108BD9-81ED-4DB2-BD59-A6C34878D82A}">
                    <a16:rowId xmlns:a16="http://schemas.microsoft.com/office/drawing/2014/main" val="10006"/>
                  </a:ext>
                </a:extLst>
              </a:tr>
              <a:tr h="382801">
                <a:tc>
                  <a:txBody>
                    <a:bodyPr/>
                    <a:lstStyle/>
                    <a:p>
                      <a:pPr algn="l"/>
                      <a:r>
                        <a:rPr lang="en-US" altLang="zh-CN" sz="1600" b="0" kern="1200" dirty="0" err="1">
                          <a:solidFill>
                            <a:schemeClr val="dk1"/>
                          </a:solidFill>
                          <a:effectLst/>
                          <a:latin typeface="+mn-lt"/>
                          <a:ea typeface="+mn-ea"/>
                          <a:cs typeface="+mn-cs"/>
                        </a:rPr>
                        <a:t>SetClockLatency</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Specifies the latency of the clock network.</a:t>
                      </a:r>
                    </a:p>
                  </a:txBody>
                  <a:tcPr/>
                </a:tc>
                <a:extLst>
                  <a:ext uri="{0D108BD9-81ED-4DB2-BD59-A6C34878D82A}">
                    <a16:rowId xmlns:a16="http://schemas.microsoft.com/office/drawing/2014/main" val="10007"/>
                  </a:ext>
                </a:extLst>
              </a:tr>
              <a:tr h="382801">
                <a:tc>
                  <a:txBody>
                    <a:bodyPr/>
                    <a:lstStyle/>
                    <a:p>
                      <a:pPr algn="l"/>
                      <a:r>
                        <a:rPr lang="en-US" altLang="zh-CN" sz="1600" b="0" kern="1200" dirty="0" err="1">
                          <a:solidFill>
                            <a:schemeClr val="dk1"/>
                          </a:solidFill>
                          <a:effectLst/>
                          <a:latin typeface="+mn-lt"/>
                          <a:ea typeface="+mn-ea"/>
                          <a:cs typeface="+mn-cs"/>
                        </a:rPr>
                        <a:t>SetClockUncertainty</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Specifies the uncertainty (skew) of specified clock networks.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挑战</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17002" y="1158170"/>
            <a:ext cx="11493662" cy="5274932"/>
          </a:xfrm>
        </p:spPr>
        <p:txBody>
          <a:bodyPr/>
          <a:lstStyle/>
          <a:p>
            <a:pPr marL="342882" lvl="1" indent="-342882">
              <a:buClr>
                <a:srgbClr val="FF0000"/>
              </a:buClr>
            </a:pPr>
            <a:r>
              <a:rPr lang="zh-CN" altLang="en-US" sz="2800" b="1" dirty="0">
                <a:solidFill>
                  <a:srgbClr val="404040"/>
                </a:solidFill>
                <a:cs typeface="+mn-cs"/>
              </a:rPr>
              <a:t>挑战（</a:t>
            </a:r>
            <a:r>
              <a:rPr lang="en-US" altLang="zh-CN" sz="2800" b="1" dirty="0">
                <a:solidFill>
                  <a:srgbClr val="404040"/>
                </a:solidFill>
                <a:cs typeface="+mn-cs"/>
              </a:rPr>
              <a:t>Challenge</a:t>
            </a:r>
            <a:r>
              <a:rPr lang="zh-CN" altLang="en-US" sz="2800" b="1" dirty="0">
                <a:solidFill>
                  <a:srgbClr val="404040"/>
                </a:solidFill>
                <a:cs typeface="+mn-cs"/>
              </a:rPr>
              <a:t>）</a:t>
            </a:r>
            <a:endParaRPr lang="en-US" altLang="zh-CN" sz="2800" b="1" dirty="0">
              <a:solidFill>
                <a:srgbClr val="404040"/>
              </a:solidFill>
              <a:cs typeface="+mn-cs"/>
            </a:endParaRPr>
          </a:p>
          <a:p>
            <a:pPr lvl="1">
              <a:lnSpc>
                <a:spcPct val="150000"/>
              </a:lnSpc>
              <a:buFont typeface="Wingdings" panose="05000000000000000000" pitchFamily="2" charset="2"/>
              <a:buChar char="u"/>
            </a:pPr>
            <a:r>
              <a:rPr kumimoji="1" lang="zh-CN" altLang="en-US" dirty="0"/>
              <a:t>时序和功耗分析的难点在于</a:t>
            </a:r>
            <a:r>
              <a:rPr kumimoji="1" lang="zh-CN" altLang="en-US" dirty="0">
                <a:solidFill>
                  <a:srgbClr val="FF0000"/>
                </a:solidFill>
              </a:rPr>
              <a:t>准确的计算延时（</a:t>
            </a:r>
            <a:r>
              <a:rPr kumimoji="1" lang="en-US" altLang="zh-CN" dirty="0">
                <a:solidFill>
                  <a:srgbClr val="FF0000"/>
                </a:solidFill>
              </a:rPr>
              <a:t>Delay</a:t>
            </a:r>
            <a:r>
              <a:rPr kumimoji="1" lang="zh-CN" altLang="en-US" dirty="0">
                <a:solidFill>
                  <a:srgbClr val="FF0000"/>
                </a:solidFill>
              </a:rPr>
              <a:t>），数据翻转率（</a:t>
            </a:r>
            <a:r>
              <a:rPr kumimoji="1" lang="en-US" altLang="zh-CN" dirty="0">
                <a:solidFill>
                  <a:srgbClr val="FF0000"/>
                </a:solidFill>
              </a:rPr>
              <a:t>Toggle</a:t>
            </a:r>
            <a:r>
              <a:rPr kumimoji="1" lang="zh-CN" altLang="en-US" dirty="0">
                <a:solidFill>
                  <a:srgbClr val="FF0000"/>
                </a:solidFill>
              </a:rPr>
              <a:t>）</a:t>
            </a:r>
            <a:r>
              <a:rPr kumimoji="1" lang="en-US" altLang="zh-CN" dirty="0">
                <a:solidFill>
                  <a:srgbClr val="FF0000"/>
                </a:solidFill>
              </a:rPr>
              <a:t>/</a:t>
            </a:r>
            <a:r>
              <a:rPr kumimoji="1" lang="zh-CN" altLang="en-US" dirty="0">
                <a:solidFill>
                  <a:srgbClr val="FF0000"/>
                </a:solidFill>
              </a:rPr>
              <a:t>静态概率（</a:t>
            </a:r>
            <a:r>
              <a:rPr kumimoji="1" lang="en-US" altLang="zh-CN" dirty="0">
                <a:solidFill>
                  <a:srgbClr val="FF0000"/>
                </a:solidFill>
              </a:rPr>
              <a:t>SP</a:t>
            </a:r>
            <a:r>
              <a:rPr kumimoji="1" lang="zh-CN" altLang="en-US" dirty="0">
                <a:solidFill>
                  <a:srgbClr val="FF0000"/>
                </a:solidFill>
              </a:rPr>
              <a:t>）。</a:t>
            </a:r>
            <a:r>
              <a:rPr kumimoji="1" lang="zh-CN" altLang="en-US" dirty="0"/>
              <a:t>如</a:t>
            </a:r>
            <a:r>
              <a:rPr kumimoji="1" lang="en-US" altLang="zh-CN" dirty="0"/>
              <a:t>Delay</a:t>
            </a:r>
            <a:r>
              <a:rPr kumimoji="1" lang="zh-CN" altLang="en-US" dirty="0"/>
              <a:t>受到波形传播的影响，在互连线上的传播受互连线电阻电容（</a:t>
            </a:r>
            <a:r>
              <a:rPr kumimoji="1" lang="en-US" altLang="zh-CN" dirty="0"/>
              <a:t>RC</a:t>
            </a:r>
            <a:r>
              <a:rPr kumimoji="1" lang="zh-CN" altLang="en-US" dirty="0"/>
              <a:t>）的影响，电容有耦合电容，米勒电容等复杂因素，另外就是互连线之间的</a:t>
            </a:r>
            <a:r>
              <a:rPr kumimoji="1" lang="en-US" altLang="zh-CN" dirty="0" err="1"/>
              <a:t>CrossTalk</a:t>
            </a:r>
            <a:r>
              <a:rPr kumimoji="1" lang="zh-CN" altLang="en-US" dirty="0"/>
              <a:t>、信号完整性等因素，而</a:t>
            </a:r>
            <a:r>
              <a:rPr kumimoji="1" lang="en-US" altLang="zh-CN" dirty="0"/>
              <a:t>Toggle/SP</a:t>
            </a:r>
            <a:r>
              <a:rPr kumimoji="1" lang="zh-CN" altLang="en-US" dirty="0"/>
              <a:t>传播难以用一个标准的公式计算，随单元类型不同而不同；</a:t>
            </a:r>
            <a:endParaRPr kumimoji="1" lang="en-US" altLang="zh-CN" dirty="0"/>
          </a:p>
          <a:p>
            <a:pPr lvl="1">
              <a:lnSpc>
                <a:spcPct val="150000"/>
              </a:lnSpc>
              <a:buFont typeface="Wingdings" panose="05000000000000000000" pitchFamily="2" charset="2"/>
              <a:buChar char="u"/>
            </a:pPr>
            <a:r>
              <a:rPr kumimoji="1" lang="zh-CN" altLang="en-US" dirty="0"/>
              <a:t>问题的</a:t>
            </a:r>
            <a:r>
              <a:rPr kumimoji="1" lang="zh-CN" altLang="en-US" dirty="0">
                <a:solidFill>
                  <a:srgbClr val="FF0000"/>
                </a:solidFill>
              </a:rPr>
              <a:t>规模比较大</a:t>
            </a:r>
            <a:r>
              <a:rPr kumimoji="1" lang="zh-CN" altLang="en-US" dirty="0"/>
              <a:t>，时序路径经过组合逻辑的</a:t>
            </a:r>
            <a:r>
              <a:rPr kumimoji="1" lang="en-US" altLang="zh-CN" dirty="0"/>
              <a:t>Fanout</a:t>
            </a:r>
            <a:r>
              <a:rPr kumimoji="1" lang="zh-CN" altLang="en-US" dirty="0"/>
              <a:t>组合，十万规模单元的芯片可能会有上千万条时序路径。</a:t>
            </a:r>
            <a:endParaRPr kumimoji="1" lang="en-US" altLang="zh-CN" dirty="0"/>
          </a:p>
          <a:p>
            <a:pPr lvl="1">
              <a:lnSpc>
                <a:spcPct val="150000"/>
              </a:lnSpc>
              <a:buFont typeface="Wingdings" panose="05000000000000000000" pitchFamily="2" charset="2"/>
              <a:buChar char="u"/>
            </a:pPr>
            <a:r>
              <a:rPr kumimoji="1" lang="zh-CN" altLang="en-US" dirty="0"/>
              <a:t>为了平衡运行时间和精度，需要找到</a:t>
            </a:r>
            <a:r>
              <a:rPr kumimoji="1" lang="zh-CN" altLang="en-US" dirty="0">
                <a:solidFill>
                  <a:srgbClr val="FF0000"/>
                </a:solidFill>
              </a:rPr>
              <a:t>近似求解法</a:t>
            </a:r>
            <a:r>
              <a:rPr kumimoji="1" lang="zh-CN" altLang="en-US" dirty="0"/>
              <a:t>如低阶方法，快速近似计算。</a:t>
            </a:r>
            <a:endParaRPr kumimoji="1" lang="en-US" altLang="zh-CN" dirty="0"/>
          </a:p>
        </p:txBody>
      </p:sp>
    </p:spTree>
    <p:extLst>
      <p:ext uri="{BB962C8B-B14F-4D97-AF65-F5344CB8AC3E}">
        <p14:creationId xmlns:p14="http://schemas.microsoft.com/office/powerpoint/2010/main" val="2233209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：面向使用者的</a:t>
            </a:r>
            <a:r>
              <a:rPr kumimoji="1" lang="en-US" altLang="zh-CN" dirty="0" err="1"/>
              <a:t>tcl</a:t>
            </a:r>
            <a:r>
              <a:rPr kumimoji="1" lang="zh-CN" altLang="en-US" dirty="0"/>
              <a:t>命令</a:t>
            </a:r>
          </a:p>
        </p:txBody>
      </p:sp>
      <p:sp>
        <p:nvSpPr>
          <p:cNvPr id="5" name="内容占位符 2"/>
          <p:cNvSpPr txBox="1"/>
          <p:nvPr/>
        </p:nvSpPr>
        <p:spPr bwMode="auto">
          <a:xfrm>
            <a:off x="308610" y="1126728"/>
            <a:ext cx="7518400"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支持的</a:t>
            </a:r>
            <a:r>
              <a:rPr kumimoji="1" lang="en-US" altLang="zh-CN" kern="0" dirty="0" err="1"/>
              <a:t>sdc</a:t>
            </a:r>
            <a:r>
              <a:rPr kumimoji="1" lang="zh-CN" altLang="en-US" kern="0" dirty="0"/>
              <a:t>命令</a:t>
            </a:r>
            <a:endParaRPr kumimoji="1" lang="en-US" altLang="zh-CN" kern="0" dirty="0"/>
          </a:p>
          <a:p>
            <a:pPr marL="0" indent="0">
              <a:buNone/>
            </a:pPr>
            <a:endParaRPr kumimoji="1" lang="en-US" altLang="zh-CN" kern="0" dirty="0"/>
          </a:p>
          <a:p>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graphicFrame>
        <p:nvGraphicFramePr>
          <p:cNvPr id="7" name="表格 6"/>
          <p:cNvGraphicFramePr>
            <a:graphicFrameLocks noGrp="1"/>
          </p:cNvGraphicFramePr>
          <p:nvPr/>
        </p:nvGraphicFramePr>
        <p:xfrm>
          <a:off x="398790" y="1670832"/>
          <a:ext cx="11000730" cy="4577567"/>
        </p:xfrm>
        <a:graphic>
          <a:graphicData uri="http://schemas.openxmlformats.org/drawingml/2006/table">
            <a:tbl>
              <a:tblPr firstRow="1" bandRow="1">
                <a:tableStyleId>{5C22544A-7EE6-4342-B048-85BDC9FD1C3A}</a:tableStyleId>
              </a:tblPr>
              <a:tblGrid>
                <a:gridCol w="4328934">
                  <a:extLst>
                    <a:ext uri="{9D8B030D-6E8A-4147-A177-3AD203B41FA5}">
                      <a16:colId xmlns:a16="http://schemas.microsoft.com/office/drawing/2014/main" val="20000"/>
                    </a:ext>
                  </a:extLst>
                </a:gridCol>
                <a:gridCol w="6671796">
                  <a:extLst>
                    <a:ext uri="{9D8B030D-6E8A-4147-A177-3AD203B41FA5}">
                      <a16:colId xmlns:a16="http://schemas.microsoft.com/office/drawing/2014/main" val="20001"/>
                    </a:ext>
                  </a:extLst>
                </a:gridCol>
              </a:tblGrid>
              <a:tr h="399413">
                <a:tc>
                  <a:txBody>
                    <a:bodyPr/>
                    <a:lstStyle/>
                    <a:p>
                      <a:pPr algn="l"/>
                      <a:r>
                        <a:rPr lang="en-US" altLang="zh-CN" sz="1600" dirty="0" err="1"/>
                        <a:t>sdc-cmd</a:t>
                      </a:r>
                      <a:endParaRPr lang="zh-CN" altLang="en-US" sz="1600" dirty="0"/>
                    </a:p>
                  </a:txBody>
                  <a:tcPr/>
                </a:tc>
                <a:tc>
                  <a:txBody>
                    <a:bodyPr/>
                    <a:lstStyle/>
                    <a:p>
                      <a:pPr algn="l"/>
                      <a:r>
                        <a:rPr lang="en-US" altLang="zh-CN" sz="1600" dirty="0"/>
                        <a:t>Description</a:t>
                      </a:r>
                      <a:endParaRPr lang="zh-CN" altLang="en-US" sz="1600" dirty="0"/>
                    </a:p>
                  </a:txBody>
                  <a:tcPr/>
                </a:tc>
                <a:extLst>
                  <a:ext uri="{0D108BD9-81ED-4DB2-BD59-A6C34878D82A}">
                    <a16:rowId xmlns:a16="http://schemas.microsoft.com/office/drawing/2014/main" val="10000"/>
                  </a:ext>
                </a:extLst>
              </a:tr>
              <a:tr h="368336">
                <a:tc>
                  <a:txBody>
                    <a:bodyPr/>
                    <a:lstStyle/>
                    <a:p>
                      <a:pPr algn="l"/>
                      <a:r>
                        <a:rPr lang="en-US" altLang="zh-CN" sz="1600" b="0" kern="1200" dirty="0" err="1">
                          <a:solidFill>
                            <a:schemeClr val="dk1"/>
                          </a:solidFill>
                          <a:effectLst/>
                          <a:latin typeface="+mn-lt"/>
                          <a:ea typeface="+mn-ea"/>
                          <a:cs typeface="+mn-cs"/>
                        </a:rPr>
                        <a:t>SetInputTransition</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Sets a fixed transition time on input or </a:t>
                      </a:r>
                      <a:r>
                        <a:rPr lang="en-US" altLang="zh-CN" sz="1600" dirty="0" err="1"/>
                        <a:t>inout</a:t>
                      </a:r>
                      <a:r>
                        <a:rPr lang="en-US" altLang="zh-CN" sz="1600" dirty="0"/>
                        <a:t> ports.</a:t>
                      </a:r>
                      <a:endParaRPr lang="zh-CN" altLang="en-US" sz="1600" dirty="0"/>
                    </a:p>
                  </a:txBody>
                  <a:tcPr/>
                </a:tc>
                <a:extLst>
                  <a:ext uri="{0D108BD9-81ED-4DB2-BD59-A6C34878D82A}">
                    <a16:rowId xmlns:a16="http://schemas.microsoft.com/office/drawing/2014/main" val="10001"/>
                  </a:ext>
                </a:extLst>
              </a:tr>
              <a:tr h="399413">
                <a:tc>
                  <a:txBody>
                    <a:bodyPr/>
                    <a:lstStyle/>
                    <a:p>
                      <a:pPr algn="l"/>
                      <a:r>
                        <a:rPr lang="en-US" altLang="zh-CN" sz="1600" b="0" kern="1200" dirty="0" err="1">
                          <a:solidFill>
                            <a:schemeClr val="dk1"/>
                          </a:solidFill>
                          <a:effectLst/>
                          <a:latin typeface="+mn-lt"/>
                          <a:ea typeface="+mn-ea"/>
                          <a:cs typeface="+mn-cs"/>
                        </a:rPr>
                        <a:t>SetInputDelay</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Defines the arrival time relative to a clock.</a:t>
                      </a:r>
                      <a:endParaRPr lang="zh-CN" altLang="en-US" sz="1600" dirty="0"/>
                    </a:p>
                  </a:txBody>
                  <a:tcPr/>
                </a:tc>
                <a:extLst>
                  <a:ext uri="{0D108BD9-81ED-4DB2-BD59-A6C34878D82A}">
                    <a16:rowId xmlns:a16="http://schemas.microsoft.com/office/drawing/2014/main" val="10002"/>
                  </a:ext>
                </a:extLst>
              </a:tr>
              <a:tr h="604251">
                <a:tc>
                  <a:txBody>
                    <a:bodyPr/>
                    <a:lstStyle/>
                    <a:p>
                      <a:pPr algn="l"/>
                      <a:r>
                        <a:rPr lang="en-US" altLang="zh-CN" sz="1600" b="0" kern="1200" dirty="0" err="1">
                          <a:solidFill>
                            <a:schemeClr val="dk1"/>
                          </a:solidFill>
                          <a:effectLst/>
                          <a:latin typeface="+mn-lt"/>
                          <a:ea typeface="+mn-ea"/>
                          <a:cs typeface="+mn-cs"/>
                        </a:rPr>
                        <a:t>SetLoad</a:t>
                      </a:r>
                      <a:endParaRPr lang="en-US" altLang="zh-CN" sz="1600" b="0" kern="1200" dirty="0">
                        <a:solidFill>
                          <a:schemeClr val="dk1"/>
                        </a:solidFill>
                        <a:effectLst/>
                        <a:latin typeface="+mn-lt"/>
                        <a:ea typeface="+mn-ea"/>
                        <a:cs typeface="+mn-cs"/>
                      </a:endParaRPr>
                    </a:p>
                  </a:txBody>
                  <a:tcPr/>
                </a:tc>
                <a:tc>
                  <a:txBody>
                    <a:bodyPr/>
                    <a:lstStyle/>
                    <a:p>
                      <a:pPr algn="l"/>
                      <a:r>
                        <a:rPr lang="en-US" altLang="zh-CN" sz="1600" dirty="0"/>
                        <a:t>Sets the capacitance on the specified ports and nets in the current design.</a:t>
                      </a:r>
                      <a:endParaRPr lang="zh-CN" altLang="en-US" sz="1600" dirty="0"/>
                    </a:p>
                  </a:txBody>
                  <a:tcPr/>
                </a:tc>
                <a:extLst>
                  <a:ext uri="{0D108BD9-81ED-4DB2-BD59-A6C34878D82A}">
                    <a16:rowId xmlns:a16="http://schemas.microsoft.com/office/drawing/2014/main" val="10003"/>
                  </a:ext>
                </a:extLst>
              </a:tr>
              <a:tr h="399413">
                <a:tc>
                  <a:txBody>
                    <a:bodyPr/>
                    <a:lstStyle/>
                    <a:p>
                      <a:pPr algn="l"/>
                      <a:r>
                        <a:rPr lang="en-US" altLang="zh-CN" sz="1600" b="0" kern="1200" dirty="0" err="1">
                          <a:solidFill>
                            <a:schemeClr val="dk1"/>
                          </a:solidFill>
                          <a:effectLst/>
                          <a:latin typeface="+mn-lt"/>
                          <a:ea typeface="+mn-ea"/>
                          <a:cs typeface="+mn-cs"/>
                        </a:rPr>
                        <a:t>SetMaxCapacitance</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Sets maximum </a:t>
                      </a:r>
                      <a:r>
                        <a:rPr lang="en-US" altLang="zh-CN" sz="1600" b="0" kern="1200" dirty="0" err="1">
                          <a:solidFill>
                            <a:schemeClr val="dk1"/>
                          </a:solidFill>
                          <a:effectLst/>
                          <a:latin typeface="+mn-lt"/>
                          <a:ea typeface="+mn-ea"/>
                          <a:cs typeface="+mn-cs"/>
                        </a:rPr>
                        <a:t>fanout</a:t>
                      </a:r>
                      <a:r>
                        <a:rPr lang="en-US" altLang="zh-CN" sz="1600" b="0" kern="1200" dirty="0">
                          <a:solidFill>
                            <a:schemeClr val="dk1"/>
                          </a:solidFill>
                          <a:effectLst/>
                          <a:latin typeface="+mn-lt"/>
                          <a:ea typeface="+mn-ea"/>
                          <a:cs typeface="+mn-cs"/>
                        </a:rPr>
                        <a:t> for input ports or designs.</a:t>
                      </a:r>
                    </a:p>
                  </a:txBody>
                  <a:tcPr/>
                </a:tc>
                <a:extLst>
                  <a:ext uri="{0D108BD9-81ED-4DB2-BD59-A6C34878D82A}">
                    <a16:rowId xmlns:a16="http://schemas.microsoft.com/office/drawing/2014/main" val="10004"/>
                  </a:ext>
                </a:extLst>
              </a:tr>
              <a:tr h="399413">
                <a:tc>
                  <a:txBody>
                    <a:bodyPr/>
                    <a:lstStyle/>
                    <a:p>
                      <a:pPr algn="l"/>
                      <a:r>
                        <a:rPr lang="en-US" altLang="zh-CN" sz="1600" b="0" kern="1200" dirty="0" err="1">
                          <a:solidFill>
                            <a:schemeClr val="dk1"/>
                          </a:solidFill>
                          <a:effectLst/>
                          <a:latin typeface="+mn-lt"/>
                          <a:ea typeface="+mn-ea"/>
                          <a:cs typeface="+mn-cs"/>
                        </a:rPr>
                        <a:t>SetMaxFanout</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Sets maximum </a:t>
                      </a:r>
                      <a:r>
                        <a:rPr lang="en-US" altLang="zh-CN" sz="1600" b="0" kern="1200" dirty="0" err="1">
                          <a:solidFill>
                            <a:schemeClr val="dk1"/>
                          </a:solidFill>
                          <a:effectLst/>
                          <a:latin typeface="+mn-lt"/>
                          <a:ea typeface="+mn-ea"/>
                          <a:cs typeface="+mn-cs"/>
                        </a:rPr>
                        <a:t>fanout</a:t>
                      </a:r>
                      <a:r>
                        <a:rPr lang="en-US" altLang="zh-CN" sz="1600" b="0" kern="1200" dirty="0">
                          <a:solidFill>
                            <a:schemeClr val="dk1"/>
                          </a:solidFill>
                          <a:effectLst/>
                          <a:latin typeface="+mn-lt"/>
                          <a:ea typeface="+mn-ea"/>
                          <a:cs typeface="+mn-cs"/>
                        </a:rPr>
                        <a:t> for input ports or designs.</a:t>
                      </a:r>
                    </a:p>
                  </a:txBody>
                  <a:tcPr/>
                </a:tc>
                <a:extLst>
                  <a:ext uri="{0D108BD9-81ED-4DB2-BD59-A6C34878D82A}">
                    <a16:rowId xmlns:a16="http://schemas.microsoft.com/office/drawing/2014/main" val="10005"/>
                  </a:ext>
                </a:extLst>
              </a:tr>
              <a:tr h="604251">
                <a:tc>
                  <a:txBody>
                    <a:bodyPr/>
                    <a:lstStyle/>
                    <a:p>
                      <a:pPr algn="l"/>
                      <a:r>
                        <a:rPr lang="en-US" altLang="zh-CN" sz="1600" b="0" kern="1200" dirty="0" err="1">
                          <a:solidFill>
                            <a:schemeClr val="dk1"/>
                          </a:solidFill>
                          <a:effectLst/>
                          <a:latin typeface="+mn-lt"/>
                          <a:ea typeface="+mn-ea"/>
                          <a:cs typeface="+mn-cs"/>
                        </a:rPr>
                        <a:t>SetMaxTransition</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Sets maximum transition for pins, ports, clocks, or designs with respect to the main library trip-points</a:t>
                      </a:r>
                    </a:p>
                  </a:txBody>
                  <a:tcPr/>
                </a:tc>
                <a:extLst>
                  <a:ext uri="{0D108BD9-81ED-4DB2-BD59-A6C34878D82A}">
                    <a16:rowId xmlns:a16="http://schemas.microsoft.com/office/drawing/2014/main" val="10006"/>
                  </a:ext>
                </a:extLst>
              </a:tr>
              <a:tr h="399413">
                <a:tc>
                  <a:txBody>
                    <a:bodyPr/>
                    <a:lstStyle/>
                    <a:p>
                      <a:pPr algn="l"/>
                      <a:r>
                        <a:rPr lang="en-US" altLang="zh-CN" sz="1600" b="0" kern="1200" dirty="0" err="1">
                          <a:solidFill>
                            <a:schemeClr val="dk1"/>
                          </a:solidFill>
                          <a:effectLst/>
                          <a:latin typeface="+mn-lt"/>
                          <a:ea typeface="+mn-ea"/>
                          <a:cs typeface="+mn-cs"/>
                        </a:rPr>
                        <a:t>SetMulticyclePath</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Defines the multicycle path.</a:t>
                      </a:r>
                    </a:p>
                  </a:txBody>
                  <a:tcPr/>
                </a:tc>
                <a:extLst>
                  <a:ext uri="{0D108BD9-81ED-4DB2-BD59-A6C34878D82A}">
                    <a16:rowId xmlns:a16="http://schemas.microsoft.com/office/drawing/2014/main" val="10007"/>
                  </a:ext>
                </a:extLst>
              </a:tr>
              <a:tr h="399413">
                <a:tc>
                  <a:txBody>
                    <a:bodyPr/>
                    <a:lstStyle/>
                    <a:p>
                      <a:pPr algn="l"/>
                      <a:r>
                        <a:rPr lang="en-US" altLang="zh-CN" sz="1600" b="0" kern="1200" dirty="0" err="1">
                          <a:solidFill>
                            <a:schemeClr val="dk1"/>
                          </a:solidFill>
                          <a:effectLst/>
                          <a:latin typeface="+mn-lt"/>
                          <a:ea typeface="+mn-ea"/>
                          <a:cs typeface="+mn-cs"/>
                        </a:rPr>
                        <a:t>SetPropagatedClock</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Specifies propagated clock latency.</a:t>
                      </a:r>
                    </a:p>
                  </a:txBody>
                  <a:tcPr/>
                </a:tc>
                <a:extLst>
                  <a:ext uri="{0D108BD9-81ED-4DB2-BD59-A6C34878D82A}">
                    <a16:rowId xmlns:a16="http://schemas.microsoft.com/office/drawing/2014/main" val="10008"/>
                  </a:ext>
                </a:extLst>
              </a:tr>
              <a:tr h="60425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err="1">
                          <a:solidFill>
                            <a:schemeClr val="dk1"/>
                          </a:solidFill>
                          <a:effectLst/>
                          <a:latin typeface="+mn-lt"/>
                          <a:ea typeface="+mn-ea"/>
                          <a:cs typeface="+mn-cs"/>
                        </a:rPr>
                        <a:t>CmdSetTimingDerate</a:t>
                      </a:r>
                      <a:endParaRPr lang="en-US" altLang="zh-CN"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dk1"/>
                          </a:solidFill>
                          <a:effectLst/>
                          <a:latin typeface="+mn-lt"/>
                          <a:ea typeface="+mn-ea"/>
                          <a:cs typeface="+mn-cs"/>
                        </a:rPr>
                        <a:t>Adjusts the calculated cell and net delays by a specified factor to model the effects of on-chip variation.</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150184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：面向使用者的</a:t>
            </a:r>
            <a:r>
              <a:rPr kumimoji="1" lang="en-US" altLang="zh-CN" dirty="0" err="1"/>
              <a:t>tcl</a:t>
            </a:r>
            <a:r>
              <a:rPr kumimoji="1" lang="zh-CN" altLang="en-US" dirty="0"/>
              <a:t>命令</a:t>
            </a:r>
          </a:p>
        </p:txBody>
      </p:sp>
      <p:pic>
        <p:nvPicPr>
          <p:cNvPr id="3" name="图片 2"/>
          <p:cNvPicPr>
            <a:picLocks noChangeAspect="1"/>
          </p:cNvPicPr>
          <p:nvPr/>
        </p:nvPicPr>
        <p:blipFill>
          <a:blip r:embed="rId2"/>
          <a:stretch>
            <a:fillRect/>
          </a:stretch>
        </p:blipFill>
        <p:spPr>
          <a:xfrm>
            <a:off x="7774844" y="1180584"/>
            <a:ext cx="4417156" cy="5036066"/>
          </a:xfrm>
          <a:prstGeom prst="rect">
            <a:avLst/>
          </a:prstGeom>
        </p:spPr>
      </p:pic>
      <p:sp>
        <p:nvSpPr>
          <p:cNvPr id="5" name="内容占位符 2"/>
          <p:cNvSpPr txBox="1"/>
          <p:nvPr/>
        </p:nvSpPr>
        <p:spPr bwMode="auto">
          <a:xfrm>
            <a:off x="69850" y="1104384"/>
            <a:ext cx="7518400"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zh-CN" altLang="en-US" kern="0" dirty="0"/>
              <a:t>编写</a:t>
            </a:r>
            <a:r>
              <a:rPr kumimoji="1" lang="en-US" altLang="zh-CN" kern="0" dirty="0" err="1"/>
              <a:t>run_ista.tcl</a:t>
            </a:r>
            <a:r>
              <a:rPr kumimoji="1" lang="zh-CN" altLang="en-US" kern="0" dirty="0"/>
              <a:t>文件，如右图所示</a:t>
            </a:r>
          </a:p>
          <a:p>
            <a:r>
              <a:rPr kumimoji="1" lang="zh-CN" altLang="en-US" kern="0" dirty="0"/>
              <a:t>运行该文件，得到</a:t>
            </a:r>
            <a:r>
              <a:rPr kumimoji="1" lang="en-US" altLang="zh-CN" kern="0" dirty="0">
                <a:solidFill>
                  <a:srgbClr val="C00000"/>
                </a:solidFill>
              </a:rPr>
              <a:t>6</a:t>
            </a:r>
            <a:r>
              <a:rPr kumimoji="1" lang="zh-CN" altLang="en-US" kern="0" dirty="0">
                <a:solidFill>
                  <a:srgbClr val="C00000"/>
                </a:solidFill>
              </a:rPr>
              <a:t>个</a:t>
            </a:r>
            <a:r>
              <a:rPr kumimoji="1" lang="zh-CN" altLang="en-US" kern="0" dirty="0"/>
              <a:t>时序报告：</a:t>
            </a:r>
            <a:endParaRPr kumimoji="1" lang="en-US" altLang="zh-CN" kern="0" dirty="0"/>
          </a:p>
          <a:p>
            <a:pPr marL="0" indent="0">
              <a:buNone/>
            </a:pPr>
            <a:r>
              <a:rPr kumimoji="1" lang="en-US" altLang="zh-CN" sz="2400" kern="0" dirty="0"/>
              <a:t>   &gt;</a:t>
            </a:r>
            <a:r>
              <a:rPr kumimoji="1" lang="en-US" altLang="zh-CN" sz="2400" kern="0" dirty="0" err="1"/>
              <a:t>asic_</a:t>
            </a:r>
            <a:r>
              <a:rPr lang="en-US" altLang="zh-CN" sz="2400" dirty="0" err="1"/>
              <a:t>top.rpt</a:t>
            </a:r>
            <a:r>
              <a:rPr lang="zh-CN" altLang="en-US" sz="2400" dirty="0"/>
              <a:t>（报告 </a:t>
            </a:r>
            <a:r>
              <a:rPr lang="en-US" altLang="zh-CN" sz="2400" dirty="0"/>
              <a:t>WNS,TNS </a:t>
            </a:r>
            <a:r>
              <a:rPr lang="zh-CN" altLang="en-US" sz="2400" dirty="0"/>
              <a:t>和时序路径）</a:t>
            </a:r>
            <a:endParaRPr kumimoji="1" lang="en-US" altLang="zh-CN" kern="0" dirty="0"/>
          </a:p>
          <a:p>
            <a:pPr marL="0" indent="0">
              <a:buNone/>
            </a:pPr>
            <a:r>
              <a:rPr kumimoji="1" lang="en-US" altLang="zh-CN" sz="2400" kern="0" dirty="0"/>
              <a:t>   &gt;</a:t>
            </a:r>
            <a:r>
              <a:rPr kumimoji="1" lang="en-US" altLang="zh-CN" sz="2400" kern="0" dirty="0" err="1"/>
              <a:t>asic_top.cap</a:t>
            </a:r>
            <a:r>
              <a:rPr kumimoji="1" lang="zh-CN" altLang="en-US" sz="2400" kern="0" dirty="0"/>
              <a:t>（报告违例电容）</a:t>
            </a:r>
          </a:p>
          <a:p>
            <a:pPr marL="0" indent="0">
              <a:buNone/>
            </a:pPr>
            <a:r>
              <a:rPr kumimoji="1" lang="en-US" altLang="zh-CN" sz="2400" kern="0" dirty="0"/>
              <a:t>   &gt;</a:t>
            </a:r>
            <a:r>
              <a:rPr kumimoji="1" lang="en-US" altLang="zh-CN" sz="2400" kern="0" dirty="0" err="1"/>
              <a:t>asic_top.fanout</a:t>
            </a:r>
            <a:r>
              <a:rPr kumimoji="1" lang="zh-CN" altLang="en-US" sz="2400" kern="0" dirty="0"/>
              <a:t>（报告违例扇出）</a:t>
            </a:r>
          </a:p>
          <a:p>
            <a:pPr marL="0" indent="0">
              <a:buNone/>
            </a:pPr>
            <a:r>
              <a:rPr kumimoji="1" lang="en-US" altLang="zh-CN" sz="2400" kern="0" dirty="0"/>
              <a:t>   &gt;</a:t>
            </a:r>
            <a:r>
              <a:rPr kumimoji="1" lang="en-US" altLang="zh-CN" sz="2400" kern="0" dirty="0" err="1"/>
              <a:t>asic_top.trans</a:t>
            </a:r>
            <a:r>
              <a:rPr kumimoji="1" lang="zh-CN" altLang="en-US" sz="2400" kern="0" dirty="0"/>
              <a:t>（报告违例转换时间）</a:t>
            </a:r>
          </a:p>
          <a:p>
            <a:pPr marL="0" indent="0">
              <a:buNone/>
            </a:pPr>
            <a:r>
              <a:rPr kumimoji="1" lang="en-US" altLang="zh-CN" sz="2400" kern="0" dirty="0"/>
              <a:t>   &gt;</a:t>
            </a:r>
            <a:r>
              <a:rPr kumimoji="1" lang="en-US" altLang="zh-CN" sz="2400" kern="0" dirty="0" err="1"/>
              <a:t>asic_top_hold</a:t>
            </a:r>
            <a:r>
              <a:rPr kumimoji="1" lang="en-US" altLang="zh-CN" sz="2400" kern="0" dirty="0"/>
              <a:t> .skew</a:t>
            </a:r>
            <a:r>
              <a:rPr kumimoji="1" lang="zh-CN" altLang="en-US" sz="2400" kern="0" dirty="0"/>
              <a:t>（报告</a:t>
            </a:r>
            <a:r>
              <a:rPr kumimoji="1" lang="en-US" altLang="zh-CN" sz="2400" kern="0" dirty="0"/>
              <a:t>hold</a:t>
            </a:r>
            <a:r>
              <a:rPr kumimoji="1" lang="zh-CN" altLang="en-US" sz="2400" kern="0" dirty="0"/>
              <a:t>模式下的时钟偏斜</a:t>
            </a:r>
            <a:r>
              <a:rPr kumimoji="1" lang="en-US" altLang="zh-CN" sz="2400" kern="0" dirty="0"/>
              <a:t>)  </a:t>
            </a:r>
          </a:p>
          <a:p>
            <a:pPr marL="0" indent="0">
              <a:buNone/>
            </a:pPr>
            <a:r>
              <a:rPr kumimoji="1" lang="en-US" altLang="zh-CN" sz="2400" kern="0" dirty="0"/>
              <a:t>   &gt;</a:t>
            </a:r>
            <a:r>
              <a:rPr kumimoji="1" lang="en-US" altLang="zh-CN" sz="2400" kern="0" dirty="0" err="1"/>
              <a:t>asic_top_setup.skew</a:t>
            </a:r>
            <a:r>
              <a:rPr kumimoji="1" lang="zh-CN" altLang="en-US" sz="2400" kern="0" dirty="0"/>
              <a:t>（报告</a:t>
            </a:r>
            <a:r>
              <a:rPr kumimoji="1" lang="en-US" altLang="zh-CN" sz="2400" kern="0" dirty="0"/>
              <a:t>setup</a:t>
            </a:r>
            <a:r>
              <a:rPr kumimoji="1" lang="zh-CN" altLang="en-US" sz="2400" kern="0" dirty="0"/>
              <a:t>模式下的时钟偏斜）</a:t>
            </a:r>
            <a:endParaRPr kumimoji="1" lang="en-US" altLang="zh-CN" sz="2400" kern="0" dirty="0"/>
          </a:p>
          <a:p>
            <a:pPr marL="0" indent="0">
              <a:buNone/>
            </a:pPr>
            <a:endParaRPr kumimoji="1" lang="en-US" altLang="zh-CN" kern="0" dirty="0"/>
          </a:p>
          <a:p>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sp>
        <p:nvSpPr>
          <p:cNvPr id="6" name="文本框 5"/>
          <p:cNvSpPr txBox="1"/>
          <p:nvPr/>
        </p:nvSpPr>
        <p:spPr>
          <a:xfrm>
            <a:off x="9515918" y="6322635"/>
            <a:ext cx="1247332" cy="338554"/>
          </a:xfrm>
          <a:prstGeom prst="rect">
            <a:avLst/>
          </a:prstGeom>
          <a:noFill/>
        </p:spPr>
        <p:txBody>
          <a:bodyPr wrap="square">
            <a:spAutoFit/>
          </a:bodyPr>
          <a:lstStyle/>
          <a:p>
            <a:r>
              <a:rPr lang="en-US" altLang="zh-CN" sz="1600" dirty="0" err="1"/>
              <a:t>run_ista.tcl</a:t>
            </a:r>
            <a:endParaRPr lang="zh-CN" altLang="en-US" sz="1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a:t>
            </a:r>
            <a:r>
              <a:rPr kumimoji="1" lang="en-US" altLang="zh-CN" dirty="0"/>
              <a:t>timing report</a:t>
            </a:r>
            <a:r>
              <a:rPr kumimoji="1" lang="zh-CN" altLang="en-US" dirty="0"/>
              <a:t>解读</a:t>
            </a:r>
          </a:p>
        </p:txBody>
      </p:sp>
      <p:sp>
        <p:nvSpPr>
          <p:cNvPr id="5" name="内容占位符 2"/>
          <p:cNvSpPr txBox="1"/>
          <p:nvPr/>
        </p:nvSpPr>
        <p:spPr bwMode="auto">
          <a:xfrm>
            <a:off x="181744" y="1026900"/>
            <a:ext cx="9823844"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en-US" altLang="zh-CN" kern="0" dirty="0" err="1"/>
              <a:t>asic_top.rpt</a:t>
            </a:r>
            <a:r>
              <a:rPr lang="zh-CN" altLang="en-US" dirty="0"/>
              <a:t>（报告 </a:t>
            </a:r>
            <a:r>
              <a:rPr lang="en-US" altLang="zh-CN" dirty="0"/>
              <a:t>WNS,TNS </a:t>
            </a:r>
            <a:r>
              <a:rPr lang="zh-CN" altLang="en-US" dirty="0"/>
              <a:t>和时序路径）</a:t>
            </a:r>
            <a:endParaRPr kumimoji="1" lang="en-US" altLang="zh-CN" kern="0" dirty="0"/>
          </a:p>
          <a:p>
            <a:pPr marL="0" indent="0">
              <a:buNone/>
            </a:pPr>
            <a:r>
              <a:rPr kumimoji="1" lang="en-US" altLang="zh-CN" b="1" kern="0" dirty="0"/>
              <a:t>	</a:t>
            </a:r>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pic>
        <p:nvPicPr>
          <p:cNvPr id="4" name="图片 3"/>
          <p:cNvPicPr>
            <a:picLocks noChangeAspect="1"/>
          </p:cNvPicPr>
          <p:nvPr/>
        </p:nvPicPr>
        <p:blipFill>
          <a:blip r:embed="rId2"/>
          <a:stretch>
            <a:fillRect/>
          </a:stretch>
        </p:blipFill>
        <p:spPr>
          <a:xfrm>
            <a:off x="502530" y="1785434"/>
            <a:ext cx="8666870" cy="3287273"/>
          </a:xfrm>
          <a:prstGeom prst="rect">
            <a:avLst/>
          </a:prstGeom>
        </p:spPr>
      </p:pic>
      <p:pic>
        <p:nvPicPr>
          <p:cNvPr id="7" name="图片 6"/>
          <p:cNvPicPr>
            <a:picLocks noChangeAspect="1"/>
          </p:cNvPicPr>
          <p:nvPr/>
        </p:nvPicPr>
        <p:blipFill rotWithShape="1">
          <a:blip r:embed="rId3"/>
          <a:srcRect b="78332"/>
          <a:stretch>
            <a:fillRect/>
          </a:stretch>
        </p:blipFill>
        <p:spPr>
          <a:xfrm>
            <a:off x="502530" y="5083296"/>
            <a:ext cx="10348108" cy="456776"/>
          </a:xfrm>
          <a:prstGeom prst="rect">
            <a:avLst/>
          </a:prstGeom>
        </p:spPr>
      </p:pic>
      <p:pic>
        <p:nvPicPr>
          <p:cNvPr id="9" name="图片 8"/>
          <p:cNvPicPr>
            <a:picLocks noChangeAspect="1"/>
          </p:cNvPicPr>
          <p:nvPr/>
        </p:nvPicPr>
        <p:blipFill>
          <a:blip r:embed="rId4"/>
          <a:stretch>
            <a:fillRect/>
          </a:stretch>
        </p:blipFill>
        <p:spPr>
          <a:xfrm>
            <a:off x="502530" y="5588893"/>
            <a:ext cx="10348108" cy="162073"/>
          </a:xfrm>
          <a:prstGeom prst="rect">
            <a:avLst/>
          </a:prstGeom>
        </p:spPr>
      </p:pic>
      <p:pic>
        <p:nvPicPr>
          <p:cNvPr id="10" name="图片 9"/>
          <p:cNvPicPr>
            <a:picLocks noChangeAspect="1"/>
          </p:cNvPicPr>
          <p:nvPr/>
        </p:nvPicPr>
        <p:blipFill>
          <a:blip r:embed="rId5"/>
          <a:stretch>
            <a:fillRect/>
          </a:stretch>
        </p:blipFill>
        <p:spPr>
          <a:xfrm>
            <a:off x="502530" y="5801513"/>
            <a:ext cx="10348108" cy="85411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a:t>
            </a:r>
            <a:r>
              <a:rPr kumimoji="1" lang="en-US" altLang="zh-CN" dirty="0"/>
              <a:t>timing report</a:t>
            </a:r>
            <a:r>
              <a:rPr kumimoji="1" lang="zh-CN" altLang="en-US" dirty="0"/>
              <a:t>解读</a:t>
            </a:r>
          </a:p>
        </p:txBody>
      </p:sp>
      <p:sp>
        <p:nvSpPr>
          <p:cNvPr id="5" name="内容占位符 2"/>
          <p:cNvSpPr txBox="1"/>
          <p:nvPr/>
        </p:nvSpPr>
        <p:spPr bwMode="auto">
          <a:xfrm>
            <a:off x="69850" y="1104384"/>
            <a:ext cx="9823844"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en-US" altLang="zh-CN" sz="2400" kern="0" dirty="0" err="1"/>
              <a:t>asic_top.cap</a:t>
            </a:r>
            <a:r>
              <a:rPr kumimoji="1" lang="zh-CN" altLang="en-US" sz="2400" kern="0" dirty="0"/>
              <a:t>（报告违例电容）</a:t>
            </a:r>
            <a:endParaRPr kumimoji="1" lang="en-US" altLang="zh-CN" sz="2400" kern="0" dirty="0"/>
          </a:p>
          <a:p>
            <a:endParaRPr kumimoji="1" lang="en-US" altLang="zh-CN" sz="2400" kern="0" dirty="0"/>
          </a:p>
          <a:p>
            <a:endParaRPr kumimoji="1" lang="en-US" altLang="zh-CN" sz="2400" kern="0" dirty="0"/>
          </a:p>
          <a:p>
            <a:endParaRPr kumimoji="1" lang="en-US" altLang="zh-CN" sz="2400" kern="0" dirty="0"/>
          </a:p>
          <a:p>
            <a:endParaRPr kumimoji="1" lang="en-US" altLang="zh-CN" sz="2400" kern="0" dirty="0"/>
          </a:p>
          <a:p>
            <a:r>
              <a:rPr kumimoji="1" lang="en-US" altLang="zh-CN" sz="2400" kern="0" dirty="0" err="1"/>
              <a:t>asic_top.fanout</a:t>
            </a:r>
            <a:r>
              <a:rPr kumimoji="1" lang="zh-CN" altLang="en-US" sz="2400" kern="0" dirty="0"/>
              <a:t>（报告违例扇出）</a:t>
            </a:r>
          </a:p>
          <a:p>
            <a:pPr marL="0" indent="0">
              <a:buNone/>
            </a:pPr>
            <a:r>
              <a:rPr kumimoji="1" lang="en-US" altLang="zh-CN" sz="2400" kern="0" dirty="0"/>
              <a:t>	</a:t>
            </a:r>
          </a:p>
          <a:p>
            <a:endParaRPr kumimoji="1" lang="en-US" altLang="zh-CN" sz="2400" kern="0" dirty="0"/>
          </a:p>
          <a:p>
            <a:endParaRPr kumimoji="1" lang="en-US" altLang="zh-CN" sz="2400" kern="0" dirty="0"/>
          </a:p>
          <a:p>
            <a:endParaRPr kumimoji="1" lang="en-US" altLang="zh-CN" sz="2400" kern="0" dirty="0"/>
          </a:p>
          <a:p>
            <a:endParaRPr kumimoji="1" lang="en-US" altLang="zh-CN" sz="2400" kern="0" dirty="0"/>
          </a:p>
          <a:p>
            <a:endParaRPr kumimoji="1" lang="en-US" altLang="zh-CN" sz="2400" kern="0" dirty="0"/>
          </a:p>
          <a:p>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pic>
        <p:nvPicPr>
          <p:cNvPr id="3" name="图片 2"/>
          <p:cNvPicPr>
            <a:picLocks noChangeAspect="1"/>
          </p:cNvPicPr>
          <p:nvPr/>
        </p:nvPicPr>
        <p:blipFill>
          <a:blip r:embed="rId2"/>
          <a:stretch>
            <a:fillRect/>
          </a:stretch>
        </p:blipFill>
        <p:spPr>
          <a:xfrm>
            <a:off x="441937" y="1722811"/>
            <a:ext cx="10457030" cy="1657315"/>
          </a:xfrm>
          <a:prstGeom prst="rect">
            <a:avLst/>
          </a:prstGeom>
        </p:spPr>
      </p:pic>
      <p:pic>
        <p:nvPicPr>
          <p:cNvPr id="4" name="图片 3"/>
          <p:cNvPicPr>
            <a:picLocks noChangeAspect="1"/>
          </p:cNvPicPr>
          <p:nvPr/>
        </p:nvPicPr>
        <p:blipFill>
          <a:blip r:embed="rId3"/>
          <a:stretch>
            <a:fillRect/>
          </a:stretch>
        </p:blipFill>
        <p:spPr>
          <a:xfrm>
            <a:off x="441937" y="4152433"/>
            <a:ext cx="8225105" cy="21234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a:t>
            </a:r>
            <a:r>
              <a:rPr kumimoji="1" lang="en-US" altLang="zh-CN" dirty="0"/>
              <a:t>timing report</a:t>
            </a:r>
            <a:r>
              <a:rPr kumimoji="1" lang="zh-CN" altLang="en-US" dirty="0"/>
              <a:t>解读</a:t>
            </a:r>
          </a:p>
        </p:txBody>
      </p:sp>
      <p:sp>
        <p:nvSpPr>
          <p:cNvPr id="5" name="内容占位符 2"/>
          <p:cNvSpPr txBox="1"/>
          <p:nvPr/>
        </p:nvSpPr>
        <p:spPr bwMode="auto">
          <a:xfrm>
            <a:off x="69850" y="1104384"/>
            <a:ext cx="9823844"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en-US" altLang="zh-CN" sz="2400" kern="0" dirty="0" err="1"/>
              <a:t>asic_top.trans</a:t>
            </a:r>
            <a:r>
              <a:rPr kumimoji="1" lang="zh-CN" altLang="en-US" sz="2400" kern="0" dirty="0"/>
              <a:t>（报告违例转换时间）</a:t>
            </a:r>
            <a:endParaRPr kumimoji="1" lang="en-US" altLang="zh-CN" sz="2400" kern="0" dirty="0"/>
          </a:p>
          <a:p>
            <a:endParaRPr kumimoji="1" lang="zh-CN" altLang="en-US" sz="2400" kern="0" dirty="0"/>
          </a:p>
          <a:p>
            <a:pPr marL="0" indent="0">
              <a:buNone/>
            </a:pPr>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pic>
        <p:nvPicPr>
          <p:cNvPr id="3" name="图片 2"/>
          <p:cNvPicPr>
            <a:picLocks noChangeAspect="1"/>
          </p:cNvPicPr>
          <p:nvPr/>
        </p:nvPicPr>
        <p:blipFill>
          <a:blip r:embed="rId2"/>
          <a:stretch>
            <a:fillRect/>
          </a:stretch>
        </p:blipFill>
        <p:spPr>
          <a:xfrm>
            <a:off x="427004" y="1780874"/>
            <a:ext cx="9986996" cy="186083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iSTA</a:t>
            </a:r>
            <a:r>
              <a:rPr kumimoji="1" lang="zh-CN" altLang="en-US" dirty="0"/>
              <a:t>：</a:t>
            </a:r>
            <a:r>
              <a:rPr kumimoji="1" lang="en-US" altLang="zh-CN" dirty="0"/>
              <a:t>timing report</a:t>
            </a:r>
            <a:r>
              <a:rPr kumimoji="1" lang="zh-CN" altLang="en-US" dirty="0"/>
              <a:t>解读</a:t>
            </a:r>
          </a:p>
        </p:txBody>
      </p:sp>
      <p:sp>
        <p:nvSpPr>
          <p:cNvPr id="5" name="内容占位符 2"/>
          <p:cNvSpPr txBox="1"/>
          <p:nvPr/>
        </p:nvSpPr>
        <p:spPr bwMode="auto">
          <a:xfrm>
            <a:off x="69850" y="1104384"/>
            <a:ext cx="9823844" cy="563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0">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0">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0">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0">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kumimoji="1" lang="en-US" altLang="zh-CN" sz="2400" kern="0" dirty="0" err="1"/>
              <a:t>asic_top_hold</a:t>
            </a:r>
            <a:r>
              <a:rPr kumimoji="1" lang="en-US" altLang="zh-CN" sz="2400" kern="0" dirty="0"/>
              <a:t> .skew</a:t>
            </a:r>
            <a:r>
              <a:rPr kumimoji="1" lang="zh-CN" altLang="en-US" sz="2400" kern="0" dirty="0"/>
              <a:t>（报告</a:t>
            </a:r>
            <a:r>
              <a:rPr kumimoji="1" lang="en-US" altLang="zh-CN" sz="2400" kern="0" dirty="0"/>
              <a:t>hold</a:t>
            </a:r>
            <a:r>
              <a:rPr kumimoji="1" lang="zh-CN" altLang="en-US" sz="2400" kern="0" dirty="0"/>
              <a:t>模式下的时钟偏斜</a:t>
            </a:r>
            <a:r>
              <a:rPr kumimoji="1" lang="en-US" altLang="zh-CN" sz="2400" kern="0" dirty="0"/>
              <a:t>)</a:t>
            </a:r>
          </a:p>
          <a:p>
            <a:r>
              <a:rPr kumimoji="1" lang="en-US" altLang="zh-CN" sz="2400" kern="0" dirty="0" err="1"/>
              <a:t>asic_top_setup.skew</a:t>
            </a:r>
            <a:r>
              <a:rPr kumimoji="1" lang="zh-CN" altLang="en-US" sz="2400" kern="0" dirty="0"/>
              <a:t>（报告</a:t>
            </a:r>
            <a:r>
              <a:rPr kumimoji="1" lang="en-US" altLang="zh-CN" sz="2400" kern="0" dirty="0"/>
              <a:t>setup</a:t>
            </a:r>
            <a:r>
              <a:rPr kumimoji="1" lang="zh-CN" altLang="en-US" sz="2400" kern="0" dirty="0"/>
              <a:t>模式下的时钟偏斜）</a:t>
            </a:r>
            <a:endParaRPr kumimoji="1" lang="en-US" altLang="zh-CN" sz="2400" kern="0" dirty="0"/>
          </a:p>
          <a:p>
            <a:pPr marL="0" indent="0">
              <a:buNone/>
            </a:pPr>
            <a:endParaRPr kumimoji="1" lang="en-US" altLang="zh-CN" kern="0" dirty="0"/>
          </a:p>
          <a:p>
            <a:pPr marL="0" indent="0">
              <a:buNone/>
            </a:pPr>
            <a:endParaRPr kumimoji="1" lang="en-US" altLang="zh-CN" b="1" kern="0" dirty="0"/>
          </a:p>
          <a:p>
            <a:pPr lvl="1"/>
            <a:endParaRPr kumimoji="1" lang="en-US" altLang="zh-CN" kern="0" dirty="0"/>
          </a:p>
          <a:p>
            <a:pPr lvl="1"/>
            <a:endParaRPr kumimoji="1" lang="zh-CN" altLang="en-US" b="1" kern="0" dirty="0"/>
          </a:p>
          <a:p>
            <a:pPr lvl="1"/>
            <a:endParaRPr kumimoji="1" lang="zh-CN" altLang="en-US" b="1" kern="0" dirty="0"/>
          </a:p>
          <a:p>
            <a:endParaRPr kumimoji="1" lang="zh-CN" altLang="en-US" b="1" kern="0" dirty="0"/>
          </a:p>
        </p:txBody>
      </p:sp>
      <p:pic>
        <p:nvPicPr>
          <p:cNvPr id="4" name="图片 3"/>
          <p:cNvPicPr>
            <a:picLocks noChangeAspect="1"/>
          </p:cNvPicPr>
          <p:nvPr/>
        </p:nvPicPr>
        <p:blipFill rotWithShape="1">
          <a:blip r:embed="rId2"/>
          <a:srcRect b="5390"/>
          <a:stretch>
            <a:fillRect/>
          </a:stretch>
        </p:blipFill>
        <p:spPr>
          <a:xfrm>
            <a:off x="358775" y="2068513"/>
            <a:ext cx="10506075" cy="1709738"/>
          </a:xfrm>
          <a:prstGeom prst="rect">
            <a:avLst/>
          </a:prstGeom>
        </p:spPr>
      </p:pic>
      <p:pic>
        <p:nvPicPr>
          <p:cNvPr id="17" name="图片 16"/>
          <p:cNvPicPr>
            <a:picLocks noChangeAspect="1"/>
          </p:cNvPicPr>
          <p:nvPr/>
        </p:nvPicPr>
        <p:blipFill>
          <a:blip r:embed="rId3"/>
          <a:stretch>
            <a:fillRect/>
          </a:stretch>
        </p:blipFill>
        <p:spPr>
          <a:xfrm>
            <a:off x="3514725" y="3924042"/>
            <a:ext cx="4981575" cy="2801443"/>
          </a:xfrm>
          <a:prstGeom prst="rect">
            <a:avLst/>
          </a:prstGeom>
        </p:spPr>
      </p:pic>
      <p:cxnSp>
        <p:nvCxnSpPr>
          <p:cNvPr id="12" name="曲线连接符 11"/>
          <p:cNvCxnSpPr/>
          <p:nvPr/>
        </p:nvCxnSpPr>
        <p:spPr bwMode="auto">
          <a:xfrm rot="5400000">
            <a:off x="5884592" y="2979463"/>
            <a:ext cx="3479800" cy="3070774"/>
          </a:xfrm>
          <a:prstGeom prst="curvedConnector3">
            <a:avLst/>
          </a:prstGeom>
          <a:solidFill>
            <a:schemeClr val="accent1"/>
          </a:solidFill>
          <a:ln w="9525" cap="flat" cmpd="sng" algn="ctr">
            <a:solidFill>
              <a:srgbClr val="C00000"/>
            </a:solidFill>
            <a:prstDash val="solid"/>
            <a:round/>
            <a:headEnd type="none" w="med" len="med"/>
            <a:tailEnd type="triangle"/>
          </a:ln>
        </p:spPr>
      </p:cxnSp>
      <p:cxnSp>
        <p:nvCxnSpPr>
          <p:cNvPr id="14" name="曲线连接符 13"/>
          <p:cNvCxnSpPr/>
          <p:nvPr/>
        </p:nvCxnSpPr>
        <p:spPr bwMode="auto">
          <a:xfrm rot="10800000" flipV="1">
            <a:off x="7054850" y="2756734"/>
            <a:ext cx="2921002" cy="2901115"/>
          </a:xfrm>
          <a:prstGeom prst="curvedConnector3">
            <a:avLst>
              <a:gd name="adj1" fmla="val 19130"/>
            </a:avLst>
          </a:prstGeom>
          <a:solidFill>
            <a:schemeClr val="accent1"/>
          </a:solidFill>
          <a:ln w="9525" cap="flat" cmpd="sng" algn="ctr">
            <a:solidFill>
              <a:srgbClr val="C00000"/>
            </a:solidFill>
            <a:prstDash val="solid"/>
            <a:round/>
            <a:headEnd type="none" w="med" len="med"/>
            <a:tailEnd type="triangle"/>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100" dirty="0">
                <a:latin typeface="微软雅黑" panose="020B0503020204020204" pitchFamily="34" charset="-122"/>
                <a:ea typeface="微软雅黑" panose="020B0503020204020204" pitchFamily="34" charset="-122"/>
                <a:cs typeface="+mn-cs"/>
              </a:rPr>
              <a:t>总结</a:t>
            </a:r>
            <a:endParaRPr kumimoji="1" lang="zh-CN" altLang="en-US" dirty="0"/>
          </a:p>
        </p:txBody>
      </p:sp>
      <p:sp>
        <p:nvSpPr>
          <p:cNvPr id="3" name="内容占位符 2"/>
          <p:cNvSpPr>
            <a:spLocks noGrp="1"/>
          </p:cNvSpPr>
          <p:nvPr>
            <p:ph idx="1"/>
          </p:nvPr>
        </p:nvSpPr>
        <p:spPr>
          <a:xfrm>
            <a:off x="609600" y="1196752"/>
            <a:ext cx="11423650" cy="5159598"/>
          </a:xfrm>
        </p:spPr>
        <p:txBody>
          <a:bodyPr/>
          <a:lstStyle/>
          <a:p>
            <a:pPr>
              <a:lnSpc>
                <a:spcPct val="120000"/>
              </a:lnSpc>
            </a:pPr>
            <a:r>
              <a:rPr lang="en-US" altLang="zh-CN" b="1" dirty="0" err="1"/>
              <a:t>iSTA</a:t>
            </a:r>
            <a:r>
              <a:rPr lang="zh-CN" altLang="en-US" b="1" dirty="0"/>
              <a:t>在使用层面支持了常用</a:t>
            </a:r>
            <a:r>
              <a:rPr lang="en-US" altLang="zh-CN" b="1" dirty="0" err="1"/>
              <a:t>Tcl</a:t>
            </a:r>
            <a:r>
              <a:rPr lang="zh-CN" altLang="en-US" b="1" dirty="0"/>
              <a:t>命令和</a:t>
            </a:r>
            <a:r>
              <a:rPr lang="en-US" altLang="zh-CN" b="1" dirty="0" err="1"/>
              <a:t>sdc</a:t>
            </a:r>
            <a:r>
              <a:rPr lang="zh-CN" altLang="en-US" b="1" dirty="0"/>
              <a:t>命令，具体如下</a:t>
            </a:r>
            <a:endParaRPr lang="en-US" altLang="zh-CN" dirty="0"/>
          </a:p>
          <a:p>
            <a:pPr lvl="1">
              <a:lnSpc>
                <a:spcPct val="120000"/>
              </a:lnSpc>
            </a:pPr>
            <a:r>
              <a:rPr lang="en-US" altLang="zh-CN" sz="1800" dirty="0" err="1"/>
              <a:t>Tcl</a:t>
            </a:r>
            <a:r>
              <a:rPr lang="zh-CN" altLang="en-US" sz="1800" dirty="0"/>
              <a:t>主要包括</a:t>
            </a:r>
            <a:r>
              <a:rPr lang="en-US" altLang="zh-CN" sz="1800" dirty="0" err="1"/>
              <a:t>read_verilog</a:t>
            </a:r>
            <a:r>
              <a:rPr lang="zh-CN" altLang="en-US" sz="1800" dirty="0"/>
              <a:t>、</a:t>
            </a:r>
            <a:r>
              <a:rPr lang="en-US" altLang="zh-CN" sz="1800" dirty="0" err="1"/>
              <a:t>link_design</a:t>
            </a:r>
            <a:r>
              <a:rPr lang="zh-CN" altLang="en-US" sz="1800" dirty="0"/>
              <a:t>、</a:t>
            </a:r>
            <a:r>
              <a:rPr lang="en-US" altLang="zh-CN" sz="1800" dirty="0" err="1"/>
              <a:t>read_liberty</a:t>
            </a:r>
            <a:r>
              <a:rPr lang="zh-CN" altLang="en-US" sz="1800" dirty="0"/>
              <a:t>、</a:t>
            </a:r>
            <a:r>
              <a:rPr lang="en-US" altLang="zh-CN" sz="1800" dirty="0" err="1"/>
              <a:t>read_sdc</a:t>
            </a:r>
            <a:r>
              <a:rPr lang="zh-CN" altLang="en-US" sz="1800" dirty="0"/>
              <a:t>、</a:t>
            </a:r>
            <a:r>
              <a:rPr lang="en-US" altLang="zh-CN" sz="1800" dirty="0" err="1"/>
              <a:t>read_spef</a:t>
            </a:r>
            <a:r>
              <a:rPr lang="zh-CN" altLang="en-US" sz="1800" dirty="0"/>
              <a:t>、</a:t>
            </a:r>
            <a:r>
              <a:rPr lang="en-US" altLang="zh-CN" sz="1800" dirty="0" err="1"/>
              <a:t>report_timing</a:t>
            </a:r>
            <a:endParaRPr lang="en-US" altLang="zh-CN" sz="1800" dirty="0"/>
          </a:p>
          <a:p>
            <a:pPr lvl="1">
              <a:lnSpc>
                <a:spcPct val="120000"/>
              </a:lnSpc>
            </a:pPr>
            <a:r>
              <a:rPr lang="en-US" altLang="zh-CN" sz="1800" dirty="0" err="1"/>
              <a:t>sdc</a:t>
            </a:r>
            <a:r>
              <a:rPr lang="zh-CN" altLang="en-US" sz="1800" dirty="0"/>
              <a:t>约束包含</a:t>
            </a:r>
            <a:r>
              <a:rPr lang="en-US" altLang="zh-CN" sz="1800" dirty="0" err="1"/>
              <a:t>create_clock</a:t>
            </a:r>
            <a:r>
              <a:rPr lang="zh-CN" altLang="en-US" sz="1800" dirty="0"/>
              <a:t>、</a:t>
            </a:r>
            <a:r>
              <a:rPr lang="en-US" altLang="zh-CN" sz="1800" dirty="0" err="1"/>
              <a:t>create_generate_clock</a:t>
            </a:r>
            <a:r>
              <a:rPr lang="zh-CN" altLang="en-US" sz="1800" dirty="0"/>
              <a:t>、</a:t>
            </a:r>
            <a:r>
              <a:rPr lang="en-US" altLang="zh-CN" sz="1800" dirty="0" err="1"/>
              <a:t>set_multicycle_path</a:t>
            </a:r>
            <a:endParaRPr lang="en-US" altLang="zh-CN" b="1" dirty="0"/>
          </a:p>
          <a:p>
            <a:pPr>
              <a:lnSpc>
                <a:spcPct val="120000"/>
              </a:lnSpc>
            </a:pPr>
            <a:r>
              <a:rPr lang="en-US" altLang="zh-CN" b="1" dirty="0" err="1"/>
              <a:t>iSTA</a:t>
            </a:r>
            <a:r>
              <a:rPr lang="zh-CN" altLang="en-US" b="1" dirty="0"/>
              <a:t>在算法层面实现了多种延时计算算子，支持了多种路径分析模式，具体如下</a:t>
            </a:r>
            <a:endParaRPr lang="en-US" altLang="zh-CN" sz="1400" b="1" dirty="0"/>
          </a:p>
          <a:p>
            <a:pPr lvl="1">
              <a:lnSpc>
                <a:spcPct val="120000"/>
              </a:lnSpc>
            </a:pPr>
            <a:r>
              <a:rPr lang="en-US" altLang="zh-CN" sz="1800" dirty="0"/>
              <a:t>Slew</a:t>
            </a:r>
            <a:r>
              <a:rPr lang="zh-CN" altLang="en-US" sz="1800" dirty="0"/>
              <a:t>，</a:t>
            </a:r>
            <a:r>
              <a:rPr lang="en-US" altLang="zh-CN" sz="1800" dirty="0"/>
              <a:t>Delay</a:t>
            </a:r>
            <a:r>
              <a:rPr lang="zh-CN" altLang="en-US" sz="1800" dirty="0"/>
              <a:t>计算，包括</a:t>
            </a:r>
            <a:r>
              <a:rPr lang="en-US" altLang="zh-CN" sz="1800" dirty="0"/>
              <a:t>NLDM/Elmore</a:t>
            </a:r>
            <a:r>
              <a:rPr lang="zh-CN" altLang="en-US" sz="1800" dirty="0"/>
              <a:t>、</a:t>
            </a:r>
            <a:r>
              <a:rPr lang="en-US" altLang="zh-CN" sz="1800" dirty="0"/>
              <a:t>CCS/</a:t>
            </a:r>
            <a:r>
              <a:rPr lang="en-US" altLang="zh-CN" sz="1800" dirty="0" err="1"/>
              <a:t>Arnoldi</a:t>
            </a:r>
            <a:r>
              <a:rPr lang="zh-CN" altLang="en-US" sz="1800" dirty="0"/>
              <a:t>方法</a:t>
            </a:r>
            <a:endParaRPr lang="en-US" altLang="zh-CN" sz="1800" dirty="0"/>
          </a:p>
          <a:p>
            <a:pPr lvl="1">
              <a:lnSpc>
                <a:spcPct val="120000"/>
              </a:lnSpc>
            </a:pPr>
            <a:r>
              <a:rPr lang="zh-CN" altLang="en-US" sz="1800" dirty="0"/>
              <a:t>传播算子：</a:t>
            </a:r>
            <a:r>
              <a:rPr lang="en-US" altLang="zh-CN" sz="1800" dirty="0"/>
              <a:t>slew</a:t>
            </a:r>
            <a:r>
              <a:rPr lang="zh-CN" altLang="en-US" sz="1800" dirty="0"/>
              <a:t>、</a:t>
            </a:r>
            <a:r>
              <a:rPr lang="en-US" altLang="zh-CN" sz="1800" dirty="0"/>
              <a:t>delay</a:t>
            </a:r>
            <a:r>
              <a:rPr lang="zh-CN" altLang="en-US" sz="1800" dirty="0"/>
              <a:t>、</a:t>
            </a:r>
            <a:r>
              <a:rPr lang="en-US" altLang="zh-CN" sz="1800" dirty="0"/>
              <a:t>clock</a:t>
            </a:r>
            <a:r>
              <a:rPr lang="zh-CN" altLang="en-US" sz="1800" dirty="0"/>
              <a:t>、</a:t>
            </a:r>
            <a:r>
              <a:rPr lang="en-US" altLang="zh-CN" sz="1800" dirty="0"/>
              <a:t>data arrive time</a:t>
            </a:r>
            <a:r>
              <a:rPr lang="zh-CN" altLang="en-US" sz="1800" dirty="0"/>
              <a:t>、</a:t>
            </a:r>
            <a:r>
              <a:rPr lang="en-US" altLang="zh-CN" sz="1800" dirty="0"/>
              <a:t>data require time</a:t>
            </a:r>
          </a:p>
          <a:p>
            <a:pPr lvl="1" algn="just">
              <a:lnSpc>
                <a:spcPct val="120000"/>
              </a:lnSpc>
            </a:pPr>
            <a:r>
              <a:rPr lang="zh-CN" altLang="en-US" sz="1800" dirty="0"/>
              <a:t>时序路径分析：</a:t>
            </a:r>
            <a:r>
              <a:rPr lang="en-US" altLang="zh-CN" sz="1800" dirty="0"/>
              <a:t>setup/hold</a:t>
            </a:r>
            <a:r>
              <a:rPr lang="zh-CN" altLang="en-US" sz="1800" dirty="0"/>
              <a:t>、</a:t>
            </a:r>
            <a:r>
              <a:rPr lang="en-US" altLang="zh-CN" sz="1800" dirty="0"/>
              <a:t>removal/recovery</a:t>
            </a:r>
            <a:r>
              <a:rPr lang="zh-CN" altLang="en-US" sz="1800" dirty="0"/>
              <a:t>、</a:t>
            </a:r>
            <a:r>
              <a:rPr lang="en-US" altLang="zh-CN" sz="1800" dirty="0"/>
              <a:t>multicycle path</a:t>
            </a:r>
            <a:r>
              <a:rPr lang="zh-CN" altLang="en-US" sz="1800" dirty="0"/>
              <a:t>、</a:t>
            </a:r>
            <a:r>
              <a:rPr lang="en-US" altLang="zh-CN" sz="1800" dirty="0"/>
              <a:t>clock gate</a:t>
            </a:r>
            <a:r>
              <a:rPr lang="zh-CN" altLang="en-US" sz="1800" dirty="0"/>
              <a:t>、</a:t>
            </a:r>
            <a:r>
              <a:rPr lang="en-US" altLang="zh-CN" sz="1800" dirty="0"/>
              <a:t>AOCV</a:t>
            </a:r>
            <a:r>
              <a:rPr lang="zh-CN" altLang="en-US" sz="1800" dirty="0"/>
              <a:t>等</a:t>
            </a:r>
            <a:endParaRPr lang="en-US" altLang="zh-CN" sz="1800" dirty="0"/>
          </a:p>
          <a:p>
            <a:pPr>
              <a:lnSpc>
                <a:spcPct val="120000"/>
              </a:lnSpc>
            </a:pPr>
            <a:r>
              <a:rPr lang="zh-CN" altLang="en-US" b="1" dirty="0"/>
              <a:t>未来计划：提升速度、准确度</a:t>
            </a:r>
            <a:endParaRPr lang="en-US" altLang="zh-CN"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en-US" altLang="zh-CN" dirty="0" err="1"/>
              <a:t>iEDA</a:t>
            </a:r>
            <a:r>
              <a:rPr kumimoji="1" lang="en-US" altLang="zh-CN" dirty="0"/>
              <a:t> Tutorial </a:t>
            </a:r>
            <a:r>
              <a:rPr kumimoji="1" lang="zh-CN" altLang="en-US" dirty="0"/>
              <a:t>第一期议程</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595808" y="1028991"/>
            <a:ext cx="10736825" cy="4868041"/>
          </a:xfrm>
        </p:spPr>
        <p:txBody>
          <a:bodyPr/>
          <a:lstStyle/>
          <a:p>
            <a:pPr>
              <a:lnSpc>
                <a:spcPct val="250000"/>
              </a:lnSpc>
            </a:pPr>
            <a:r>
              <a:rPr lang="en-US" altLang="zh-CN" kern="0" dirty="0">
                <a:latin typeface="Microsoft YaHei" panose="020B0503020204020204" pitchFamily="34" charset="-122"/>
                <a:ea typeface="Microsoft YaHei" panose="020B0503020204020204" pitchFamily="34" charset="-122"/>
              </a:rPr>
              <a:t>Part1 </a:t>
            </a:r>
            <a:r>
              <a:rPr lang="en-US" altLang="en-US" kern="0" dirty="0" err="1">
                <a:latin typeface="Microsoft YaHei" panose="020B0503020204020204" pitchFamily="34" charset="-122"/>
                <a:ea typeface="Microsoft YaHei" panose="020B0503020204020204" pitchFamily="34" charset="-122"/>
              </a:rPr>
              <a:t>iEDA-</a:t>
            </a:r>
            <a:r>
              <a:rPr lang="en-US" altLang="zh-CN" kern="0" dirty="0" err="1">
                <a:latin typeface="Microsoft YaHei" panose="020B0503020204020204" pitchFamily="34" charset="-122"/>
                <a:ea typeface="Microsoft YaHei" panose="020B0503020204020204" pitchFamily="34" charset="-122"/>
              </a:rPr>
              <a:t>iSTA</a:t>
            </a:r>
            <a:r>
              <a:rPr lang="zh-CN" altLang="en-US" kern="0" dirty="0">
                <a:latin typeface="Microsoft YaHei" panose="020B0503020204020204" pitchFamily="34" charset="-122"/>
                <a:ea typeface="Microsoft YaHei" panose="020B0503020204020204" pitchFamily="34" charset="-122"/>
              </a:rPr>
              <a:t>和</a:t>
            </a:r>
            <a:r>
              <a:rPr lang="en-US" altLang="zh-CN" kern="0" dirty="0" err="1">
                <a:latin typeface="Microsoft YaHei" panose="020B0503020204020204" pitchFamily="34" charset="-122"/>
                <a:ea typeface="Microsoft YaHei" panose="020B0503020204020204" pitchFamily="34" charset="-122"/>
              </a:rPr>
              <a:t>iPW</a:t>
            </a:r>
            <a:r>
              <a:rPr lang="zh-CN" altLang="en-US" kern="0" dirty="0">
                <a:latin typeface="Microsoft YaHei" panose="020B0503020204020204" pitchFamily="34" charset="-122"/>
                <a:ea typeface="Microsoft YaHei" panose="020B0503020204020204" pitchFamily="34" charset="-122"/>
              </a:rPr>
              <a:t>整体介绍</a:t>
            </a:r>
            <a:r>
              <a:rPr lang="en-US" altLang="zh-CN" dirty="0"/>
              <a:t> 40min</a:t>
            </a:r>
            <a:r>
              <a:rPr lang="zh-CN" altLang="en-US" kern="0" dirty="0">
                <a:latin typeface="Microsoft YaHei" panose="020B0503020204020204" pitchFamily="34" charset="-122"/>
                <a:ea typeface="Microsoft YaHei" panose="020B0503020204020204" pitchFamily="34" charset="-122"/>
              </a:rPr>
              <a:t>  （陶思敏）     </a:t>
            </a:r>
            <a:endParaRPr lang="en-US" altLang="zh-CN" kern="0" dirty="0">
              <a:latin typeface="Microsoft YaHei" panose="020B0503020204020204" pitchFamily="34" charset="-122"/>
              <a:ea typeface="Microsoft YaHei" panose="020B0503020204020204" pitchFamily="34" charset="-122"/>
            </a:endParaRPr>
          </a:p>
          <a:p>
            <a:pPr>
              <a:lnSpc>
                <a:spcPct val="250000"/>
              </a:lnSpc>
            </a:pPr>
            <a:r>
              <a:rPr lang="en-US" altLang="zh-CN" dirty="0"/>
              <a:t>Part2 </a:t>
            </a:r>
            <a:r>
              <a:rPr lang="en-US" altLang="zh-CN" dirty="0" err="1"/>
              <a:t>iSTA</a:t>
            </a:r>
            <a:r>
              <a:rPr lang="zh-CN" altLang="en-US" dirty="0"/>
              <a:t>工具架构、特性、</a:t>
            </a:r>
            <a:r>
              <a:rPr lang="en-US" altLang="zh-CN" dirty="0"/>
              <a:t>API</a:t>
            </a:r>
            <a:r>
              <a:rPr lang="zh-CN" altLang="en-US" dirty="0"/>
              <a:t>，使用  </a:t>
            </a:r>
            <a:r>
              <a:rPr lang="en-US" altLang="zh-CN" dirty="0"/>
              <a:t>25min</a:t>
            </a:r>
            <a:r>
              <a:rPr lang="zh-CN" altLang="en-US" dirty="0"/>
              <a:t>（龙帅英） </a:t>
            </a:r>
            <a:endParaRPr lang="en-US" altLang="zh-CN" dirty="0"/>
          </a:p>
          <a:p>
            <a:pPr>
              <a:lnSpc>
                <a:spcPct val="250000"/>
              </a:lnSpc>
            </a:pPr>
            <a:r>
              <a:rPr lang="en-US" altLang="zh-CN" kern="0" dirty="0">
                <a:solidFill>
                  <a:srgbClr val="C00000"/>
                </a:solidFill>
                <a:latin typeface="Microsoft YaHei" panose="020B0503020204020204" pitchFamily="34" charset="-122"/>
                <a:ea typeface="Microsoft YaHei" panose="020B0503020204020204" pitchFamily="34" charset="-122"/>
              </a:rPr>
              <a:t>Part3 </a:t>
            </a:r>
            <a:r>
              <a:rPr lang="en-US" altLang="zh-CN" kern="0" dirty="0" err="1">
                <a:solidFill>
                  <a:srgbClr val="C00000"/>
                </a:solidFill>
                <a:latin typeface="Microsoft YaHei" panose="020B0503020204020204" pitchFamily="34" charset="-122"/>
                <a:ea typeface="Microsoft YaHei" panose="020B0503020204020204" pitchFamily="34" charset="-122"/>
              </a:rPr>
              <a:t>iSTA</a:t>
            </a:r>
            <a:r>
              <a:rPr lang="zh-CN" altLang="en-US" kern="0" dirty="0">
                <a:solidFill>
                  <a:srgbClr val="C00000"/>
                </a:solidFill>
                <a:latin typeface="Microsoft YaHei" panose="020B0503020204020204" pitchFamily="34" charset="-122"/>
                <a:ea typeface="Microsoft YaHei" panose="020B0503020204020204" pitchFamily="34" charset="-122"/>
              </a:rPr>
              <a:t>关键技术研究  </a:t>
            </a:r>
            <a:r>
              <a:rPr lang="en-US" altLang="zh-CN" kern="0" dirty="0">
                <a:solidFill>
                  <a:srgbClr val="C00000"/>
                </a:solidFill>
                <a:latin typeface="Microsoft YaHei" panose="020B0503020204020204" pitchFamily="34" charset="-122"/>
                <a:ea typeface="Microsoft YaHei" panose="020B0503020204020204" pitchFamily="34" charset="-122"/>
              </a:rPr>
              <a:t>30min</a:t>
            </a:r>
            <a:r>
              <a:rPr lang="zh-CN" altLang="en-US" kern="0" dirty="0">
                <a:solidFill>
                  <a:srgbClr val="002060"/>
                </a:solidFill>
                <a:latin typeface="Microsoft YaHei" panose="020B0503020204020204" pitchFamily="34" charset="-122"/>
                <a:ea typeface="Microsoft YaHei" panose="020B0503020204020204" pitchFamily="34" charset="-122"/>
              </a:rPr>
              <a:t>（刘贺）</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r>
              <a:rPr lang="en-US" altLang="zh-CN" dirty="0"/>
              <a:t>Part4 </a:t>
            </a:r>
            <a:r>
              <a:rPr lang="en-US" altLang="zh-CN" dirty="0" err="1"/>
              <a:t>iPW</a:t>
            </a:r>
            <a:r>
              <a:rPr lang="zh-CN" altLang="en-US" dirty="0"/>
              <a:t>工具架构、特性、关键技术、使用 </a:t>
            </a:r>
            <a:r>
              <a:rPr lang="en-US" altLang="zh-CN" dirty="0"/>
              <a:t>25min</a:t>
            </a:r>
            <a:r>
              <a:rPr lang="zh-CN" altLang="en-US" dirty="0"/>
              <a:t>（邵哲青） </a:t>
            </a:r>
            <a:endParaRPr lang="en-US" altLang="zh-CN"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lang="en-US" altLang="en-US" sz="3200" kern="0" dirty="0">
              <a:solidFill>
                <a:srgbClr val="002060"/>
              </a:solidFill>
              <a:latin typeface="Microsoft YaHei" panose="020B0503020204020204" pitchFamily="34" charset="-122"/>
              <a:ea typeface="Microsoft YaHei" panose="020B0503020204020204" pitchFamily="34" charset="-122"/>
            </a:endParaRPr>
          </a:p>
          <a:p>
            <a:pPr>
              <a:lnSpc>
                <a:spcPct val="250000"/>
              </a:lnSpc>
            </a:pPr>
            <a:endParaRPr kumimoji="1" lang="en-US" altLang="zh-CN" sz="2400" dirty="0"/>
          </a:p>
          <a:p>
            <a:pPr marL="0" indent="0">
              <a:lnSpc>
                <a:spcPct val="250000"/>
              </a:lnSpc>
              <a:buNone/>
            </a:pPr>
            <a:r>
              <a:rPr kumimoji="1" lang="en-US" altLang="zh-CN" sz="2000" dirty="0"/>
              <a:t>    </a:t>
            </a:r>
          </a:p>
        </p:txBody>
      </p:sp>
      <p:pic>
        <p:nvPicPr>
          <p:cNvPr id="9" name="图片 8">
            <a:extLst>
              <a:ext uri="{FF2B5EF4-FFF2-40B4-BE49-F238E27FC236}">
                <a16:creationId xmlns:a16="http://schemas.microsoft.com/office/drawing/2014/main" id="{AD55A8DA-AD17-15C1-6739-E3A0E10D204F}"/>
              </a:ext>
            </a:extLst>
          </p:cNvPr>
          <p:cNvPicPr>
            <a:picLocks noChangeAspect="1"/>
          </p:cNvPicPr>
          <p:nvPr/>
        </p:nvPicPr>
        <p:blipFill>
          <a:blip r:embed="rId2"/>
          <a:stretch>
            <a:fillRect/>
          </a:stretch>
        </p:blipFill>
        <p:spPr>
          <a:xfrm>
            <a:off x="9731320" y="1170805"/>
            <a:ext cx="853257" cy="1195028"/>
          </a:xfrm>
          <a:prstGeom prst="rect">
            <a:avLst/>
          </a:prstGeom>
        </p:spPr>
      </p:pic>
      <p:pic>
        <p:nvPicPr>
          <p:cNvPr id="11" name="图片 10">
            <a:extLst>
              <a:ext uri="{FF2B5EF4-FFF2-40B4-BE49-F238E27FC236}">
                <a16:creationId xmlns:a16="http://schemas.microsoft.com/office/drawing/2014/main" id="{A084341A-336B-9027-C940-CAB27338AE5A}"/>
              </a:ext>
            </a:extLst>
          </p:cNvPr>
          <p:cNvPicPr>
            <a:picLocks noChangeAspect="1"/>
          </p:cNvPicPr>
          <p:nvPr/>
        </p:nvPicPr>
        <p:blipFill>
          <a:blip r:embed="rId3"/>
          <a:stretch>
            <a:fillRect/>
          </a:stretch>
        </p:blipFill>
        <p:spPr>
          <a:xfrm>
            <a:off x="10884696" y="2220900"/>
            <a:ext cx="895874" cy="1253984"/>
          </a:xfrm>
          <a:prstGeom prst="rect">
            <a:avLst/>
          </a:prstGeom>
        </p:spPr>
      </p:pic>
      <p:pic>
        <p:nvPicPr>
          <p:cNvPr id="13" name="图片 12">
            <a:extLst>
              <a:ext uri="{FF2B5EF4-FFF2-40B4-BE49-F238E27FC236}">
                <a16:creationId xmlns:a16="http://schemas.microsoft.com/office/drawing/2014/main" id="{FF597A53-5CEA-9969-10C1-18AF2B18D757}"/>
              </a:ext>
            </a:extLst>
          </p:cNvPr>
          <p:cNvPicPr>
            <a:picLocks noChangeAspect="1"/>
          </p:cNvPicPr>
          <p:nvPr/>
        </p:nvPicPr>
        <p:blipFill>
          <a:blip r:embed="rId4"/>
          <a:stretch>
            <a:fillRect/>
          </a:stretch>
        </p:blipFill>
        <p:spPr>
          <a:xfrm>
            <a:off x="7696862" y="3315025"/>
            <a:ext cx="964860" cy="1354542"/>
          </a:xfrm>
          <a:prstGeom prst="rect">
            <a:avLst/>
          </a:prstGeom>
        </p:spPr>
      </p:pic>
      <p:pic>
        <p:nvPicPr>
          <p:cNvPr id="15" name="图片 14">
            <a:extLst>
              <a:ext uri="{FF2B5EF4-FFF2-40B4-BE49-F238E27FC236}">
                <a16:creationId xmlns:a16="http://schemas.microsoft.com/office/drawing/2014/main" id="{D6F2A833-FDB8-7EE2-7EFB-B16EF2031C28}"/>
              </a:ext>
            </a:extLst>
          </p:cNvPr>
          <p:cNvPicPr>
            <a:picLocks noChangeAspect="1"/>
          </p:cNvPicPr>
          <p:nvPr/>
        </p:nvPicPr>
        <p:blipFill>
          <a:blip r:embed="rId5"/>
          <a:stretch>
            <a:fillRect/>
          </a:stretch>
        </p:blipFill>
        <p:spPr>
          <a:xfrm>
            <a:off x="10865626" y="4751841"/>
            <a:ext cx="860520" cy="1285581"/>
          </a:xfrm>
          <a:prstGeom prst="rect">
            <a:avLst/>
          </a:prstGeom>
        </p:spPr>
      </p:pic>
    </p:spTree>
    <p:extLst>
      <p:ext uri="{BB962C8B-B14F-4D97-AF65-F5344CB8AC3E}">
        <p14:creationId xmlns:p14="http://schemas.microsoft.com/office/powerpoint/2010/main" val="1094764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248424" y="1916900"/>
            <a:ext cx="4674725" cy="584775"/>
          </a:xfrm>
          <a:prstGeom prst="rect">
            <a:avLst/>
          </a:prstGeom>
          <a:noFill/>
        </p:spPr>
        <p:txBody>
          <a:bodyPr wrap="square" rtlCol="0">
            <a:spAutoFit/>
          </a:bodyPr>
          <a:lstStyle/>
          <a:p>
            <a:r>
              <a:rPr lang="en-US" altLang="zh-CN" sz="3200" b="1">
                <a:solidFill>
                  <a:srgbClr val="9A0001"/>
                </a:solidFill>
                <a:latin typeface="微软雅黑" panose="020B0503020204020204" pitchFamily="34" charset="-122"/>
                <a:ea typeface="微软雅黑" panose="020B0503020204020204" pitchFamily="34" charset="-122"/>
                <a:cs typeface="Arial" panose="020B0604020202020204" pitchFamily="34" charset="0"/>
              </a:rPr>
              <a:t>iSTA</a:t>
            </a:r>
            <a:r>
              <a:rPr lang="zh-CN" altLang="en-US" sz="3200" b="1">
                <a:solidFill>
                  <a:srgbClr val="9A000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3200" b="1">
                <a:solidFill>
                  <a:srgbClr val="9A0001"/>
                </a:solidFill>
                <a:latin typeface="微软雅黑" panose="020B0503020204020204" pitchFamily="34" charset="-122"/>
                <a:ea typeface="微软雅黑" panose="020B0503020204020204" pitchFamily="34" charset="-122"/>
                <a:cs typeface="Arial" panose="020B0604020202020204" pitchFamily="34" charset="0"/>
              </a:rPr>
              <a:t>key technology</a:t>
            </a:r>
            <a:endParaRPr lang="zh-CN" altLang="en-US" sz="3200" b="1" dirty="0">
              <a:solidFill>
                <a:srgbClr val="9A00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文本框 26"/>
          <p:cNvSpPr txBox="1"/>
          <p:nvPr/>
        </p:nvSpPr>
        <p:spPr>
          <a:xfrm>
            <a:off x="4241733" y="2790623"/>
            <a:ext cx="3448513" cy="584775"/>
          </a:xfrm>
          <a:prstGeom prst="rect">
            <a:avLst/>
          </a:prstGeom>
          <a:noFill/>
        </p:spPr>
        <p:txBody>
          <a:bodyPr wrap="square" rtlCol="0">
            <a:spAutoFit/>
          </a:bodyPr>
          <a:lstStyle/>
          <a:p>
            <a:r>
              <a:rPr lang="en-US" altLang="zh-CN" sz="3200" b="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AI for iSTA</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41"/>
          <p:cNvSpPr txBox="1"/>
          <p:nvPr/>
        </p:nvSpPr>
        <p:spPr>
          <a:xfrm>
            <a:off x="4249293" y="3664346"/>
            <a:ext cx="3448513" cy="58477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cs typeface="Arial" panose="020B0604020202020204" pitchFamily="34" charset="0"/>
              </a:rPr>
              <a:t>Future work</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 name="组合 18"/>
          <p:cNvGrpSpPr/>
          <p:nvPr/>
        </p:nvGrpSpPr>
        <p:grpSpPr>
          <a:xfrm>
            <a:off x="3237788" y="1786041"/>
            <a:ext cx="788455" cy="2514512"/>
            <a:chOff x="3997205" y="1786041"/>
            <a:chExt cx="788455" cy="2514512"/>
          </a:xfrm>
        </p:grpSpPr>
        <p:sp>
          <p:nvSpPr>
            <p:cNvPr id="20" name="菱形 19"/>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菱形 21"/>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0" name="菱形 29"/>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chor="ctr"/>
          <a:lstStyle/>
          <a:p>
            <a:r>
              <a:rPr kumimoji="1" lang="en-US" altLang="zh-CN"/>
              <a:t>Key technologies in STA</a:t>
            </a:r>
            <a:endParaRPr lang="zh-CN" altLang="en-US" dirty="0">
              <a:sym typeface="Arial" panose="020B0604020202020204" pitchFamily="34" charset="0"/>
            </a:endParaRPr>
          </a:p>
        </p:txBody>
      </p:sp>
      <p:sp>
        <p:nvSpPr>
          <p:cNvPr id="254" name="内容占位符 2"/>
          <p:cNvSpPr txBox="1">
            <a:spLocks/>
          </p:cNvSpPr>
          <p:nvPr/>
        </p:nvSpPr>
        <p:spPr>
          <a:xfrm>
            <a:off x="684280" y="1257814"/>
            <a:ext cx="10972800" cy="4662539"/>
          </a:xfrm>
          <a:prstGeom prst="rect">
            <a:avLst/>
          </a:prstGeom>
        </p:spPr>
        <p:txBody>
          <a:bodyPr/>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Accuracy</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Cell delay</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Interconnect delay</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Crosstalk</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Miller capacitance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CPPR (Common Path Pessimism Removal)</a:t>
            </a:r>
          </a:p>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Performance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Graph propagation and traversal</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Delay calculation model acceleration</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GPU </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AI</a:t>
            </a:r>
            <a:endParaRPr lang="en-US" altLang="zh-CN" kern="0">
              <a:latin typeface="Times New Roman" panose="02020603050405020304" pitchFamily="18" charset="0"/>
              <a:cs typeface="Times New Roman" panose="02020603050405020304" pitchFamily="18" charset="0"/>
              <a:sym typeface="Arial" panose="020B0604020202020204" pitchFamily="34" charset="0"/>
            </a:endParaRPr>
          </a:p>
        </p:txBody>
      </p:sp>
      <p:sp>
        <p:nvSpPr>
          <p:cNvPr id="257" name="灯片编号占位符 2"/>
          <p:cNvSpPr>
            <a:spLocks noGrp="1"/>
          </p:cNvSpPr>
          <p:nvPr>
            <p:ph type="sldNum" sz="quarter" idx="4"/>
          </p:nvPr>
        </p:nvSpPr>
        <p:spPr>
          <a:xfrm>
            <a:off x="9346753" y="6456406"/>
            <a:ext cx="2743200" cy="292196"/>
          </a:xfrm>
        </p:spPr>
        <p:txBody>
          <a:bodyPr/>
          <a:lstStyle/>
          <a:p>
            <a:r>
              <a:rPr lang="en-US" altLang="zh-CN"/>
              <a:t>&lt; </a:t>
            </a:r>
            <a:fld id="{A548B57D-AE10-4CF7-A9DF-59FEFA91B28E}" type="slidenum">
              <a:rPr lang="zh-CN" altLang="en-US" smtClean="0"/>
              <a:pPr/>
              <a:t>79</a:t>
            </a:fld>
            <a:r>
              <a:rPr lang="zh-CN" altLang="en-US"/>
              <a:t> </a:t>
            </a:r>
            <a:r>
              <a:rPr lang="en-US" altLang="zh-CN"/>
              <a:t>&gt;</a:t>
            </a:r>
            <a:endParaRPr lang="zh-CN" altLang="en-US" dirty="0"/>
          </a:p>
        </p:txBody>
      </p:sp>
      <p:pic>
        <p:nvPicPr>
          <p:cNvPr id="7" name="图片 6"/>
          <p:cNvPicPr>
            <a:picLocks noChangeAspect="1"/>
          </p:cNvPicPr>
          <p:nvPr/>
        </p:nvPicPr>
        <p:blipFill>
          <a:blip r:embed="rId3"/>
          <a:stretch>
            <a:fillRect/>
          </a:stretch>
        </p:blipFill>
        <p:spPr>
          <a:xfrm>
            <a:off x="6204197" y="1813302"/>
            <a:ext cx="5805326" cy="2774197"/>
          </a:xfrm>
          <a:prstGeom prst="rect">
            <a:avLst/>
          </a:prstGeom>
        </p:spPr>
      </p:pic>
    </p:spTree>
    <p:extLst>
      <p:ext uri="{BB962C8B-B14F-4D97-AF65-F5344CB8AC3E}">
        <p14:creationId xmlns:p14="http://schemas.microsoft.com/office/powerpoint/2010/main" val="420064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方法</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p:txBody>
          <a:bodyPr/>
          <a:lstStyle/>
          <a:p>
            <a:pPr marL="342882" lvl="1" indent="-342882">
              <a:buClr>
                <a:srgbClr val="FF0000"/>
              </a:buClr>
            </a:pPr>
            <a:r>
              <a:rPr lang="zh-CN" altLang="en-US" sz="2800" b="1" dirty="0">
                <a:solidFill>
                  <a:srgbClr val="404040"/>
                </a:solidFill>
                <a:cs typeface="+mn-cs"/>
              </a:rPr>
              <a:t>方法（</a:t>
            </a:r>
            <a:r>
              <a:rPr lang="en-US" altLang="zh-CN" sz="2800" b="1" dirty="0">
                <a:solidFill>
                  <a:srgbClr val="404040"/>
                </a:solidFill>
                <a:cs typeface="+mn-cs"/>
              </a:rPr>
              <a:t>How</a:t>
            </a:r>
            <a:r>
              <a:rPr lang="zh-CN" altLang="en-US" sz="2800" b="1" dirty="0">
                <a:solidFill>
                  <a:srgbClr val="404040"/>
                </a:solidFill>
                <a:cs typeface="+mn-cs"/>
              </a:rPr>
              <a:t>）</a:t>
            </a:r>
            <a:endParaRPr lang="en-US" altLang="zh-CN" sz="2800" b="1" dirty="0">
              <a:solidFill>
                <a:srgbClr val="404040"/>
              </a:solidFill>
              <a:cs typeface="+mn-cs"/>
            </a:endParaRPr>
          </a:p>
          <a:p>
            <a:pPr lvl="1">
              <a:lnSpc>
                <a:spcPct val="150000"/>
              </a:lnSpc>
              <a:buFont typeface="Wingdings" panose="05000000000000000000" pitchFamily="2" charset="2"/>
              <a:buChar char="p"/>
            </a:pPr>
            <a:r>
              <a:rPr kumimoji="1" lang="zh-CN" altLang="en-US" dirty="0"/>
              <a:t>网表转换成图的方法，包括缩减图的规模，图计算、划分；</a:t>
            </a:r>
            <a:endParaRPr kumimoji="1" lang="en-US" altLang="zh-CN" dirty="0"/>
          </a:p>
          <a:p>
            <a:pPr lvl="1">
              <a:lnSpc>
                <a:spcPct val="150000"/>
              </a:lnSpc>
              <a:buFont typeface="Wingdings" panose="05000000000000000000" pitchFamily="2" charset="2"/>
              <a:buChar char="p"/>
            </a:pPr>
            <a:r>
              <a:rPr kumimoji="1" lang="zh-CN" altLang="en-US" dirty="0"/>
              <a:t>电路图上</a:t>
            </a:r>
            <a:r>
              <a:rPr kumimoji="1" lang="zh-CN" altLang="en-US" dirty="0">
                <a:solidFill>
                  <a:srgbClr val="FF0000"/>
                </a:solidFill>
              </a:rPr>
              <a:t>并行、分布式、加速方法</a:t>
            </a:r>
            <a:r>
              <a:rPr kumimoji="1" lang="zh-CN" altLang="en-US" dirty="0"/>
              <a:t>（</a:t>
            </a:r>
            <a:r>
              <a:rPr kumimoji="1" lang="en-US" altLang="zh-CN" dirty="0"/>
              <a:t>GPU</a:t>
            </a:r>
            <a:r>
              <a:rPr kumimoji="1" lang="zh-CN" altLang="en-US" dirty="0"/>
              <a:t>加速，云化等）；</a:t>
            </a:r>
            <a:endParaRPr kumimoji="1" lang="en-US" altLang="zh-CN" dirty="0"/>
          </a:p>
          <a:p>
            <a:pPr lvl="1">
              <a:lnSpc>
                <a:spcPct val="150000"/>
              </a:lnSpc>
              <a:buFont typeface="Wingdings" panose="05000000000000000000" pitchFamily="2" charset="2"/>
              <a:buChar char="p"/>
            </a:pPr>
            <a:r>
              <a:rPr kumimoji="1" lang="zh-CN" altLang="en-US" dirty="0"/>
              <a:t>波形传播</a:t>
            </a:r>
            <a:r>
              <a:rPr kumimoji="1" lang="zh-CN" altLang="en-US" dirty="0">
                <a:solidFill>
                  <a:srgbClr val="FF0000"/>
                </a:solidFill>
              </a:rPr>
              <a:t>延时计算近似</a:t>
            </a:r>
            <a:r>
              <a:rPr kumimoji="1" lang="zh-CN" altLang="en-US" dirty="0"/>
              <a:t>方法（传统解析法</a:t>
            </a:r>
            <a:r>
              <a:rPr kumimoji="1" lang="en-US" altLang="zh-CN" dirty="0" err="1"/>
              <a:t>Pade</a:t>
            </a:r>
            <a:r>
              <a:rPr kumimoji="1" lang="zh-CN" altLang="en-US" dirty="0"/>
              <a:t>近似，泰勒展开近似，机器学习</a:t>
            </a:r>
            <a:r>
              <a:rPr kumimoji="1" lang="en-US" altLang="zh-CN" dirty="0"/>
              <a:t>ML</a:t>
            </a:r>
            <a:r>
              <a:rPr kumimoji="1" lang="zh-CN" altLang="en-US" dirty="0"/>
              <a:t>方法）；</a:t>
            </a:r>
            <a:endParaRPr kumimoji="1" lang="en-US" altLang="zh-CN" dirty="0"/>
          </a:p>
          <a:p>
            <a:pPr lvl="1">
              <a:lnSpc>
                <a:spcPct val="150000"/>
              </a:lnSpc>
              <a:buFont typeface="Wingdings" panose="05000000000000000000" pitchFamily="2" charset="2"/>
              <a:buChar char="p"/>
            </a:pPr>
            <a:r>
              <a:rPr kumimoji="1" lang="zh-CN" altLang="en-US" dirty="0"/>
              <a:t>翻转率和静态概率</a:t>
            </a:r>
            <a:r>
              <a:rPr kumimoji="1" lang="zh-CN" altLang="en-US" dirty="0">
                <a:solidFill>
                  <a:srgbClr val="FF0000"/>
                </a:solidFill>
              </a:rPr>
              <a:t>传播计算方法</a:t>
            </a:r>
            <a:r>
              <a:rPr kumimoji="1" lang="zh-CN" altLang="en-US" dirty="0"/>
              <a:t>（传统公式法，</a:t>
            </a:r>
            <a:r>
              <a:rPr kumimoji="1" lang="en-US" altLang="zh-CN" dirty="0"/>
              <a:t>Cycle</a:t>
            </a:r>
            <a:r>
              <a:rPr kumimoji="1" lang="zh-CN" altLang="en-US" dirty="0"/>
              <a:t>统计法、机器学习</a:t>
            </a:r>
            <a:r>
              <a:rPr kumimoji="1" lang="en-US" altLang="zh-CN" dirty="0"/>
              <a:t>ML</a:t>
            </a:r>
            <a:r>
              <a:rPr kumimoji="1" lang="zh-CN" altLang="en-US" dirty="0"/>
              <a:t>方法） 。</a:t>
            </a:r>
            <a:endParaRPr kumimoji="1" lang="en-US" altLang="zh-CN" dirty="0"/>
          </a:p>
          <a:p>
            <a:pPr>
              <a:buFont typeface="Wingdings" panose="05000000000000000000" pitchFamily="2" charset="2"/>
              <a:buChar char="p"/>
            </a:pPr>
            <a:endParaRPr kumimoji="1" lang="en-US" altLang="zh-CN" sz="2000" dirty="0"/>
          </a:p>
          <a:p>
            <a:pPr>
              <a:buFont typeface="Wingdings" panose="05000000000000000000" pitchFamily="2" charset="2"/>
              <a:buChar char="p"/>
            </a:pPr>
            <a:endParaRPr kumimoji="1" lang="en-US" altLang="zh-CN" sz="2000" dirty="0"/>
          </a:p>
          <a:p>
            <a:pPr marL="0" indent="0">
              <a:buNone/>
            </a:pPr>
            <a:endParaRPr kumimoji="1" lang="en-US" altLang="zh-CN" sz="2000" dirty="0"/>
          </a:p>
        </p:txBody>
      </p:sp>
    </p:spTree>
    <p:extLst>
      <p:ext uri="{BB962C8B-B14F-4D97-AF65-F5344CB8AC3E}">
        <p14:creationId xmlns:p14="http://schemas.microsoft.com/office/powerpoint/2010/main" val="581100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a:t>Path delay </a:t>
            </a:r>
            <a:r>
              <a:rPr kumimoji="1" lang="en-US" altLang="zh-CN" dirty="0"/>
              <a:t>calculation</a:t>
            </a:r>
            <a:endParaRPr lang="zh-CN" altLang="en-US" dirty="0">
              <a:sym typeface="Arial" panose="020B0604020202020204" pitchFamily="34" charset="0"/>
            </a:endParaRPr>
          </a:p>
        </p:txBody>
      </p:sp>
      <p:sp>
        <p:nvSpPr>
          <p:cNvPr id="4" name="内容占位符 2"/>
          <p:cNvSpPr txBox="1">
            <a:spLocks/>
          </p:cNvSpPr>
          <p:nvPr/>
        </p:nvSpPr>
        <p:spPr>
          <a:xfrm>
            <a:off x="641840" y="1265860"/>
            <a:ext cx="10972800" cy="4934173"/>
          </a:xfrm>
          <a:prstGeom prst="rect">
            <a:avLst/>
          </a:prstGeom>
        </p:spPr>
        <p:txBody>
          <a:bodyPr/>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Cell delay</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NLDM</a:t>
            </a:r>
          </a:p>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Interconnect delay</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First order moment model</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Elmore delay metric</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Second order moment model</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D2M delay metric</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ECM delay metric</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MD2M delay metric</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High order model</a:t>
            </a:r>
            <a:endParaRPr lang="en-US" altLang="zh-CN" sz="1600" b="0" kern="0">
              <a:latin typeface="Times New Roman" panose="02020603050405020304" pitchFamily="18" charset="0"/>
              <a:cs typeface="Times New Roman" panose="02020603050405020304" pitchFamily="18" charset="0"/>
              <a:sym typeface="Arial" panose="020B0604020202020204" pitchFamily="34" charset="0"/>
            </a:endParaRP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Arnoldi delay metric</a:t>
            </a:r>
            <a:endParaRPr lang="zh-CN" altLang="en-US" sz="1600" b="0" kern="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7" name="灯片编号占位符 2"/>
          <p:cNvSpPr>
            <a:spLocks noGrp="1"/>
          </p:cNvSpPr>
          <p:nvPr>
            <p:ph type="sldNum" sz="quarter" idx="4"/>
          </p:nvPr>
        </p:nvSpPr>
        <p:spPr>
          <a:xfrm>
            <a:off x="9385499" y="6519535"/>
            <a:ext cx="2743200" cy="292196"/>
          </a:xfrm>
        </p:spPr>
        <p:txBody>
          <a:bodyPr/>
          <a:lstStyle/>
          <a:p>
            <a:r>
              <a:rPr lang="en-US" altLang="zh-CN"/>
              <a:t>&lt; </a:t>
            </a:r>
            <a:fld id="{A548B57D-AE10-4CF7-A9DF-59FEFA91B28E}" type="slidenum">
              <a:rPr lang="zh-CN" altLang="en-US" smtClean="0"/>
              <a:pPr/>
              <a:t>80</a:t>
            </a:fld>
            <a:r>
              <a:rPr lang="zh-CN" altLang="en-US"/>
              <a:t> </a:t>
            </a:r>
            <a:r>
              <a:rPr lang="en-US" altLang="zh-CN"/>
              <a:t>&gt;</a:t>
            </a:r>
            <a:endParaRPr lang="zh-CN" altLang="en-US" dirty="0"/>
          </a:p>
        </p:txBody>
      </p:sp>
      <p:grpSp>
        <p:nvGrpSpPr>
          <p:cNvPr id="9" name="组合 8"/>
          <p:cNvGrpSpPr/>
          <p:nvPr/>
        </p:nvGrpSpPr>
        <p:grpSpPr>
          <a:xfrm>
            <a:off x="4764532" y="1597620"/>
            <a:ext cx="6545263" cy="3029438"/>
            <a:chOff x="5388231" y="1644342"/>
            <a:chExt cx="6545263" cy="3029438"/>
          </a:xfrm>
        </p:grpSpPr>
        <p:grpSp>
          <p:nvGrpSpPr>
            <p:cNvPr id="10" name="Group 4"/>
            <p:cNvGrpSpPr>
              <a:grpSpLocks noChangeAspect="1"/>
            </p:cNvGrpSpPr>
            <p:nvPr/>
          </p:nvGrpSpPr>
          <p:grpSpPr bwMode="auto">
            <a:xfrm>
              <a:off x="5388231" y="2113737"/>
              <a:ext cx="6545263" cy="2187575"/>
              <a:chOff x="3022" y="551"/>
              <a:chExt cx="4123" cy="1378"/>
            </a:xfrm>
          </p:grpSpPr>
          <p:sp>
            <p:nvSpPr>
              <p:cNvPr id="23" name="AutoShape 3"/>
              <p:cNvSpPr>
                <a:spLocks noChangeAspect="1" noChangeArrowheads="1" noTextEdit="1"/>
              </p:cNvSpPr>
              <p:nvPr/>
            </p:nvSpPr>
            <p:spPr bwMode="auto">
              <a:xfrm>
                <a:off x="3022" y="551"/>
                <a:ext cx="4123"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5"/>
              <p:cNvSpPr>
                <a:spLocks noEditPoints="1"/>
              </p:cNvSpPr>
              <p:nvPr/>
            </p:nvSpPr>
            <p:spPr bwMode="auto">
              <a:xfrm>
                <a:off x="3725" y="873"/>
                <a:ext cx="414" cy="104"/>
              </a:xfrm>
              <a:custGeom>
                <a:avLst/>
                <a:gdLst>
                  <a:gd name="T0" fmla="*/ 0 w 414"/>
                  <a:gd name="T1" fmla="*/ 0 h 104"/>
                  <a:gd name="T2" fmla="*/ 207 w 414"/>
                  <a:gd name="T3" fmla="*/ 0 h 104"/>
                  <a:gd name="T4" fmla="*/ 0 w 414"/>
                  <a:gd name="T5" fmla="*/ 104 h 104"/>
                  <a:gd name="T6" fmla="*/ 207 w 414"/>
                  <a:gd name="T7" fmla="*/ 104 h 104"/>
                  <a:gd name="T8" fmla="*/ 414 w 414"/>
                  <a:gd name="T9" fmla="*/ 52 h 104"/>
                  <a:gd name="T10" fmla="*/ 207 w 414"/>
                  <a:gd name="T11" fmla="*/ 52 h 104"/>
                </a:gdLst>
                <a:ahLst/>
                <a:cxnLst>
                  <a:cxn ang="0">
                    <a:pos x="T0" y="T1"/>
                  </a:cxn>
                  <a:cxn ang="0">
                    <a:pos x="T2" y="T3"/>
                  </a:cxn>
                  <a:cxn ang="0">
                    <a:pos x="T4" y="T5"/>
                  </a:cxn>
                  <a:cxn ang="0">
                    <a:pos x="T6" y="T7"/>
                  </a:cxn>
                  <a:cxn ang="0">
                    <a:pos x="T8" y="T9"/>
                  </a:cxn>
                  <a:cxn ang="0">
                    <a:pos x="T10" y="T11"/>
                  </a:cxn>
                </a:cxnLst>
                <a:rect l="0" t="0" r="r" b="b"/>
                <a:pathLst>
                  <a:path w="414" h="104">
                    <a:moveTo>
                      <a:pt x="0" y="0"/>
                    </a:moveTo>
                    <a:lnTo>
                      <a:pt x="207" y="0"/>
                    </a:lnTo>
                    <a:moveTo>
                      <a:pt x="0" y="104"/>
                    </a:moveTo>
                    <a:lnTo>
                      <a:pt x="207" y="104"/>
                    </a:lnTo>
                    <a:moveTo>
                      <a:pt x="414" y="52"/>
                    </a:moveTo>
                    <a:lnTo>
                      <a:pt x="207" y="52"/>
                    </a:lnTo>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6"/>
              <p:cNvSpPr/>
              <p:nvPr/>
            </p:nvSpPr>
            <p:spPr bwMode="auto">
              <a:xfrm>
                <a:off x="3797" y="821"/>
                <a:ext cx="269" cy="207"/>
              </a:xfrm>
              <a:custGeom>
                <a:avLst/>
                <a:gdLst>
                  <a:gd name="T0" fmla="*/ 1719 w 1719"/>
                  <a:gd name="T1" fmla="*/ 661 h 1322"/>
                  <a:gd name="T2" fmla="*/ 516 w 1719"/>
                  <a:gd name="T3" fmla="*/ 1322 h 1322"/>
                  <a:gd name="T4" fmla="*/ 0 w 1719"/>
                  <a:gd name="T5" fmla="*/ 1322 h 1322"/>
                  <a:gd name="T6" fmla="*/ 0 w 1719"/>
                  <a:gd name="T7" fmla="*/ 0 h 1322"/>
                  <a:gd name="T8" fmla="*/ 516 w 1719"/>
                  <a:gd name="T9" fmla="*/ 0 h 1322"/>
                  <a:gd name="T10" fmla="*/ 1719 w 1719"/>
                  <a:gd name="T11" fmla="*/ 661 h 1322"/>
                </a:gdLst>
                <a:ahLst/>
                <a:cxnLst>
                  <a:cxn ang="0">
                    <a:pos x="T0" y="T1"/>
                  </a:cxn>
                  <a:cxn ang="0">
                    <a:pos x="T2" y="T3"/>
                  </a:cxn>
                  <a:cxn ang="0">
                    <a:pos x="T4" y="T5"/>
                  </a:cxn>
                  <a:cxn ang="0">
                    <a:pos x="T6" y="T7"/>
                  </a:cxn>
                  <a:cxn ang="0">
                    <a:pos x="T8" y="T9"/>
                  </a:cxn>
                  <a:cxn ang="0">
                    <a:pos x="T10" y="T11"/>
                  </a:cxn>
                </a:cxnLst>
                <a:rect l="0" t="0" r="r" b="b"/>
                <a:pathLst>
                  <a:path w="1719" h="1322">
                    <a:moveTo>
                      <a:pt x="1719" y="661"/>
                    </a:moveTo>
                    <a:cubicBezTo>
                      <a:pt x="1514" y="986"/>
                      <a:pt x="1067" y="1232"/>
                      <a:pt x="516" y="1322"/>
                    </a:cubicBezTo>
                    <a:lnTo>
                      <a:pt x="0" y="1322"/>
                    </a:lnTo>
                    <a:cubicBezTo>
                      <a:pt x="320" y="903"/>
                      <a:pt x="320" y="419"/>
                      <a:pt x="0" y="0"/>
                    </a:cubicBezTo>
                    <a:lnTo>
                      <a:pt x="516" y="0"/>
                    </a:lnTo>
                    <a:cubicBezTo>
                      <a:pt x="1069" y="87"/>
                      <a:pt x="1517" y="334"/>
                      <a:pt x="1719" y="661"/>
                    </a:cubicBezTo>
                    <a:close/>
                  </a:path>
                </a:pathLst>
              </a:custGeom>
              <a:solidFill>
                <a:srgbClr val="7E649E"/>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7"/>
              <p:cNvSpPr/>
              <p:nvPr/>
            </p:nvSpPr>
            <p:spPr bwMode="auto">
              <a:xfrm>
                <a:off x="3797" y="821"/>
                <a:ext cx="269" cy="207"/>
              </a:xfrm>
              <a:custGeom>
                <a:avLst/>
                <a:gdLst>
                  <a:gd name="T0" fmla="*/ 1719 w 1719"/>
                  <a:gd name="T1" fmla="*/ 661 h 1322"/>
                  <a:gd name="T2" fmla="*/ 516 w 1719"/>
                  <a:gd name="T3" fmla="*/ 1322 h 1322"/>
                  <a:gd name="T4" fmla="*/ 0 w 1719"/>
                  <a:gd name="T5" fmla="*/ 1322 h 1322"/>
                  <a:gd name="T6" fmla="*/ 0 w 1719"/>
                  <a:gd name="T7" fmla="*/ 0 h 1322"/>
                  <a:gd name="T8" fmla="*/ 516 w 1719"/>
                  <a:gd name="T9" fmla="*/ 0 h 1322"/>
                  <a:gd name="T10" fmla="*/ 1719 w 1719"/>
                  <a:gd name="T11" fmla="*/ 661 h 1322"/>
                </a:gdLst>
                <a:ahLst/>
                <a:cxnLst>
                  <a:cxn ang="0">
                    <a:pos x="T0" y="T1"/>
                  </a:cxn>
                  <a:cxn ang="0">
                    <a:pos x="T2" y="T3"/>
                  </a:cxn>
                  <a:cxn ang="0">
                    <a:pos x="T4" y="T5"/>
                  </a:cxn>
                  <a:cxn ang="0">
                    <a:pos x="T6" y="T7"/>
                  </a:cxn>
                  <a:cxn ang="0">
                    <a:pos x="T8" y="T9"/>
                  </a:cxn>
                  <a:cxn ang="0">
                    <a:pos x="T10" y="T11"/>
                  </a:cxn>
                </a:cxnLst>
                <a:rect l="0" t="0" r="r" b="b"/>
                <a:pathLst>
                  <a:path w="1719" h="1322">
                    <a:moveTo>
                      <a:pt x="1719" y="661"/>
                    </a:moveTo>
                    <a:cubicBezTo>
                      <a:pt x="1514" y="986"/>
                      <a:pt x="1067" y="1232"/>
                      <a:pt x="516" y="1322"/>
                    </a:cubicBezTo>
                    <a:lnTo>
                      <a:pt x="0" y="1322"/>
                    </a:lnTo>
                    <a:cubicBezTo>
                      <a:pt x="320" y="903"/>
                      <a:pt x="320" y="419"/>
                      <a:pt x="0" y="0"/>
                    </a:cubicBezTo>
                    <a:lnTo>
                      <a:pt x="516" y="0"/>
                    </a:lnTo>
                    <a:cubicBezTo>
                      <a:pt x="1069" y="87"/>
                      <a:pt x="1517" y="334"/>
                      <a:pt x="1719" y="661"/>
                    </a:cubicBez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8"/>
              <p:cNvSpPr/>
              <p:nvPr/>
            </p:nvSpPr>
            <p:spPr bwMode="auto">
              <a:xfrm>
                <a:off x="3797" y="821"/>
                <a:ext cx="269" cy="207"/>
              </a:xfrm>
              <a:custGeom>
                <a:avLst/>
                <a:gdLst>
                  <a:gd name="T0" fmla="*/ 1058 w 1719"/>
                  <a:gd name="T1" fmla="*/ 1322 h 1322"/>
                  <a:gd name="T2" fmla="*/ 0 w 1719"/>
                  <a:gd name="T3" fmla="*/ 1322 h 1322"/>
                  <a:gd name="T4" fmla="*/ 0 w 1719"/>
                  <a:gd name="T5" fmla="*/ 0 h 1322"/>
                  <a:gd name="T6" fmla="*/ 1058 w 1719"/>
                  <a:gd name="T7" fmla="*/ 0 h 1322"/>
                  <a:gd name="T8" fmla="*/ 1719 w 1719"/>
                  <a:gd name="T9" fmla="*/ 661 h 1322"/>
                  <a:gd name="T10" fmla="*/ 1058 w 1719"/>
                  <a:gd name="T11" fmla="*/ 1322 h 1322"/>
                </a:gdLst>
                <a:ahLst/>
                <a:cxnLst>
                  <a:cxn ang="0">
                    <a:pos x="T0" y="T1"/>
                  </a:cxn>
                  <a:cxn ang="0">
                    <a:pos x="T2" y="T3"/>
                  </a:cxn>
                  <a:cxn ang="0">
                    <a:pos x="T4" y="T5"/>
                  </a:cxn>
                  <a:cxn ang="0">
                    <a:pos x="T6" y="T7"/>
                  </a:cxn>
                  <a:cxn ang="0">
                    <a:pos x="T8" y="T9"/>
                  </a:cxn>
                  <a:cxn ang="0">
                    <a:pos x="T10" y="T11"/>
                  </a:cxn>
                </a:cxnLst>
                <a:rect l="0" t="0" r="r" b="b"/>
                <a:pathLst>
                  <a:path w="1719" h="1322">
                    <a:moveTo>
                      <a:pt x="1058" y="1322"/>
                    </a:moveTo>
                    <a:lnTo>
                      <a:pt x="0" y="1322"/>
                    </a:lnTo>
                    <a:lnTo>
                      <a:pt x="0" y="0"/>
                    </a:lnTo>
                    <a:lnTo>
                      <a:pt x="1058" y="0"/>
                    </a:lnTo>
                    <a:cubicBezTo>
                      <a:pt x="1423" y="0"/>
                      <a:pt x="1719" y="296"/>
                      <a:pt x="1719" y="661"/>
                    </a:cubicBezTo>
                    <a:cubicBezTo>
                      <a:pt x="1719" y="1026"/>
                      <a:pt x="1423" y="1322"/>
                      <a:pt x="1058" y="1322"/>
                    </a:cubicBezTo>
                    <a:close/>
                  </a:path>
                </a:pathLst>
              </a:custGeom>
              <a:solidFill>
                <a:srgbClr val="7E649E"/>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9"/>
              <p:cNvSpPr/>
              <p:nvPr/>
            </p:nvSpPr>
            <p:spPr bwMode="auto">
              <a:xfrm>
                <a:off x="3797" y="821"/>
                <a:ext cx="269" cy="207"/>
              </a:xfrm>
              <a:custGeom>
                <a:avLst/>
                <a:gdLst>
                  <a:gd name="T0" fmla="*/ 1058 w 1719"/>
                  <a:gd name="T1" fmla="*/ 1322 h 1322"/>
                  <a:gd name="T2" fmla="*/ 0 w 1719"/>
                  <a:gd name="T3" fmla="*/ 1322 h 1322"/>
                  <a:gd name="T4" fmla="*/ 0 w 1719"/>
                  <a:gd name="T5" fmla="*/ 0 h 1322"/>
                  <a:gd name="T6" fmla="*/ 1058 w 1719"/>
                  <a:gd name="T7" fmla="*/ 0 h 1322"/>
                  <a:gd name="T8" fmla="*/ 1719 w 1719"/>
                  <a:gd name="T9" fmla="*/ 661 h 1322"/>
                  <a:gd name="T10" fmla="*/ 1058 w 1719"/>
                  <a:gd name="T11" fmla="*/ 1322 h 1322"/>
                </a:gdLst>
                <a:ahLst/>
                <a:cxnLst>
                  <a:cxn ang="0">
                    <a:pos x="T0" y="T1"/>
                  </a:cxn>
                  <a:cxn ang="0">
                    <a:pos x="T2" y="T3"/>
                  </a:cxn>
                  <a:cxn ang="0">
                    <a:pos x="T4" y="T5"/>
                  </a:cxn>
                  <a:cxn ang="0">
                    <a:pos x="T6" y="T7"/>
                  </a:cxn>
                  <a:cxn ang="0">
                    <a:pos x="T8" y="T9"/>
                  </a:cxn>
                  <a:cxn ang="0">
                    <a:pos x="T10" y="T11"/>
                  </a:cxn>
                </a:cxnLst>
                <a:rect l="0" t="0" r="r" b="b"/>
                <a:pathLst>
                  <a:path w="1719" h="1322">
                    <a:moveTo>
                      <a:pt x="1058" y="1322"/>
                    </a:moveTo>
                    <a:lnTo>
                      <a:pt x="0" y="1322"/>
                    </a:lnTo>
                    <a:lnTo>
                      <a:pt x="0" y="0"/>
                    </a:lnTo>
                    <a:lnTo>
                      <a:pt x="1058" y="0"/>
                    </a:lnTo>
                    <a:cubicBezTo>
                      <a:pt x="1423" y="0"/>
                      <a:pt x="1719" y="296"/>
                      <a:pt x="1719" y="661"/>
                    </a:cubicBezTo>
                    <a:cubicBezTo>
                      <a:pt x="1719" y="1026"/>
                      <a:pt x="1423" y="1322"/>
                      <a:pt x="1058" y="1322"/>
                    </a:cubicBez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0"/>
              <p:cNvSpPr>
                <a:spLocks noEditPoints="1"/>
              </p:cNvSpPr>
              <p:nvPr/>
            </p:nvSpPr>
            <p:spPr bwMode="auto">
              <a:xfrm>
                <a:off x="3697" y="977"/>
                <a:ext cx="58" cy="146"/>
              </a:xfrm>
              <a:custGeom>
                <a:avLst/>
                <a:gdLst>
                  <a:gd name="T0" fmla="*/ 19 w 58"/>
                  <a:gd name="T1" fmla="*/ 146 h 146"/>
                  <a:gd name="T2" fmla="*/ 39 w 58"/>
                  <a:gd name="T3" fmla="*/ 146 h 146"/>
                  <a:gd name="T4" fmla="*/ 9 w 58"/>
                  <a:gd name="T5" fmla="*/ 136 h 146"/>
                  <a:gd name="T6" fmla="*/ 49 w 58"/>
                  <a:gd name="T7" fmla="*/ 136 h 146"/>
                  <a:gd name="T8" fmla="*/ 0 w 58"/>
                  <a:gd name="T9" fmla="*/ 127 h 146"/>
                  <a:gd name="T10" fmla="*/ 58 w 58"/>
                  <a:gd name="T11" fmla="*/ 127 h 146"/>
                  <a:gd name="T12" fmla="*/ 29 w 58"/>
                  <a:gd name="T13" fmla="*/ 0 h 146"/>
                  <a:gd name="T14" fmla="*/ 29 w 58"/>
                  <a:gd name="T15" fmla="*/ 127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6">
                    <a:moveTo>
                      <a:pt x="19" y="146"/>
                    </a:moveTo>
                    <a:lnTo>
                      <a:pt x="39" y="146"/>
                    </a:lnTo>
                    <a:moveTo>
                      <a:pt x="9" y="136"/>
                    </a:moveTo>
                    <a:lnTo>
                      <a:pt x="49" y="136"/>
                    </a:lnTo>
                    <a:moveTo>
                      <a:pt x="0" y="127"/>
                    </a:moveTo>
                    <a:lnTo>
                      <a:pt x="58" y="127"/>
                    </a:lnTo>
                    <a:moveTo>
                      <a:pt x="29" y="0"/>
                    </a:moveTo>
                    <a:lnTo>
                      <a:pt x="29" y="127"/>
                    </a:lnTo>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1"/>
              <p:cNvSpPr/>
              <p:nvPr/>
            </p:nvSpPr>
            <p:spPr bwMode="auto">
              <a:xfrm>
                <a:off x="4699" y="862"/>
                <a:ext cx="125" cy="125"/>
              </a:xfrm>
              <a:custGeom>
                <a:avLst/>
                <a:gdLst>
                  <a:gd name="T0" fmla="*/ 0 w 125"/>
                  <a:gd name="T1" fmla="*/ 0 h 125"/>
                  <a:gd name="T2" fmla="*/ 125 w 125"/>
                  <a:gd name="T3" fmla="*/ 63 h 125"/>
                  <a:gd name="T4" fmla="*/ 0 w 125"/>
                  <a:gd name="T5" fmla="*/ 125 h 125"/>
                  <a:gd name="T6" fmla="*/ 0 w 125"/>
                  <a:gd name="T7" fmla="*/ 0 h 125"/>
                </a:gdLst>
                <a:ahLst/>
                <a:cxnLst>
                  <a:cxn ang="0">
                    <a:pos x="T0" y="T1"/>
                  </a:cxn>
                  <a:cxn ang="0">
                    <a:pos x="T2" y="T3"/>
                  </a:cxn>
                  <a:cxn ang="0">
                    <a:pos x="T4" y="T5"/>
                  </a:cxn>
                  <a:cxn ang="0">
                    <a:pos x="T6" y="T7"/>
                  </a:cxn>
                </a:cxnLst>
                <a:rect l="0" t="0" r="r" b="b"/>
                <a:pathLst>
                  <a:path w="125" h="125">
                    <a:moveTo>
                      <a:pt x="0" y="0"/>
                    </a:moveTo>
                    <a:lnTo>
                      <a:pt x="125" y="63"/>
                    </a:lnTo>
                    <a:lnTo>
                      <a:pt x="0" y="125"/>
                    </a:lnTo>
                    <a:lnTo>
                      <a:pt x="0" y="0"/>
                    </a:lnTo>
                    <a:close/>
                  </a:path>
                </a:pathLst>
              </a:custGeom>
              <a:solidFill>
                <a:srgbClr val="9DBB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12"/>
              <p:cNvSpPr/>
              <p:nvPr/>
            </p:nvSpPr>
            <p:spPr bwMode="auto">
              <a:xfrm>
                <a:off x="4699" y="862"/>
                <a:ext cx="125" cy="125"/>
              </a:xfrm>
              <a:custGeom>
                <a:avLst/>
                <a:gdLst>
                  <a:gd name="T0" fmla="*/ 0 w 125"/>
                  <a:gd name="T1" fmla="*/ 0 h 125"/>
                  <a:gd name="T2" fmla="*/ 125 w 125"/>
                  <a:gd name="T3" fmla="*/ 63 h 125"/>
                  <a:gd name="T4" fmla="*/ 0 w 125"/>
                  <a:gd name="T5" fmla="*/ 125 h 125"/>
                  <a:gd name="T6" fmla="*/ 0 w 125"/>
                  <a:gd name="T7" fmla="*/ 0 h 125"/>
                </a:gdLst>
                <a:ahLst/>
                <a:cxnLst>
                  <a:cxn ang="0">
                    <a:pos x="T0" y="T1"/>
                  </a:cxn>
                  <a:cxn ang="0">
                    <a:pos x="T2" y="T3"/>
                  </a:cxn>
                  <a:cxn ang="0">
                    <a:pos x="T4" y="T5"/>
                  </a:cxn>
                  <a:cxn ang="0">
                    <a:pos x="T6" y="T7"/>
                  </a:cxn>
                </a:cxnLst>
                <a:rect l="0" t="0" r="r" b="b"/>
                <a:pathLst>
                  <a:path w="125" h="125">
                    <a:moveTo>
                      <a:pt x="0" y="0"/>
                    </a:moveTo>
                    <a:lnTo>
                      <a:pt x="125" y="63"/>
                    </a:lnTo>
                    <a:lnTo>
                      <a:pt x="0" y="125"/>
                    </a:lnTo>
                    <a:lnTo>
                      <a:pt x="0" y="0"/>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Rectangle 13"/>
              <p:cNvSpPr>
                <a:spLocks noChangeArrowheads="1"/>
              </p:cNvSpPr>
              <p:nvPr/>
            </p:nvSpPr>
            <p:spPr bwMode="auto">
              <a:xfrm>
                <a:off x="3833" y="944"/>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33" name="Rectangle 14"/>
              <p:cNvSpPr>
                <a:spLocks noChangeArrowheads="1"/>
              </p:cNvSpPr>
              <p:nvPr/>
            </p:nvSpPr>
            <p:spPr bwMode="auto">
              <a:xfrm>
                <a:off x="3833" y="81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34" name="Line 15"/>
              <p:cNvSpPr>
                <a:spLocks noChangeShapeType="1"/>
              </p:cNvSpPr>
              <p:nvPr/>
            </p:nvSpPr>
            <p:spPr bwMode="auto">
              <a:xfrm flipV="1">
                <a:off x="4824" y="923"/>
                <a:ext cx="305" cy="2"/>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16"/>
              <p:cNvSpPr/>
              <p:nvPr/>
            </p:nvSpPr>
            <p:spPr bwMode="auto">
              <a:xfrm>
                <a:off x="3294" y="850"/>
                <a:ext cx="115" cy="28"/>
              </a:xfrm>
              <a:custGeom>
                <a:avLst/>
                <a:gdLst>
                  <a:gd name="T0" fmla="*/ 0 w 115"/>
                  <a:gd name="T1" fmla="*/ 14 h 28"/>
                  <a:gd name="T2" fmla="*/ 0 w 115"/>
                  <a:gd name="T3" fmla="*/ 0 h 28"/>
                  <a:gd name="T4" fmla="*/ 86 w 115"/>
                  <a:gd name="T5" fmla="*/ 0 h 28"/>
                  <a:gd name="T6" fmla="*/ 115 w 115"/>
                  <a:gd name="T7" fmla="*/ 14 h 28"/>
                  <a:gd name="T8" fmla="*/ 86 w 115"/>
                  <a:gd name="T9" fmla="*/ 28 h 28"/>
                  <a:gd name="T10" fmla="*/ 0 w 115"/>
                  <a:gd name="T11" fmla="*/ 28 h 28"/>
                  <a:gd name="T12" fmla="*/ 0 w 115"/>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5" h="28">
                    <a:moveTo>
                      <a:pt x="0" y="14"/>
                    </a:moveTo>
                    <a:lnTo>
                      <a:pt x="0" y="0"/>
                    </a:lnTo>
                    <a:lnTo>
                      <a:pt x="86" y="0"/>
                    </a:lnTo>
                    <a:lnTo>
                      <a:pt x="115" y="14"/>
                    </a:lnTo>
                    <a:lnTo>
                      <a:pt x="86" y="28"/>
                    </a:lnTo>
                    <a:lnTo>
                      <a:pt x="0" y="28"/>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17"/>
              <p:cNvSpPr/>
              <p:nvPr/>
            </p:nvSpPr>
            <p:spPr bwMode="auto">
              <a:xfrm>
                <a:off x="3294" y="850"/>
                <a:ext cx="115" cy="28"/>
              </a:xfrm>
              <a:custGeom>
                <a:avLst/>
                <a:gdLst>
                  <a:gd name="T0" fmla="*/ 0 w 115"/>
                  <a:gd name="T1" fmla="*/ 14 h 28"/>
                  <a:gd name="T2" fmla="*/ 0 w 115"/>
                  <a:gd name="T3" fmla="*/ 0 h 28"/>
                  <a:gd name="T4" fmla="*/ 86 w 115"/>
                  <a:gd name="T5" fmla="*/ 0 h 28"/>
                  <a:gd name="T6" fmla="*/ 115 w 115"/>
                  <a:gd name="T7" fmla="*/ 14 h 28"/>
                  <a:gd name="T8" fmla="*/ 86 w 115"/>
                  <a:gd name="T9" fmla="*/ 28 h 28"/>
                  <a:gd name="T10" fmla="*/ 0 w 115"/>
                  <a:gd name="T11" fmla="*/ 28 h 28"/>
                  <a:gd name="T12" fmla="*/ 0 w 115"/>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5" h="28">
                    <a:moveTo>
                      <a:pt x="0" y="14"/>
                    </a:moveTo>
                    <a:lnTo>
                      <a:pt x="0" y="0"/>
                    </a:lnTo>
                    <a:lnTo>
                      <a:pt x="86" y="0"/>
                    </a:lnTo>
                    <a:lnTo>
                      <a:pt x="115" y="14"/>
                    </a:lnTo>
                    <a:lnTo>
                      <a:pt x="86" y="28"/>
                    </a:lnTo>
                    <a:lnTo>
                      <a:pt x="0" y="28"/>
                    </a:lnTo>
                    <a:lnTo>
                      <a:pt x="0" y="14"/>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Line 18"/>
              <p:cNvSpPr>
                <a:spLocks noChangeShapeType="1"/>
              </p:cNvSpPr>
              <p:nvPr/>
            </p:nvSpPr>
            <p:spPr bwMode="auto">
              <a:xfrm>
                <a:off x="3409" y="864"/>
                <a:ext cx="316" cy="9"/>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Rectangle 19"/>
              <p:cNvSpPr>
                <a:spLocks noChangeArrowheads="1"/>
              </p:cNvSpPr>
              <p:nvPr/>
            </p:nvSpPr>
            <p:spPr bwMode="auto">
              <a:xfrm>
                <a:off x="3997" y="872"/>
                <a:ext cx="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b="1" i="0" u="none" strike="noStrike" cap="none" normalizeH="0" baseline="0">
                    <a:ln>
                      <a:noFill/>
                    </a:ln>
                    <a:solidFill>
                      <a:srgbClr val="000000"/>
                    </a:solidFill>
                    <a:effectLst/>
                    <a:latin typeface="宋体" panose="02010600030101010101" pitchFamily="2" charset="-122"/>
                    <a:ea typeface="宋体" panose="02010600030101010101" pitchFamily="2" charset="-122"/>
                  </a:rPr>
                  <a:t>Z</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20"/>
              <p:cNvSpPr>
                <a:spLocks noChangeArrowheads="1"/>
              </p:cNvSpPr>
              <p:nvPr/>
            </p:nvSpPr>
            <p:spPr bwMode="auto">
              <a:xfrm>
                <a:off x="4648" y="844"/>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40" name="Rectangle 21"/>
              <p:cNvSpPr>
                <a:spLocks noChangeArrowheads="1"/>
              </p:cNvSpPr>
              <p:nvPr/>
            </p:nvSpPr>
            <p:spPr bwMode="auto">
              <a:xfrm>
                <a:off x="4833" y="844"/>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41" name="Line 22"/>
              <p:cNvSpPr>
                <a:spLocks noChangeShapeType="1"/>
              </p:cNvSpPr>
              <p:nvPr/>
            </p:nvSpPr>
            <p:spPr bwMode="auto">
              <a:xfrm>
                <a:off x="4139" y="925"/>
                <a:ext cx="560"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Rectangle 23"/>
              <p:cNvSpPr>
                <a:spLocks noChangeArrowheads="1"/>
              </p:cNvSpPr>
              <p:nvPr/>
            </p:nvSpPr>
            <p:spPr bwMode="auto">
              <a:xfrm>
                <a:off x="3449" y="557"/>
                <a:ext cx="3372" cy="1366"/>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Line 24"/>
              <p:cNvSpPr>
                <a:spLocks noChangeShapeType="1"/>
              </p:cNvSpPr>
              <p:nvPr/>
            </p:nvSpPr>
            <p:spPr bwMode="auto">
              <a:xfrm>
                <a:off x="4139" y="925"/>
                <a:ext cx="560"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25"/>
              <p:cNvSpPr/>
              <p:nvPr/>
            </p:nvSpPr>
            <p:spPr bwMode="auto">
              <a:xfrm>
                <a:off x="3294" y="1245"/>
                <a:ext cx="115" cy="28"/>
              </a:xfrm>
              <a:custGeom>
                <a:avLst/>
                <a:gdLst>
                  <a:gd name="T0" fmla="*/ 0 w 115"/>
                  <a:gd name="T1" fmla="*/ 14 h 28"/>
                  <a:gd name="T2" fmla="*/ 0 w 115"/>
                  <a:gd name="T3" fmla="*/ 0 h 28"/>
                  <a:gd name="T4" fmla="*/ 86 w 115"/>
                  <a:gd name="T5" fmla="*/ 0 h 28"/>
                  <a:gd name="T6" fmla="*/ 115 w 115"/>
                  <a:gd name="T7" fmla="*/ 14 h 28"/>
                  <a:gd name="T8" fmla="*/ 86 w 115"/>
                  <a:gd name="T9" fmla="*/ 28 h 28"/>
                  <a:gd name="T10" fmla="*/ 0 w 115"/>
                  <a:gd name="T11" fmla="*/ 28 h 28"/>
                  <a:gd name="T12" fmla="*/ 0 w 115"/>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5" h="28">
                    <a:moveTo>
                      <a:pt x="0" y="14"/>
                    </a:moveTo>
                    <a:lnTo>
                      <a:pt x="0" y="0"/>
                    </a:lnTo>
                    <a:lnTo>
                      <a:pt x="86" y="0"/>
                    </a:lnTo>
                    <a:lnTo>
                      <a:pt x="115" y="14"/>
                    </a:lnTo>
                    <a:lnTo>
                      <a:pt x="86" y="28"/>
                    </a:lnTo>
                    <a:lnTo>
                      <a:pt x="0" y="28"/>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26"/>
              <p:cNvSpPr/>
              <p:nvPr/>
            </p:nvSpPr>
            <p:spPr bwMode="auto">
              <a:xfrm>
                <a:off x="3294" y="1245"/>
                <a:ext cx="115" cy="28"/>
              </a:xfrm>
              <a:custGeom>
                <a:avLst/>
                <a:gdLst>
                  <a:gd name="T0" fmla="*/ 0 w 115"/>
                  <a:gd name="T1" fmla="*/ 14 h 28"/>
                  <a:gd name="T2" fmla="*/ 0 w 115"/>
                  <a:gd name="T3" fmla="*/ 0 h 28"/>
                  <a:gd name="T4" fmla="*/ 86 w 115"/>
                  <a:gd name="T5" fmla="*/ 0 h 28"/>
                  <a:gd name="T6" fmla="*/ 115 w 115"/>
                  <a:gd name="T7" fmla="*/ 14 h 28"/>
                  <a:gd name="T8" fmla="*/ 86 w 115"/>
                  <a:gd name="T9" fmla="*/ 28 h 28"/>
                  <a:gd name="T10" fmla="*/ 0 w 115"/>
                  <a:gd name="T11" fmla="*/ 28 h 28"/>
                  <a:gd name="T12" fmla="*/ 0 w 115"/>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5" h="28">
                    <a:moveTo>
                      <a:pt x="0" y="14"/>
                    </a:moveTo>
                    <a:lnTo>
                      <a:pt x="0" y="0"/>
                    </a:lnTo>
                    <a:lnTo>
                      <a:pt x="86" y="0"/>
                    </a:lnTo>
                    <a:lnTo>
                      <a:pt x="115" y="14"/>
                    </a:lnTo>
                    <a:lnTo>
                      <a:pt x="86" y="28"/>
                    </a:lnTo>
                    <a:lnTo>
                      <a:pt x="0" y="28"/>
                    </a:lnTo>
                    <a:lnTo>
                      <a:pt x="0" y="14"/>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27"/>
              <p:cNvSpPr/>
              <p:nvPr/>
            </p:nvSpPr>
            <p:spPr bwMode="auto">
              <a:xfrm>
                <a:off x="3822" y="1202"/>
                <a:ext cx="114" cy="114"/>
              </a:xfrm>
              <a:custGeom>
                <a:avLst/>
                <a:gdLst>
                  <a:gd name="T0" fmla="*/ 0 w 114"/>
                  <a:gd name="T1" fmla="*/ 0 h 114"/>
                  <a:gd name="T2" fmla="*/ 114 w 114"/>
                  <a:gd name="T3" fmla="*/ 57 h 114"/>
                  <a:gd name="T4" fmla="*/ 0 w 114"/>
                  <a:gd name="T5" fmla="*/ 114 h 114"/>
                  <a:gd name="T6" fmla="*/ 0 w 114"/>
                  <a:gd name="T7" fmla="*/ 0 h 114"/>
                </a:gdLst>
                <a:ahLst/>
                <a:cxnLst>
                  <a:cxn ang="0">
                    <a:pos x="T0" y="T1"/>
                  </a:cxn>
                  <a:cxn ang="0">
                    <a:pos x="T2" y="T3"/>
                  </a:cxn>
                  <a:cxn ang="0">
                    <a:pos x="T4" y="T5"/>
                  </a:cxn>
                  <a:cxn ang="0">
                    <a:pos x="T6" y="T7"/>
                  </a:cxn>
                </a:cxnLst>
                <a:rect l="0" t="0" r="r" b="b"/>
                <a:pathLst>
                  <a:path w="114" h="114">
                    <a:moveTo>
                      <a:pt x="0" y="0"/>
                    </a:moveTo>
                    <a:lnTo>
                      <a:pt x="114" y="57"/>
                    </a:lnTo>
                    <a:lnTo>
                      <a:pt x="0" y="114"/>
                    </a:lnTo>
                    <a:lnTo>
                      <a:pt x="0" y="0"/>
                    </a:lnTo>
                    <a:close/>
                  </a:path>
                </a:pathLst>
              </a:custGeom>
              <a:solidFill>
                <a:srgbClr val="9DBB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28"/>
              <p:cNvSpPr/>
              <p:nvPr/>
            </p:nvSpPr>
            <p:spPr bwMode="auto">
              <a:xfrm>
                <a:off x="3822" y="1202"/>
                <a:ext cx="114" cy="114"/>
              </a:xfrm>
              <a:custGeom>
                <a:avLst/>
                <a:gdLst>
                  <a:gd name="T0" fmla="*/ 0 w 114"/>
                  <a:gd name="T1" fmla="*/ 0 h 114"/>
                  <a:gd name="T2" fmla="*/ 114 w 114"/>
                  <a:gd name="T3" fmla="*/ 57 h 114"/>
                  <a:gd name="T4" fmla="*/ 0 w 114"/>
                  <a:gd name="T5" fmla="*/ 114 h 114"/>
                  <a:gd name="T6" fmla="*/ 0 w 114"/>
                  <a:gd name="T7" fmla="*/ 0 h 114"/>
                </a:gdLst>
                <a:ahLst/>
                <a:cxnLst>
                  <a:cxn ang="0">
                    <a:pos x="T0" y="T1"/>
                  </a:cxn>
                  <a:cxn ang="0">
                    <a:pos x="T2" y="T3"/>
                  </a:cxn>
                  <a:cxn ang="0">
                    <a:pos x="T4" y="T5"/>
                  </a:cxn>
                  <a:cxn ang="0">
                    <a:pos x="T6" y="T7"/>
                  </a:cxn>
                </a:cxnLst>
                <a:rect l="0" t="0" r="r" b="b"/>
                <a:pathLst>
                  <a:path w="114" h="114">
                    <a:moveTo>
                      <a:pt x="0" y="0"/>
                    </a:moveTo>
                    <a:lnTo>
                      <a:pt x="114" y="57"/>
                    </a:lnTo>
                    <a:lnTo>
                      <a:pt x="0" y="114"/>
                    </a:lnTo>
                    <a:lnTo>
                      <a:pt x="0" y="0"/>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29"/>
              <p:cNvSpPr>
                <a:spLocks noEditPoints="1"/>
              </p:cNvSpPr>
              <p:nvPr/>
            </p:nvSpPr>
            <p:spPr bwMode="auto">
              <a:xfrm>
                <a:off x="3822" y="1466"/>
                <a:ext cx="132" cy="114"/>
              </a:xfrm>
              <a:custGeom>
                <a:avLst/>
                <a:gdLst>
                  <a:gd name="T0" fmla="*/ 730 w 839"/>
                  <a:gd name="T1" fmla="*/ 365 h 730"/>
                  <a:gd name="T2" fmla="*/ 784 w 839"/>
                  <a:gd name="T3" fmla="*/ 420 h 730"/>
                  <a:gd name="T4" fmla="*/ 839 w 839"/>
                  <a:gd name="T5" fmla="*/ 365 h 730"/>
                  <a:gd name="T6" fmla="*/ 784 w 839"/>
                  <a:gd name="T7" fmla="*/ 310 h 730"/>
                  <a:gd name="T8" fmla="*/ 730 w 839"/>
                  <a:gd name="T9" fmla="*/ 365 h 730"/>
                  <a:gd name="T10" fmla="*/ 0 w 839"/>
                  <a:gd name="T11" fmla="*/ 0 h 730"/>
                  <a:gd name="T12" fmla="*/ 730 w 839"/>
                  <a:gd name="T13" fmla="*/ 365 h 730"/>
                  <a:gd name="T14" fmla="*/ 0 w 839"/>
                  <a:gd name="T15" fmla="*/ 730 h 730"/>
                  <a:gd name="T16" fmla="*/ 0 w 839"/>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730">
                    <a:moveTo>
                      <a:pt x="730" y="365"/>
                    </a:moveTo>
                    <a:cubicBezTo>
                      <a:pt x="730" y="395"/>
                      <a:pt x="754" y="420"/>
                      <a:pt x="784" y="420"/>
                    </a:cubicBezTo>
                    <a:cubicBezTo>
                      <a:pt x="815" y="420"/>
                      <a:pt x="839" y="395"/>
                      <a:pt x="839" y="365"/>
                    </a:cubicBezTo>
                    <a:cubicBezTo>
                      <a:pt x="839" y="335"/>
                      <a:pt x="815" y="310"/>
                      <a:pt x="784" y="310"/>
                    </a:cubicBezTo>
                    <a:cubicBezTo>
                      <a:pt x="754" y="310"/>
                      <a:pt x="730" y="335"/>
                      <a:pt x="730" y="365"/>
                    </a:cubicBezTo>
                    <a:close/>
                    <a:moveTo>
                      <a:pt x="0" y="0"/>
                    </a:moveTo>
                    <a:lnTo>
                      <a:pt x="730" y="365"/>
                    </a:lnTo>
                    <a:lnTo>
                      <a:pt x="0" y="730"/>
                    </a:lnTo>
                    <a:lnTo>
                      <a:pt x="0" y="0"/>
                    </a:lnTo>
                    <a:close/>
                  </a:path>
                </a:pathLst>
              </a:custGeom>
              <a:solidFill>
                <a:srgbClr val="9DBB61"/>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30"/>
              <p:cNvSpPr>
                <a:spLocks noEditPoints="1"/>
              </p:cNvSpPr>
              <p:nvPr/>
            </p:nvSpPr>
            <p:spPr bwMode="auto">
              <a:xfrm>
                <a:off x="3822" y="1466"/>
                <a:ext cx="132" cy="114"/>
              </a:xfrm>
              <a:custGeom>
                <a:avLst/>
                <a:gdLst>
                  <a:gd name="T0" fmla="*/ 730 w 839"/>
                  <a:gd name="T1" fmla="*/ 365 h 730"/>
                  <a:gd name="T2" fmla="*/ 784 w 839"/>
                  <a:gd name="T3" fmla="*/ 420 h 730"/>
                  <a:gd name="T4" fmla="*/ 839 w 839"/>
                  <a:gd name="T5" fmla="*/ 365 h 730"/>
                  <a:gd name="T6" fmla="*/ 784 w 839"/>
                  <a:gd name="T7" fmla="*/ 310 h 730"/>
                  <a:gd name="T8" fmla="*/ 730 w 839"/>
                  <a:gd name="T9" fmla="*/ 365 h 730"/>
                  <a:gd name="T10" fmla="*/ 0 w 839"/>
                  <a:gd name="T11" fmla="*/ 0 h 730"/>
                  <a:gd name="T12" fmla="*/ 730 w 839"/>
                  <a:gd name="T13" fmla="*/ 365 h 730"/>
                  <a:gd name="T14" fmla="*/ 0 w 839"/>
                  <a:gd name="T15" fmla="*/ 730 h 730"/>
                  <a:gd name="T16" fmla="*/ 0 w 839"/>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730">
                    <a:moveTo>
                      <a:pt x="730" y="365"/>
                    </a:moveTo>
                    <a:cubicBezTo>
                      <a:pt x="730" y="395"/>
                      <a:pt x="754" y="420"/>
                      <a:pt x="784" y="420"/>
                    </a:cubicBezTo>
                    <a:cubicBezTo>
                      <a:pt x="815" y="420"/>
                      <a:pt x="839" y="395"/>
                      <a:pt x="839" y="365"/>
                    </a:cubicBezTo>
                    <a:cubicBezTo>
                      <a:pt x="839" y="335"/>
                      <a:pt x="815" y="310"/>
                      <a:pt x="784" y="310"/>
                    </a:cubicBezTo>
                    <a:cubicBezTo>
                      <a:pt x="754" y="310"/>
                      <a:pt x="730" y="335"/>
                      <a:pt x="730" y="365"/>
                    </a:cubicBezTo>
                    <a:close/>
                    <a:moveTo>
                      <a:pt x="0" y="0"/>
                    </a:moveTo>
                    <a:lnTo>
                      <a:pt x="730" y="365"/>
                    </a:lnTo>
                    <a:lnTo>
                      <a:pt x="0" y="730"/>
                    </a:lnTo>
                    <a:lnTo>
                      <a:pt x="0" y="0"/>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Rectangle 31"/>
              <p:cNvSpPr>
                <a:spLocks noChangeArrowheads="1"/>
              </p:cNvSpPr>
              <p:nvPr/>
            </p:nvSpPr>
            <p:spPr bwMode="auto">
              <a:xfrm>
                <a:off x="5129" y="838"/>
                <a:ext cx="354" cy="342"/>
              </a:xfrm>
              <a:prstGeom prst="rect">
                <a:avLst/>
              </a:prstGeom>
              <a:solidFill>
                <a:srgbClr val="3185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Rectangle 32"/>
              <p:cNvSpPr>
                <a:spLocks noChangeArrowheads="1"/>
              </p:cNvSpPr>
              <p:nvPr/>
            </p:nvSpPr>
            <p:spPr bwMode="auto">
              <a:xfrm>
                <a:off x="5129" y="838"/>
                <a:ext cx="354" cy="342"/>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Rectangle 33"/>
              <p:cNvSpPr>
                <a:spLocks noChangeArrowheads="1"/>
              </p:cNvSpPr>
              <p:nvPr/>
            </p:nvSpPr>
            <p:spPr bwMode="auto">
              <a:xfrm>
                <a:off x="5156" y="860"/>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D</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53" name="Rectangle 34"/>
              <p:cNvSpPr>
                <a:spLocks noChangeArrowheads="1"/>
              </p:cNvSpPr>
              <p:nvPr/>
            </p:nvSpPr>
            <p:spPr bwMode="auto">
              <a:xfrm>
                <a:off x="5158" y="1073"/>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CLK</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54" name="Rectangle 35"/>
              <p:cNvSpPr>
                <a:spLocks noChangeArrowheads="1"/>
              </p:cNvSpPr>
              <p:nvPr/>
            </p:nvSpPr>
            <p:spPr bwMode="auto">
              <a:xfrm>
                <a:off x="5413" y="860"/>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Q</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55" name="Line 36"/>
              <p:cNvSpPr>
                <a:spLocks noChangeShapeType="1"/>
              </p:cNvSpPr>
              <p:nvPr/>
            </p:nvSpPr>
            <p:spPr bwMode="auto">
              <a:xfrm>
                <a:off x="3409" y="1259"/>
                <a:ext cx="413"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Line 37"/>
              <p:cNvSpPr>
                <a:spLocks noChangeShapeType="1"/>
              </p:cNvSpPr>
              <p:nvPr/>
            </p:nvSpPr>
            <p:spPr bwMode="auto">
              <a:xfrm>
                <a:off x="3423" y="1523"/>
                <a:ext cx="137"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Line 38"/>
              <p:cNvSpPr>
                <a:spLocks noChangeShapeType="1"/>
              </p:cNvSpPr>
              <p:nvPr/>
            </p:nvSpPr>
            <p:spPr bwMode="auto">
              <a:xfrm>
                <a:off x="3560" y="1523"/>
                <a:ext cx="262"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Rectangle 39"/>
              <p:cNvSpPr>
                <a:spLocks noChangeArrowheads="1"/>
              </p:cNvSpPr>
              <p:nvPr/>
            </p:nvSpPr>
            <p:spPr bwMode="auto">
              <a:xfrm>
                <a:off x="5129" y="1238"/>
                <a:ext cx="354" cy="342"/>
              </a:xfrm>
              <a:prstGeom prst="rect">
                <a:avLst/>
              </a:prstGeom>
              <a:solidFill>
                <a:srgbClr val="3185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Rectangle 40"/>
              <p:cNvSpPr>
                <a:spLocks noChangeArrowheads="1"/>
              </p:cNvSpPr>
              <p:nvPr/>
            </p:nvSpPr>
            <p:spPr bwMode="auto">
              <a:xfrm>
                <a:off x="5129" y="1238"/>
                <a:ext cx="354" cy="342"/>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Rectangle 41"/>
              <p:cNvSpPr>
                <a:spLocks noChangeArrowheads="1"/>
              </p:cNvSpPr>
              <p:nvPr/>
            </p:nvSpPr>
            <p:spPr bwMode="auto">
              <a:xfrm>
                <a:off x="5156" y="1260"/>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D</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61" name="Rectangle 42"/>
              <p:cNvSpPr>
                <a:spLocks noChangeArrowheads="1"/>
              </p:cNvSpPr>
              <p:nvPr/>
            </p:nvSpPr>
            <p:spPr bwMode="auto">
              <a:xfrm>
                <a:off x="5158" y="1473"/>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CLK</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62" name="Rectangle 43"/>
              <p:cNvSpPr>
                <a:spLocks noChangeArrowheads="1"/>
              </p:cNvSpPr>
              <p:nvPr/>
            </p:nvSpPr>
            <p:spPr bwMode="auto">
              <a:xfrm>
                <a:off x="5413" y="1260"/>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Q</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63" name="Freeform 44"/>
              <p:cNvSpPr/>
              <p:nvPr/>
            </p:nvSpPr>
            <p:spPr bwMode="auto">
              <a:xfrm>
                <a:off x="3936" y="1123"/>
                <a:ext cx="1193" cy="136"/>
              </a:xfrm>
              <a:custGeom>
                <a:avLst/>
                <a:gdLst>
                  <a:gd name="T0" fmla="*/ 0 w 1193"/>
                  <a:gd name="T1" fmla="*/ 136 h 136"/>
                  <a:gd name="T2" fmla="*/ 659 w 1193"/>
                  <a:gd name="T3" fmla="*/ 136 h 136"/>
                  <a:gd name="T4" fmla="*/ 659 w 1193"/>
                  <a:gd name="T5" fmla="*/ 0 h 136"/>
                  <a:gd name="T6" fmla="*/ 1193 w 1193"/>
                  <a:gd name="T7" fmla="*/ 0 h 136"/>
                </a:gdLst>
                <a:ahLst/>
                <a:cxnLst>
                  <a:cxn ang="0">
                    <a:pos x="T0" y="T1"/>
                  </a:cxn>
                  <a:cxn ang="0">
                    <a:pos x="T2" y="T3"/>
                  </a:cxn>
                  <a:cxn ang="0">
                    <a:pos x="T4" y="T5"/>
                  </a:cxn>
                  <a:cxn ang="0">
                    <a:pos x="T6" y="T7"/>
                  </a:cxn>
                </a:cxnLst>
                <a:rect l="0" t="0" r="r" b="b"/>
                <a:pathLst>
                  <a:path w="1193" h="136">
                    <a:moveTo>
                      <a:pt x="0" y="136"/>
                    </a:moveTo>
                    <a:lnTo>
                      <a:pt x="659" y="136"/>
                    </a:lnTo>
                    <a:lnTo>
                      <a:pt x="659" y="0"/>
                    </a:lnTo>
                    <a:lnTo>
                      <a:pt x="1193" y="0"/>
                    </a:lnTo>
                  </a:path>
                </a:pathLst>
              </a:custGeom>
              <a:noFill/>
              <a:ln w="3175" cap="flat">
                <a:solidFill>
                  <a:srgbClr val="FFC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Line 45"/>
              <p:cNvSpPr>
                <a:spLocks noChangeShapeType="1"/>
              </p:cNvSpPr>
              <p:nvPr/>
            </p:nvSpPr>
            <p:spPr bwMode="auto">
              <a:xfrm>
                <a:off x="3945" y="1523"/>
                <a:ext cx="156"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Rectangle 46"/>
              <p:cNvSpPr>
                <a:spLocks noChangeArrowheads="1"/>
              </p:cNvSpPr>
              <p:nvPr/>
            </p:nvSpPr>
            <p:spPr bwMode="auto">
              <a:xfrm>
                <a:off x="6349" y="1066"/>
                <a:ext cx="354" cy="343"/>
              </a:xfrm>
              <a:prstGeom prst="rect">
                <a:avLst/>
              </a:prstGeom>
              <a:solidFill>
                <a:srgbClr val="31859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Rectangle 47"/>
              <p:cNvSpPr>
                <a:spLocks noChangeArrowheads="1"/>
              </p:cNvSpPr>
              <p:nvPr/>
            </p:nvSpPr>
            <p:spPr bwMode="auto">
              <a:xfrm>
                <a:off x="6349" y="1066"/>
                <a:ext cx="354" cy="343"/>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Rectangle 48"/>
              <p:cNvSpPr>
                <a:spLocks noChangeArrowheads="1"/>
              </p:cNvSpPr>
              <p:nvPr/>
            </p:nvSpPr>
            <p:spPr bwMode="auto">
              <a:xfrm>
                <a:off x="6376" y="1089"/>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D</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68" name="Rectangle 49"/>
              <p:cNvSpPr>
                <a:spLocks noChangeArrowheads="1"/>
              </p:cNvSpPr>
              <p:nvPr/>
            </p:nvSpPr>
            <p:spPr bwMode="auto">
              <a:xfrm>
                <a:off x="6389" y="1302"/>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CLK</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69" name="Rectangle 50"/>
              <p:cNvSpPr>
                <a:spLocks noChangeArrowheads="1"/>
              </p:cNvSpPr>
              <p:nvPr/>
            </p:nvSpPr>
            <p:spPr bwMode="auto">
              <a:xfrm>
                <a:off x="6633" y="1089"/>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Q</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70" name="Freeform 51"/>
              <p:cNvSpPr>
                <a:spLocks noEditPoints="1"/>
              </p:cNvSpPr>
              <p:nvPr/>
            </p:nvSpPr>
            <p:spPr bwMode="auto">
              <a:xfrm>
                <a:off x="5732" y="1071"/>
                <a:ext cx="413" cy="104"/>
              </a:xfrm>
              <a:custGeom>
                <a:avLst/>
                <a:gdLst>
                  <a:gd name="T0" fmla="*/ 0 w 413"/>
                  <a:gd name="T1" fmla="*/ 0 h 104"/>
                  <a:gd name="T2" fmla="*/ 207 w 413"/>
                  <a:gd name="T3" fmla="*/ 0 h 104"/>
                  <a:gd name="T4" fmla="*/ 0 w 413"/>
                  <a:gd name="T5" fmla="*/ 104 h 104"/>
                  <a:gd name="T6" fmla="*/ 207 w 413"/>
                  <a:gd name="T7" fmla="*/ 104 h 104"/>
                  <a:gd name="T8" fmla="*/ 413 w 413"/>
                  <a:gd name="T9" fmla="*/ 52 h 104"/>
                  <a:gd name="T10" fmla="*/ 207 w 413"/>
                  <a:gd name="T11" fmla="*/ 52 h 104"/>
                </a:gdLst>
                <a:ahLst/>
                <a:cxnLst>
                  <a:cxn ang="0">
                    <a:pos x="T0" y="T1"/>
                  </a:cxn>
                  <a:cxn ang="0">
                    <a:pos x="T2" y="T3"/>
                  </a:cxn>
                  <a:cxn ang="0">
                    <a:pos x="T4" y="T5"/>
                  </a:cxn>
                  <a:cxn ang="0">
                    <a:pos x="T6" y="T7"/>
                  </a:cxn>
                  <a:cxn ang="0">
                    <a:pos x="T8" y="T9"/>
                  </a:cxn>
                  <a:cxn ang="0">
                    <a:pos x="T10" y="T11"/>
                  </a:cxn>
                </a:cxnLst>
                <a:rect l="0" t="0" r="r" b="b"/>
                <a:pathLst>
                  <a:path w="413" h="104">
                    <a:moveTo>
                      <a:pt x="0" y="0"/>
                    </a:moveTo>
                    <a:lnTo>
                      <a:pt x="207" y="0"/>
                    </a:lnTo>
                    <a:moveTo>
                      <a:pt x="0" y="104"/>
                    </a:moveTo>
                    <a:lnTo>
                      <a:pt x="207" y="104"/>
                    </a:lnTo>
                    <a:moveTo>
                      <a:pt x="413" y="52"/>
                    </a:moveTo>
                    <a:lnTo>
                      <a:pt x="207" y="52"/>
                    </a:lnTo>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52"/>
              <p:cNvSpPr/>
              <p:nvPr/>
            </p:nvSpPr>
            <p:spPr bwMode="auto">
              <a:xfrm>
                <a:off x="5804" y="1020"/>
                <a:ext cx="269" cy="207"/>
              </a:xfrm>
              <a:custGeom>
                <a:avLst/>
                <a:gdLst>
                  <a:gd name="T0" fmla="*/ 1718 w 1718"/>
                  <a:gd name="T1" fmla="*/ 661 h 1322"/>
                  <a:gd name="T2" fmla="*/ 515 w 1718"/>
                  <a:gd name="T3" fmla="*/ 1322 h 1322"/>
                  <a:gd name="T4" fmla="*/ 0 w 1718"/>
                  <a:gd name="T5" fmla="*/ 1322 h 1322"/>
                  <a:gd name="T6" fmla="*/ 0 w 1718"/>
                  <a:gd name="T7" fmla="*/ 0 h 1322"/>
                  <a:gd name="T8" fmla="*/ 515 w 1718"/>
                  <a:gd name="T9" fmla="*/ 0 h 1322"/>
                  <a:gd name="T10" fmla="*/ 1718 w 1718"/>
                  <a:gd name="T11" fmla="*/ 661 h 1322"/>
                </a:gdLst>
                <a:ahLst/>
                <a:cxnLst>
                  <a:cxn ang="0">
                    <a:pos x="T0" y="T1"/>
                  </a:cxn>
                  <a:cxn ang="0">
                    <a:pos x="T2" y="T3"/>
                  </a:cxn>
                  <a:cxn ang="0">
                    <a:pos x="T4" y="T5"/>
                  </a:cxn>
                  <a:cxn ang="0">
                    <a:pos x="T6" y="T7"/>
                  </a:cxn>
                  <a:cxn ang="0">
                    <a:pos x="T8" y="T9"/>
                  </a:cxn>
                  <a:cxn ang="0">
                    <a:pos x="T10" y="T11"/>
                  </a:cxn>
                </a:cxnLst>
                <a:rect l="0" t="0" r="r" b="b"/>
                <a:pathLst>
                  <a:path w="1718" h="1322">
                    <a:moveTo>
                      <a:pt x="1718" y="661"/>
                    </a:moveTo>
                    <a:cubicBezTo>
                      <a:pt x="1513" y="986"/>
                      <a:pt x="1066" y="1232"/>
                      <a:pt x="515" y="1322"/>
                    </a:cubicBezTo>
                    <a:lnTo>
                      <a:pt x="0" y="1322"/>
                    </a:lnTo>
                    <a:cubicBezTo>
                      <a:pt x="319" y="903"/>
                      <a:pt x="319" y="419"/>
                      <a:pt x="0" y="0"/>
                    </a:cubicBezTo>
                    <a:lnTo>
                      <a:pt x="515" y="0"/>
                    </a:lnTo>
                    <a:cubicBezTo>
                      <a:pt x="1068" y="87"/>
                      <a:pt x="1516" y="334"/>
                      <a:pt x="1718" y="661"/>
                    </a:cubicBezTo>
                    <a:close/>
                  </a:path>
                </a:pathLst>
              </a:custGeom>
              <a:solidFill>
                <a:srgbClr val="7E649E"/>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53"/>
              <p:cNvSpPr/>
              <p:nvPr/>
            </p:nvSpPr>
            <p:spPr bwMode="auto">
              <a:xfrm>
                <a:off x="5804" y="1020"/>
                <a:ext cx="269" cy="207"/>
              </a:xfrm>
              <a:custGeom>
                <a:avLst/>
                <a:gdLst>
                  <a:gd name="T0" fmla="*/ 1718 w 1718"/>
                  <a:gd name="T1" fmla="*/ 661 h 1322"/>
                  <a:gd name="T2" fmla="*/ 515 w 1718"/>
                  <a:gd name="T3" fmla="*/ 1322 h 1322"/>
                  <a:gd name="T4" fmla="*/ 0 w 1718"/>
                  <a:gd name="T5" fmla="*/ 1322 h 1322"/>
                  <a:gd name="T6" fmla="*/ 0 w 1718"/>
                  <a:gd name="T7" fmla="*/ 0 h 1322"/>
                  <a:gd name="T8" fmla="*/ 515 w 1718"/>
                  <a:gd name="T9" fmla="*/ 0 h 1322"/>
                  <a:gd name="T10" fmla="*/ 1718 w 1718"/>
                  <a:gd name="T11" fmla="*/ 661 h 1322"/>
                </a:gdLst>
                <a:ahLst/>
                <a:cxnLst>
                  <a:cxn ang="0">
                    <a:pos x="T0" y="T1"/>
                  </a:cxn>
                  <a:cxn ang="0">
                    <a:pos x="T2" y="T3"/>
                  </a:cxn>
                  <a:cxn ang="0">
                    <a:pos x="T4" y="T5"/>
                  </a:cxn>
                  <a:cxn ang="0">
                    <a:pos x="T6" y="T7"/>
                  </a:cxn>
                  <a:cxn ang="0">
                    <a:pos x="T8" y="T9"/>
                  </a:cxn>
                  <a:cxn ang="0">
                    <a:pos x="T10" y="T11"/>
                  </a:cxn>
                </a:cxnLst>
                <a:rect l="0" t="0" r="r" b="b"/>
                <a:pathLst>
                  <a:path w="1718" h="1322">
                    <a:moveTo>
                      <a:pt x="1718" y="661"/>
                    </a:moveTo>
                    <a:cubicBezTo>
                      <a:pt x="1513" y="986"/>
                      <a:pt x="1066" y="1232"/>
                      <a:pt x="515" y="1322"/>
                    </a:cubicBezTo>
                    <a:lnTo>
                      <a:pt x="0" y="1322"/>
                    </a:lnTo>
                    <a:cubicBezTo>
                      <a:pt x="319" y="903"/>
                      <a:pt x="319" y="419"/>
                      <a:pt x="0" y="0"/>
                    </a:cubicBezTo>
                    <a:lnTo>
                      <a:pt x="515" y="0"/>
                    </a:lnTo>
                    <a:cubicBezTo>
                      <a:pt x="1068" y="87"/>
                      <a:pt x="1516" y="334"/>
                      <a:pt x="1718" y="661"/>
                    </a:cubicBez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Rectangle 54"/>
              <p:cNvSpPr>
                <a:spLocks noChangeArrowheads="1"/>
              </p:cNvSpPr>
              <p:nvPr/>
            </p:nvSpPr>
            <p:spPr bwMode="auto">
              <a:xfrm>
                <a:off x="4101" y="1433"/>
                <a:ext cx="241" cy="181"/>
              </a:xfrm>
              <a:prstGeom prst="rect">
                <a:avLst/>
              </a:prstGeom>
              <a:solidFill>
                <a:srgbClr val="C050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Rectangle 55"/>
              <p:cNvSpPr>
                <a:spLocks noChangeArrowheads="1"/>
              </p:cNvSpPr>
              <p:nvPr/>
            </p:nvSpPr>
            <p:spPr bwMode="auto">
              <a:xfrm>
                <a:off x="4101" y="1433"/>
                <a:ext cx="241" cy="181"/>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Rectangle 56"/>
              <p:cNvSpPr>
                <a:spLocks noChangeArrowheads="1"/>
              </p:cNvSpPr>
              <p:nvPr/>
            </p:nvSpPr>
            <p:spPr bwMode="auto">
              <a:xfrm>
                <a:off x="4155" y="1473"/>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PLL</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76" name="Rectangle 57"/>
              <p:cNvSpPr>
                <a:spLocks noChangeArrowheads="1"/>
              </p:cNvSpPr>
              <p:nvPr/>
            </p:nvSpPr>
            <p:spPr bwMode="auto">
              <a:xfrm>
                <a:off x="4507" y="1409"/>
                <a:ext cx="286" cy="310"/>
              </a:xfrm>
              <a:prstGeom prst="rect">
                <a:avLst/>
              </a:prstGeom>
              <a:solidFill>
                <a:srgbClr val="C050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Rectangle 58"/>
              <p:cNvSpPr>
                <a:spLocks noChangeArrowheads="1"/>
              </p:cNvSpPr>
              <p:nvPr/>
            </p:nvSpPr>
            <p:spPr bwMode="auto">
              <a:xfrm>
                <a:off x="4507" y="1409"/>
                <a:ext cx="286" cy="310"/>
              </a:xfrm>
              <a:prstGeom prst="rect">
                <a:avLst/>
              </a:pr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Rectangle 59"/>
              <p:cNvSpPr>
                <a:spLocks noChangeArrowheads="1"/>
              </p:cNvSpPr>
              <p:nvPr/>
            </p:nvSpPr>
            <p:spPr bwMode="auto">
              <a:xfrm>
                <a:off x="4569" y="1474"/>
                <a:ext cx="27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Div</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79" name="Line 61"/>
              <p:cNvSpPr>
                <a:spLocks noChangeShapeType="1"/>
              </p:cNvSpPr>
              <p:nvPr/>
            </p:nvSpPr>
            <p:spPr bwMode="auto">
              <a:xfrm>
                <a:off x="4342" y="1523"/>
                <a:ext cx="165"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Line 62"/>
              <p:cNvSpPr>
                <a:spLocks noChangeShapeType="1"/>
              </p:cNvSpPr>
              <p:nvPr/>
            </p:nvSpPr>
            <p:spPr bwMode="auto">
              <a:xfrm>
                <a:off x="5004" y="1666"/>
                <a:ext cx="0" cy="0"/>
              </a:xfrm>
              <a:prstGeom prst="line">
                <a:avLst/>
              </a:prstGeom>
              <a:noFill/>
              <a:ln w="317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63"/>
              <p:cNvSpPr/>
              <p:nvPr/>
            </p:nvSpPr>
            <p:spPr bwMode="auto">
              <a:xfrm>
                <a:off x="3294" y="1323"/>
                <a:ext cx="115" cy="29"/>
              </a:xfrm>
              <a:custGeom>
                <a:avLst/>
                <a:gdLst>
                  <a:gd name="T0" fmla="*/ 0 w 115"/>
                  <a:gd name="T1" fmla="*/ 15 h 29"/>
                  <a:gd name="T2" fmla="*/ 0 w 115"/>
                  <a:gd name="T3" fmla="*/ 0 h 29"/>
                  <a:gd name="T4" fmla="*/ 86 w 115"/>
                  <a:gd name="T5" fmla="*/ 0 h 29"/>
                  <a:gd name="T6" fmla="*/ 115 w 115"/>
                  <a:gd name="T7" fmla="*/ 15 h 29"/>
                  <a:gd name="T8" fmla="*/ 86 w 115"/>
                  <a:gd name="T9" fmla="*/ 29 h 29"/>
                  <a:gd name="T10" fmla="*/ 0 w 115"/>
                  <a:gd name="T11" fmla="*/ 29 h 29"/>
                  <a:gd name="T12" fmla="*/ 0 w 115"/>
                  <a:gd name="T13" fmla="*/ 15 h 29"/>
                </a:gdLst>
                <a:ahLst/>
                <a:cxnLst>
                  <a:cxn ang="0">
                    <a:pos x="T0" y="T1"/>
                  </a:cxn>
                  <a:cxn ang="0">
                    <a:pos x="T2" y="T3"/>
                  </a:cxn>
                  <a:cxn ang="0">
                    <a:pos x="T4" y="T5"/>
                  </a:cxn>
                  <a:cxn ang="0">
                    <a:pos x="T6" y="T7"/>
                  </a:cxn>
                  <a:cxn ang="0">
                    <a:pos x="T8" y="T9"/>
                  </a:cxn>
                  <a:cxn ang="0">
                    <a:pos x="T10" y="T11"/>
                  </a:cxn>
                  <a:cxn ang="0">
                    <a:pos x="T12" y="T13"/>
                  </a:cxn>
                </a:cxnLst>
                <a:rect l="0" t="0" r="r" b="b"/>
                <a:pathLst>
                  <a:path w="115" h="29">
                    <a:moveTo>
                      <a:pt x="0" y="15"/>
                    </a:moveTo>
                    <a:lnTo>
                      <a:pt x="0" y="0"/>
                    </a:lnTo>
                    <a:lnTo>
                      <a:pt x="86" y="0"/>
                    </a:lnTo>
                    <a:lnTo>
                      <a:pt x="115" y="15"/>
                    </a:lnTo>
                    <a:lnTo>
                      <a:pt x="86" y="29"/>
                    </a:lnTo>
                    <a:lnTo>
                      <a:pt x="0" y="29"/>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64"/>
              <p:cNvSpPr/>
              <p:nvPr/>
            </p:nvSpPr>
            <p:spPr bwMode="auto">
              <a:xfrm>
                <a:off x="3294" y="1323"/>
                <a:ext cx="115" cy="29"/>
              </a:xfrm>
              <a:custGeom>
                <a:avLst/>
                <a:gdLst>
                  <a:gd name="T0" fmla="*/ 0 w 115"/>
                  <a:gd name="T1" fmla="*/ 15 h 29"/>
                  <a:gd name="T2" fmla="*/ 0 w 115"/>
                  <a:gd name="T3" fmla="*/ 0 h 29"/>
                  <a:gd name="T4" fmla="*/ 86 w 115"/>
                  <a:gd name="T5" fmla="*/ 0 h 29"/>
                  <a:gd name="T6" fmla="*/ 115 w 115"/>
                  <a:gd name="T7" fmla="*/ 15 h 29"/>
                  <a:gd name="T8" fmla="*/ 86 w 115"/>
                  <a:gd name="T9" fmla="*/ 29 h 29"/>
                  <a:gd name="T10" fmla="*/ 0 w 115"/>
                  <a:gd name="T11" fmla="*/ 29 h 29"/>
                  <a:gd name="T12" fmla="*/ 0 w 115"/>
                  <a:gd name="T13" fmla="*/ 15 h 29"/>
                </a:gdLst>
                <a:ahLst/>
                <a:cxnLst>
                  <a:cxn ang="0">
                    <a:pos x="T0" y="T1"/>
                  </a:cxn>
                  <a:cxn ang="0">
                    <a:pos x="T2" y="T3"/>
                  </a:cxn>
                  <a:cxn ang="0">
                    <a:pos x="T4" y="T5"/>
                  </a:cxn>
                  <a:cxn ang="0">
                    <a:pos x="T6" y="T7"/>
                  </a:cxn>
                  <a:cxn ang="0">
                    <a:pos x="T8" y="T9"/>
                  </a:cxn>
                  <a:cxn ang="0">
                    <a:pos x="T10" y="T11"/>
                  </a:cxn>
                  <a:cxn ang="0">
                    <a:pos x="T12" y="T13"/>
                  </a:cxn>
                </a:cxnLst>
                <a:rect l="0" t="0" r="r" b="b"/>
                <a:pathLst>
                  <a:path w="115" h="29">
                    <a:moveTo>
                      <a:pt x="0" y="15"/>
                    </a:moveTo>
                    <a:lnTo>
                      <a:pt x="0" y="0"/>
                    </a:lnTo>
                    <a:lnTo>
                      <a:pt x="86" y="0"/>
                    </a:lnTo>
                    <a:lnTo>
                      <a:pt x="115" y="15"/>
                    </a:lnTo>
                    <a:lnTo>
                      <a:pt x="86" y="29"/>
                    </a:lnTo>
                    <a:lnTo>
                      <a:pt x="0" y="29"/>
                    </a:lnTo>
                    <a:lnTo>
                      <a:pt x="0" y="15"/>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Line 65"/>
              <p:cNvSpPr>
                <a:spLocks noChangeShapeType="1"/>
              </p:cNvSpPr>
              <p:nvPr/>
            </p:nvSpPr>
            <p:spPr bwMode="auto">
              <a:xfrm>
                <a:off x="3409" y="1338"/>
                <a:ext cx="1720" cy="2"/>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Line 66"/>
              <p:cNvSpPr>
                <a:spLocks noChangeShapeType="1"/>
              </p:cNvSpPr>
              <p:nvPr/>
            </p:nvSpPr>
            <p:spPr bwMode="auto">
              <a:xfrm>
                <a:off x="4793" y="1523"/>
                <a:ext cx="336"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67"/>
              <p:cNvSpPr/>
              <p:nvPr/>
            </p:nvSpPr>
            <p:spPr bwMode="auto">
              <a:xfrm>
                <a:off x="5483" y="912"/>
                <a:ext cx="165" cy="166"/>
              </a:xfrm>
              <a:custGeom>
                <a:avLst/>
                <a:gdLst>
                  <a:gd name="T0" fmla="*/ 0 w 165"/>
                  <a:gd name="T1" fmla="*/ 0 h 166"/>
                  <a:gd name="T2" fmla="*/ 165 w 165"/>
                  <a:gd name="T3" fmla="*/ 0 h 166"/>
                  <a:gd name="T4" fmla="*/ 165 w 165"/>
                  <a:gd name="T5" fmla="*/ 166 h 166"/>
                </a:gdLst>
                <a:ahLst/>
                <a:cxnLst>
                  <a:cxn ang="0">
                    <a:pos x="T0" y="T1"/>
                  </a:cxn>
                  <a:cxn ang="0">
                    <a:pos x="T2" y="T3"/>
                  </a:cxn>
                  <a:cxn ang="0">
                    <a:pos x="T4" y="T5"/>
                  </a:cxn>
                </a:cxnLst>
                <a:rect l="0" t="0" r="r" b="b"/>
                <a:pathLst>
                  <a:path w="165" h="166">
                    <a:moveTo>
                      <a:pt x="0" y="0"/>
                    </a:moveTo>
                    <a:lnTo>
                      <a:pt x="165" y="0"/>
                    </a:lnTo>
                    <a:lnTo>
                      <a:pt x="165" y="166"/>
                    </a:lnTo>
                  </a:path>
                </a:pathLst>
              </a:custGeom>
              <a:noFill/>
              <a:ln w="3175" cap="rnd">
                <a:solidFill>
                  <a:srgbClr val="FFC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Line 68"/>
              <p:cNvSpPr>
                <a:spLocks noChangeShapeType="1"/>
              </p:cNvSpPr>
              <p:nvPr/>
            </p:nvSpPr>
            <p:spPr bwMode="auto">
              <a:xfrm>
                <a:off x="5483" y="1326"/>
                <a:ext cx="247"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Line 69"/>
              <p:cNvSpPr>
                <a:spLocks noChangeShapeType="1"/>
              </p:cNvSpPr>
              <p:nvPr/>
            </p:nvSpPr>
            <p:spPr bwMode="auto">
              <a:xfrm flipH="1">
                <a:off x="5730" y="1175"/>
                <a:ext cx="2" cy="151"/>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Line 70"/>
              <p:cNvSpPr>
                <a:spLocks noChangeShapeType="1"/>
              </p:cNvSpPr>
              <p:nvPr/>
            </p:nvSpPr>
            <p:spPr bwMode="auto">
              <a:xfrm flipV="1">
                <a:off x="6119" y="1366"/>
                <a:ext cx="230" cy="4"/>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Line 71"/>
              <p:cNvSpPr>
                <a:spLocks noChangeShapeType="1"/>
              </p:cNvSpPr>
              <p:nvPr/>
            </p:nvSpPr>
            <p:spPr bwMode="auto">
              <a:xfrm>
                <a:off x="6145" y="1123"/>
                <a:ext cx="204"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72"/>
              <p:cNvSpPr/>
              <p:nvPr/>
            </p:nvSpPr>
            <p:spPr bwMode="auto">
              <a:xfrm>
                <a:off x="6995" y="1109"/>
                <a:ext cx="115" cy="29"/>
              </a:xfrm>
              <a:custGeom>
                <a:avLst/>
                <a:gdLst>
                  <a:gd name="T0" fmla="*/ 0 w 115"/>
                  <a:gd name="T1" fmla="*/ 14 h 29"/>
                  <a:gd name="T2" fmla="*/ 0 w 115"/>
                  <a:gd name="T3" fmla="*/ 0 h 29"/>
                  <a:gd name="T4" fmla="*/ 86 w 115"/>
                  <a:gd name="T5" fmla="*/ 0 h 29"/>
                  <a:gd name="T6" fmla="*/ 115 w 115"/>
                  <a:gd name="T7" fmla="*/ 14 h 29"/>
                  <a:gd name="T8" fmla="*/ 86 w 115"/>
                  <a:gd name="T9" fmla="*/ 29 h 29"/>
                  <a:gd name="T10" fmla="*/ 0 w 115"/>
                  <a:gd name="T11" fmla="*/ 29 h 29"/>
                  <a:gd name="T12" fmla="*/ 0 w 115"/>
                  <a:gd name="T13" fmla="*/ 14 h 29"/>
                </a:gdLst>
                <a:ahLst/>
                <a:cxnLst>
                  <a:cxn ang="0">
                    <a:pos x="T0" y="T1"/>
                  </a:cxn>
                  <a:cxn ang="0">
                    <a:pos x="T2" y="T3"/>
                  </a:cxn>
                  <a:cxn ang="0">
                    <a:pos x="T4" y="T5"/>
                  </a:cxn>
                  <a:cxn ang="0">
                    <a:pos x="T6" y="T7"/>
                  </a:cxn>
                  <a:cxn ang="0">
                    <a:pos x="T8" y="T9"/>
                  </a:cxn>
                  <a:cxn ang="0">
                    <a:pos x="T10" y="T11"/>
                  </a:cxn>
                  <a:cxn ang="0">
                    <a:pos x="T12" y="T13"/>
                  </a:cxn>
                </a:cxnLst>
                <a:rect l="0" t="0" r="r" b="b"/>
                <a:pathLst>
                  <a:path w="115" h="29">
                    <a:moveTo>
                      <a:pt x="0" y="14"/>
                    </a:moveTo>
                    <a:lnTo>
                      <a:pt x="0" y="0"/>
                    </a:lnTo>
                    <a:lnTo>
                      <a:pt x="86" y="0"/>
                    </a:lnTo>
                    <a:lnTo>
                      <a:pt x="115" y="14"/>
                    </a:lnTo>
                    <a:lnTo>
                      <a:pt x="86" y="29"/>
                    </a:lnTo>
                    <a:lnTo>
                      <a:pt x="0" y="29"/>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73"/>
              <p:cNvSpPr/>
              <p:nvPr/>
            </p:nvSpPr>
            <p:spPr bwMode="auto">
              <a:xfrm>
                <a:off x="6995" y="1109"/>
                <a:ext cx="115" cy="29"/>
              </a:xfrm>
              <a:custGeom>
                <a:avLst/>
                <a:gdLst>
                  <a:gd name="T0" fmla="*/ 0 w 115"/>
                  <a:gd name="T1" fmla="*/ 14 h 29"/>
                  <a:gd name="T2" fmla="*/ 0 w 115"/>
                  <a:gd name="T3" fmla="*/ 0 h 29"/>
                  <a:gd name="T4" fmla="*/ 86 w 115"/>
                  <a:gd name="T5" fmla="*/ 0 h 29"/>
                  <a:gd name="T6" fmla="*/ 115 w 115"/>
                  <a:gd name="T7" fmla="*/ 14 h 29"/>
                  <a:gd name="T8" fmla="*/ 86 w 115"/>
                  <a:gd name="T9" fmla="*/ 29 h 29"/>
                  <a:gd name="T10" fmla="*/ 0 w 115"/>
                  <a:gd name="T11" fmla="*/ 29 h 29"/>
                  <a:gd name="T12" fmla="*/ 0 w 115"/>
                  <a:gd name="T13" fmla="*/ 14 h 29"/>
                </a:gdLst>
                <a:ahLst/>
                <a:cxnLst>
                  <a:cxn ang="0">
                    <a:pos x="T0" y="T1"/>
                  </a:cxn>
                  <a:cxn ang="0">
                    <a:pos x="T2" y="T3"/>
                  </a:cxn>
                  <a:cxn ang="0">
                    <a:pos x="T4" y="T5"/>
                  </a:cxn>
                  <a:cxn ang="0">
                    <a:pos x="T6" y="T7"/>
                  </a:cxn>
                  <a:cxn ang="0">
                    <a:pos x="T8" y="T9"/>
                  </a:cxn>
                  <a:cxn ang="0">
                    <a:pos x="T10" y="T11"/>
                  </a:cxn>
                  <a:cxn ang="0">
                    <a:pos x="T12" y="T13"/>
                  </a:cxn>
                </a:cxnLst>
                <a:rect l="0" t="0" r="r" b="b"/>
                <a:pathLst>
                  <a:path w="115" h="29">
                    <a:moveTo>
                      <a:pt x="0" y="14"/>
                    </a:moveTo>
                    <a:lnTo>
                      <a:pt x="0" y="0"/>
                    </a:lnTo>
                    <a:lnTo>
                      <a:pt x="86" y="0"/>
                    </a:lnTo>
                    <a:lnTo>
                      <a:pt x="115" y="14"/>
                    </a:lnTo>
                    <a:lnTo>
                      <a:pt x="86" y="29"/>
                    </a:lnTo>
                    <a:lnTo>
                      <a:pt x="0" y="29"/>
                    </a:lnTo>
                    <a:lnTo>
                      <a:pt x="0" y="14"/>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Line 74"/>
              <p:cNvSpPr>
                <a:spLocks noChangeShapeType="1"/>
              </p:cNvSpPr>
              <p:nvPr/>
            </p:nvSpPr>
            <p:spPr bwMode="auto">
              <a:xfrm>
                <a:off x="6703" y="1123"/>
                <a:ext cx="292" cy="0"/>
              </a:xfrm>
              <a:prstGeom prst="line">
                <a:avLst/>
              </a:prstGeom>
              <a:noFill/>
              <a:ln w="3175" cap="rnd">
                <a:solidFill>
                  <a:srgbClr val="F59D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Line 75"/>
              <p:cNvSpPr>
                <a:spLocks noChangeShapeType="1"/>
              </p:cNvSpPr>
              <p:nvPr/>
            </p:nvSpPr>
            <p:spPr bwMode="auto">
              <a:xfrm flipH="1">
                <a:off x="5648" y="1071"/>
                <a:ext cx="84" cy="0"/>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Rectangle 76"/>
              <p:cNvSpPr>
                <a:spLocks noChangeArrowheads="1"/>
              </p:cNvSpPr>
              <p:nvPr/>
            </p:nvSpPr>
            <p:spPr bwMode="auto">
              <a:xfrm>
                <a:off x="3106" y="797"/>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IN1</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95" name="Rectangle 77"/>
              <p:cNvSpPr>
                <a:spLocks noChangeArrowheads="1"/>
              </p:cNvSpPr>
              <p:nvPr/>
            </p:nvSpPr>
            <p:spPr bwMode="auto">
              <a:xfrm>
                <a:off x="3091" y="1192"/>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CLK1</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96" name="Rectangle 78"/>
              <p:cNvSpPr>
                <a:spLocks noChangeArrowheads="1"/>
              </p:cNvSpPr>
              <p:nvPr/>
            </p:nvSpPr>
            <p:spPr bwMode="auto">
              <a:xfrm>
                <a:off x="3099" y="1289"/>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IN2</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97" name="Freeform 79"/>
              <p:cNvSpPr/>
              <p:nvPr/>
            </p:nvSpPr>
            <p:spPr bwMode="auto">
              <a:xfrm>
                <a:off x="3309" y="1509"/>
                <a:ext cx="114" cy="28"/>
              </a:xfrm>
              <a:custGeom>
                <a:avLst/>
                <a:gdLst>
                  <a:gd name="T0" fmla="*/ 0 w 114"/>
                  <a:gd name="T1" fmla="*/ 14 h 28"/>
                  <a:gd name="T2" fmla="*/ 0 w 114"/>
                  <a:gd name="T3" fmla="*/ 0 h 28"/>
                  <a:gd name="T4" fmla="*/ 85 w 114"/>
                  <a:gd name="T5" fmla="*/ 0 h 28"/>
                  <a:gd name="T6" fmla="*/ 114 w 114"/>
                  <a:gd name="T7" fmla="*/ 14 h 28"/>
                  <a:gd name="T8" fmla="*/ 85 w 114"/>
                  <a:gd name="T9" fmla="*/ 28 h 28"/>
                  <a:gd name="T10" fmla="*/ 0 w 114"/>
                  <a:gd name="T11" fmla="*/ 28 h 28"/>
                  <a:gd name="T12" fmla="*/ 0 w 11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4" h="28">
                    <a:moveTo>
                      <a:pt x="0" y="14"/>
                    </a:moveTo>
                    <a:lnTo>
                      <a:pt x="0" y="0"/>
                    </a:lnTo>
                    <a:lnTo>
                      <a:pt x="85" y="0"/>
                    </a:lnTo>
                    <a:lnTo>
                      <a:pt x="114" y="14"/>
                    </a:lnTo>
                    <a:lnTo>
                      <a:pt x="85" y="28"/>
                    </a:lnTo>
                    <a:lnTo>
                      <a:pt x="0" y="28"/>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80"/>
              <p:cNvSpPr/>
              <p:nvPr/>
            </p:nvSpPr>
            <p:spPr bwMode="auto">
              <a:xfrm>
                <a:off x="3309" y="1509"/>
                <a:ext cx="114" cy="28"/>
              </a:xfrm>
              <a:custGeom>
                <a:avLst/>
                <a:gdLst>
                  <a:gd name="T0" fmla="*/ 0 w 114"/>
                  <a:gd name="T1" fmla="*/ 14 h 28"/>
                  <a:gd name="T2" fmla="*/ 0 w 114"/>
                  <a:gd name="T3" fmla="*/ 0 h 28"/>
                  <a:gd name="T4" fmla="*/ 85 w 114"/>
                  <a:gd name="T5" fmla="*/ 0 h 28"/>
                  <a:gd name="T6" fmla="*/ 114 w 114"/>
                  <a:gd name="T7" fmla="*/ 14 h 28"/>
                  <a:gd name="T8" fmla="*/ 85 w 114"/>
                  <a:gd name="T9" fmla="*/ 28 h 28"/>
                  <a:gd name="T10" fmla="*/ 0 w 114"/>
                  <a:gd name="T11" fmla="*/ 28 h 28"/>
                  <a:gd name="T12" fmla="*/ 0 w 11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4" h="28">
                    <a:moveTo>
                      <a:pt x="0" y="14"/>
                    </a:moveTo>
                    <a:lnTo>
                      <a:pt x="0" y="0"/>
                    </a:lnTo>
                    <a:lnTo>
                      <a:pt x="85" y="0"/>
                    </a:lnTo>
                    <a:lnTo>
                      <a:pt x="114" y="14"/>
                    </a:lnTo>
                    <a:lnTo>
                      <a:pt x="85" y="28"/>
                    </a:lnTo>
                    <a:lnTo>
                      <a:pt x="0" y="28"/>
                    </a:lnTo>
                    <a:lnTo>
                      <a:pt x="0" y="14"/>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Rectangle 81"/>
              <p:cNvSpPr>
                <a:spLocks noChangeArrowheads="1"/>
              </p:cNvSpPr>
              <p:nvPr/>
            </p:nvSpPr>
            <p:spPr bwMode="auto">
              <a:xfrm>
                <a:off x="3074" y="1444"/>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CLK2</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00" name="Rectangle 82"/>
              <p:cNvSpPr>
                <a:spLocks noChangeArrowheads="1"/>
              </p:cNvSpPr>
              <p:nvPr/>
            </p:nvSpPr>
            <p:spPr bwMode="auto">
              <a:xfrm>
                <a:off x="6960" y="992"/>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OUT</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01" name="Rectangle 83"/>
              <p:cNvSpPr>
                <a:spLocks noChangeArrowheads="1"/>
              </p:cNvSpPr>
              <p:nvPr/>
            </p:nvSpPr>
            <p:spPr bwMode="auto">
              <a:xfrm>
                <a:off x="5855" y="1010"/>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02" name="Rectangle 84"/>
              <p:cNvSpPr>
                <a:spLocks noChangeArrowheads="1"/>
              </p:cNvSpPr>
              <p:nvPr/>
            </p:nvSpPr>
            <p:spPr bwMode="auto">
              <a:xfrm>
                <a:off x="5855" y="1113"/>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03" name="Rectangle 85"/>
              <p:cNvSpPr>
                <a:spLocks noChangeArrowheads="1"/>
              </p:cNvSpPr>
              <p:nvPr/>
            </p:nvSpPr>
            <p:spPr bwMode="auto">
              <a:xfrm>
                <a:off x="5982" y="1073"/>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Z</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04" name="Freeform 86"/>
              <p:cNvSpPr>
                <a:spLocks noEditPoints="1"/>
              </p:cNvSpPr>
              <p:nvPr/>
            </p:nvSpPr>
            <p:spPr bwMode="auto">
              <a:xfrm>
                <a:off x="5705" y="1643"/>
                <a:ext cx="414" cy="104"/>
              </a:xfrm>
              <a:custGeom>
                <a:avLst/>
                <a:gdLst>
                  <a:gd name="T0" fmla="*/ 0 w 414"/>
                  <a:gd name="T1" fmla="*/ 0 h 104"/>
                  <a:gd name="T2" fmla="*/ 207 w 414"/>
                  <a:gd name="T3" fmla="*/ 0 h 104"/>
                  <a:gd name="T4" fmla="*/ 0 w 414"/>
                  <a:gd name="T5" fmla="*/ 104 h 104"/>
                  <a:gd name="T6" fmla="*/ 207 w 414"/>
                  <a:gd name="T7" fmla="*/ 104 h 104"/>
                  <a:gd name="T8" fmla="*/ 414 w 414"/>
                  <a:gd name="T9" fmla="*/ 52 h 104"/>
                  <a:gd name="T10" fmla="*/ 207 w 414"/>
                  <a:gd name="T11" fmla="*/ 52 h 104"/>
                </a:gdLst>
                <a:ahLst/>
                <a:cxnLst>
                  <a:cxn ang="0">
                    <a:pos x="T0" y="T1"/>
                  </a:cxn>
                  <a:cxn ang="0">
                    <a:pos x="T2" y="T3"/>
                  </a:cxn>
                  <a:cxn ang="0">
                    <a:pos x="T4" y="T5"/>
                  </a:cxn>
                  <a:cxn ang="0">
                    <a:pos x="T6" y="T7"/>
                  </a:cxn>
                  <a:cxn ang="0">
                    <a:pos x="T8" y="T9"/>
                  </a:cxn>
                  <a:cxn ang="0">
                    <a:pos x="T10" y="T11"/>
                  </a:cxn>
                </a:cxnLst>
                <a:rect l="0" t="0" r="r" b="b"/>
                <a:pathLst>
                  <a:path w="414" h="104">
                    <a:moveTo>
                      <a:pt x="0" y="0"/>
                    </a:moveTo>
                    <a:lnTo>
                      <a:pt x="207" y="0"/>
                    </a:lnTo>
                    <a:moveTo>
                      <a:pt x="0" y="104"/>
                    </a:moveTo>
                    <a:lnTo>
                      <a:pt x="207" y="104"/>
                    </a:lnTo>
                    <a:moveTo>
                      <a:pt x="414" y="52"/>
                    </a:moveTo>
                    <a:lnTo>
                      <a:pt x="207" y="52"/>
                    </a:lnTo>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87"/>
              <p:cNvSpPr/>
              <p:nvPr/>
            </p:nvSpPr>
            <p:spPr bwMode="auto">
              <a:xfrm>
                <a:off x="5778" y="1591"/>
                <a:ext cx="269" cy="207"/>
              </a:xfrm>
              <a:custGeom>
                <a:avLst/>
                <a:gdLst>
                  <a:gd name="T0" fmla="*/ 1719 w 1719"/>
                  <a:gd name="T1" fmla="*/ 661 h 1322"/>
                  <a:gd name="T2" fmla="*/ 516 w 1719"/>
                  <a:gd name="T3" fmla="*/ 1322 h 1322"/>
                  <a:gd name="T4" fmla="*/ 0 w 1719"/>
                  <a:gd name="T5" fmla="*/ 1322 h 1322"/>
                  <a:gd name="T6" fmla="*/ 0 w 1719"/>
                  <a:gd name="T7" fmla="*/ 0 h 1322"/>
                  <a:gd name="T8" fmla="*/ 516 w 1719"/>
                  <a:gd name="T9" fmla="*/ 0 h 1322"/>
                  <a:gd name="T10" fmla="*/ 1719 w 1719"/>
                  <a:gd name="T11" fmla="*/ 661 h 1322"/>
                </a:gdLst>
                <a:ahLst/>
                <a:cxnLst>
                  <a:cxn ang="0">
                    <a:pos x="T0" y="T1"/>
                  </a:cxn>
                  <a:cxn ang="0">
                    <a:pos x="T2" y="T3"/>
                  </a:cxn>
                  <a:cxn ang="0">
                    <a:pos x="T4" y="T5"/>
                  </a:cxn>
                  <a:cxn ang="0">
                    <a:pos x="T6" y="T7"/>
                  </a:cxn>
                  <a:cxn ang="0">
                    <a:pos x="T8" y="T9"/>
                  </a:cxn>
                  <a:cxn ang="0">
                    <a:pos x="T10" y="T11"/>
                  </a:cxn>
                </a:cxnLst>
                <a:rect l="0" t="0" r="r" b="b"/>
                <a:pathLst>
                  <a:path w="1719" h="1322">
                    <a:moveTo>
                      <a:pt x="1719" y="661"/>
                    </a:moveTo>
                    <a:cubicBezTo>
                      <a:pt x="1514" y="987"/>
                      <a:pt x="1066" y="1232"/>
                      <a:pt x="516" y="1322"/>
                    </a:cubicBezTo>
                    <a:lnTo>
                      <a:pt x="0" y="1322"/>
                    </a:lnTo>
                    <a:cubicBezTo>
                      <a:pt x="319" y="903"/>
                      <a:pt x="319" y="419"/>
                      <a:pt x="0" y="0"/>
                    </a:cubicBezTo>
                    <a:lnTo>
                      <a:pt x="516" y="0"/>
                    </a:lnTo>
                    <a:cubicBezTo>
                      <a:pt x="1068" y="87"/>
                      <a:pt x="1517" y="334"/>
                      <a:pt x="1719" y="661"/>
                    </a:cubicBezTo>
                    <a:close/>
                  </a:path>
                </a:pathLst>
              </a:custGeom>
              <a:solidFill>
                <a:srgbClr val="7E649E"/>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88"/>
              <p:cNvSpPr/>
              <p:nvPr/>
            </p:nvSpPr>
            <p:spPr bwMode="auto">
              <a:xfrm>
                <a:off x="5778" y="1591"/>
                <a:ext cx="269" cy="207"/>
              </a:xfrm>
              <a:custGeom>
                <a:avLst/>
                <a:gdLst>
                  <a:gd name="T0" fmla="*/ 1719 w 1719"/>
                  <a:gd name="T1" fmla="*/ 661 h 1322"/>
                  <a:gd name="T2" fmla="*/ 516 w 1719"/>
                  <a:gd name="T3" fmla="*/ 1322 h 1322"/>
                  <a:gd name="T4" fmla="*/ 0 w 1719"/>
                  <a:gd name="T5" fmla="*/ 1322 h 1322"/>
                  <a:gd name="T6" fmla="*/ 0 w 1719"/>
                  <a:gd name="T7" fmla="*/ 0 h 1322"/>
                  <a:gd name="T8" fmla="*/ 516 w 1719"/>
                  <a:gd name="T9" fmla="*/ 0 h 1322"/>
                  <a:gd name="T10" fmla="*/ 1719 w 1719"/>
                  <a:gd name="T11" fmla="*/ 661 h 1322"/>
                </a:gdLst>
                <a:ahLst/>
                <a:cxnLst>
                  <a:cxn ang="0">
                    <a:pos x="T0" y="T1"/>
                  </a:cxn>
                  <a:cxn ang="0">
                    <a:pos x="T2" y="T3"/>
                  </a:cxn>
                  <a:cxn ang="0">
                    <a:pos x="T4" y="T5"/>
                  </a:cxn>
                  <a:cxn ang="0">
                    <a:pos x="T6" y="T7"/>
                  </a:cxn>
                  <a:cxn ang="0">
                    <a:pos x="T8" y="T9"/>
                  </a:cxn>
                  <a:cxn ang="0">
                    <a:pos x="T10" y="T11"/>
                  </a:cxn>
                </a:cxnLst>
                <a:rect l="0" t="0" r="r" b="b"/>
                <a:pathLst>
                  <a:path w="1719" h="1322">
                    <a:moveTo>
                      <a:pt x="1719" y="661"/>
                    </a:moveTo>
                    <a:cubicBezTo>
                      <a:pt x="1514" y="987"/>
                      <a:pt x="1066" y="1232"/>
                      <a:pt x="516" y="1322"/>
                    </a:cubicBezTo>
                    <a:lnTo>
                      <a:pt x="0" y="1322"/>
                    </a:lnTo>
                    <a:cubicBezTo>
                      <a:pt x="319" y="903"/>
                      <a:pt x="319" y="419"/>
                      <a:pt x="0" y="0"/>
                    </a:cubicBezTo>
                    <a:lnTo>
                      <a:pt x="516" y="0"/>
                    </a:lnTo>
                    <a:cubicBezTo>
                      <a:pt x="1068" y="87"/>
                      <a:pt x="1517" y="334"/>
                      <a:pt x="1719" y="661"/>
                    </a:cubicBez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89"/>
              <p:cNvSpPr/>
              <p:nvPr/>
            </p:nvSpPr>
            <p:spPr bwMode="auto">
              <a:xfrm>
                <a:off x="5778" y="1591"/>
                <a:ext cx="269" cy="207"/>
              </a:xfrm>
              <a:custGeom>
                <a:avLst/>
                <a:gdLst>
                  <a:gd name="T0" fmla="*/ 1058 w 1719"/>
                  <a:gd name="T1" fmla="*/ 1322 h 1322"/>
                  <a:gd name="T2" fmla="*/ 0 w 1719"/>
                  <a:gd name="T3" fmla="*/ 1322 h 1322"/>
                  <a:gd name="T4" fmla="*/ 0 w 1719"/>
                  <a:gd name="T5" fmla="*/ 0 h 1322"/>
                  <a:gd name="T6" fmla="*/ 1058 w 1719"/>
                  <a:gd name="T7" fmla="*/ 0 h 1322"/>
                  <a:gd name="T8" fmla="*/ 1719 w 1719"/>
                  <a:gd name="T9" fmla="*/ 661 h 1322"/>
                  <a:gd name="T10" fmla="*/ 1058 w 1719"/>
                  <a:gd name="T11" fmla="*/ 1322 h 1322"/>
                </a:gdLst>
                <a:ahLst/>
                <a:cxnLst>
                  <a:cxn ang="0">
                    <a:pos x="T0" y="T1"/>
                  </a:cxn>
                  <a:cxn ang="0">
                    <a:pos x="T2" y="T3"/>
                  </a:cxn>
                  <a:cxn ang="0">
                    <a:pos x="T4" y="T5"/>
                  </a:cxn>
                  <a:cxn ang="0">
                    <a:pos x="T6" y="T7"/>
                  </a:cxn>
                  <a:cxn ang="0">
                    <a:pos x="T8" y="T9"/>
                  </a:cxn>
                  <a:cxn ang="0">
                    <a:pos x="T10" y="T11"/>
                  </a:cxn>
                </a:cxnLst>
                <a:rect l="0" t="0" r="r" b="b"/>
                <a:pathLst>
                  <a:path w="1719" h="1322">
                    <a:moveTo>
                      <a:pt x="1058" y="1322"/>
                    </a:moveTo>
                    <a:lnTo>
                      <a:pt x="0" y="1322"/>
                    </a:lnTo>
                    <a:lnTo>
                      <a:pt x="0" y="0"/>
                    </a:lnTo>
                    <a:lnTo>
                      <a:pt x="1058" y="0"/>
                    </a:lnTo>
                    <a:cubicBezTo>
                      <a:pt x="1423" y="0"/>
                      <a:pt x="1719" y="296"/>
                      <a:pt x="1719" y="661"/>
                    </a:cubicBezTo>
                    <a:cubicBezTo>
                      <a:pt x="1719" y="1026"/>
                      <a:pt x="1423" y="1322"/>
                      <a:pt x="1058" y="1322"/>
                    </a:cubicBezTo>
                    <a:close/>
                  </a:path>
                </a:pathLst>
              </a:custGeom>
              <a:solidFill>
                <a:srgbClr val="7E649E"/>
              </a:solidFill>
              <a:ln w="0">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90"/>
              <p:cNvSpPr/>
              <p:nvPr/>
            </p:nvSpPr>
            <p:spPr bwMode="auto">
              <a:xfrm>
                <a:off x="5778" y="1591"/>
                <a:ext cx="269" cy="207"/>
              </a:xfrm>
              <a:custGeom>
                <a:avLst/>
                <a:gdLst>
                  <a:gd name="T0" fmla="*/ 1058 w 1719"/>
                  <a:gd name="T1" fmla="*/ 1322 h 1322"/>
                  <a:gd name="T2" fmla="*/ 0 w 1719"/>
                  <a:gd name="T3" fmla="*/ 1322 h 1322"/>
                  <a:gd name="T4" fmla="*/ 0 w 1719"/>
                  <a:gd name="T5" fmla="*/ 0 h 1322"/>
                  <a:gd name="T6" fmla="*/ 1058 w 1719"/>
                  <a:gd name="T7" fmla="*/ 0 h 1322"/>
                  <a:gd name="T8" fmla="*/ 1719 w 1719"/>
                  <a:gd name="T9" fmla="*/ 661 h 1322"/>
                  <a:gd name="T10" fmla="*/ 1058 w 1719"/>
                  <a:gd name="T11" fmla="*/ 1322 h 1322"/>
                </a:gdLst>
                <a:ahLst/>
                <a:cxnLst>
                  <a:cxn ang="0">
                    <a:pos x="T0" y="T1"/>
                  </a:cxn>
                  <a:cxn ang="0">
                    <a:pos x="T2" y="T3"/>
                  </a:cxn>
                  <a:cxn ang="0">
                    <a:pos x="T4" y="T5"/>
                  </a:cxn>
                  <a:cxn ang="0">
                    <a:pos x="T6" y="T7"/>
                  </a:cxn>
                  <a:cxn ang="0">
                    <a:pos x="T8" y="T9"/>
                  </a:cxn>
                  <a:cxn ang="0">
                    <a:pos x="T10" y="T11"/>
                  </a:cxn>
                </a:cxnLst>
                <a:rect l="0" t="0" r="r" b="b"/>
                <a:pathLst>
                  <a:path w="1719" h="1322">
                    <a:moveTo>
                      <a:pt x="1058" y="1322"/>
                    </a:moveTo>
                    <a:lnTo>
                      <a:pt x="0" y="1322"/>
                    </a:lnTo>
                    <a:lnTo>
                      <a:pt x="0" y="0"/>
                    </a:lnTo>
                    <a:lnTo>
                      <a:pt x="1058" y="0"/>
                    </a:lnTo>
                    <a:cubicBezTo>
                      <a:pt x="1423" y="0"/>
                      <a:pt x="1719" y="296"/>
                      <a:pt x="1719" y="661"/>
                    </a:cubicBezTo>
                    <a:cubicBezTo>
                      <a:pt x="1719" y="1026"/>
                      <a:pt x="1423" y="1322"/>
                      <a:pt x="1058" y="1322"/>
                    </a:cubicBez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Line 91"/>
              <p:cNvSpPr>
                <a:spLocks noChangeShapeType="1"/>
              </p:cNvSpPr>
              <p:nvPr/>
            </p:nvSpPr>
            <p:spPr bwMode="auto">
              <a:xfrm>
                <a:off x="4793" y="1638"/>
                <a:ext cx="912" cy="5"/>
              </a:xfrm>
              <a:prstGeom prst="line">
                <a:avLst/>
              </a:prstGeom>
              <a:noFill/>
              <a:ln w="3175" cap="rnd">
                <a:solidFill>
                  <a:srgbClr val="FFC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92"/>
              <p:cNvSpPr/>
              <p:nvPr/>
            </p:nvSpPr>
            <p:spPr bwMode="auto">
              <a:xfrm>
                <a:off x="3309" y="1738"/>
                <a:ext cx="114" cy="28"/>
              </a:xfrm>
              <a:custGeom>
                <a:avLst/>
                <a:gdLst>
                  <a:gd name="T0" fmla="*/ 0 w 114"/>
                  <a:gd name="T1" fmla="*/ 14 h 28"/>
                  <a:gd name="T2" fmla="*/ 0 w 114"/>
                  <a:gd name="T3" fmla="*/ 0 h 28"/>
                  <a:gd name="T4" fmla="*/ 85 w 114"/>
                  <a:gd name="T5" fmla="*/ 0 h 28"/>
                  <a:gd name="T6" fmla="*/ 114 w 114"/>
                  <a:gd name="T7" fmla="*/ 14 h 28"/>
                  <a:gd name="T8" fmla="*/ 85 w 114"/>
                  <a:gd name="T9" fmla="*/ 28 h 28"/>
                  <a:gd name="T10" fmla="*/ 0 w 114"/>
                  <a:gd name="T11" fmla="*/ 28 h 28"/>
                  <a:gd name="T12" fmla="*/ 0 w 11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4" h="28">
                    <a:moveTo>
                      <a:pt x="0" y="14"/>
                    </a:moveTo>
                    <a:lnTo>
                      <a:pt x="0" y="0"/>
                    </a:lnTo>
                    <a:lnTo>
                      <a:pt x="85" y="0"/>
                    </a:lnTo>
                    <a:lnTo>
                      <a:pt x="114" y="14"/>
                    </a:lnTo>
                    <a:lnTo>
                      <a:pt x="85" y="28"/>
                    </a:lnTo>
                    <a:lnTo>
                      <a:pt x="0" y="28"/>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93"/>
              <p:cNvSpPr/>
              <p:nvPr/>
            </p:nvSpPr>
            <p:spPr bwMode="auto">
              <a:xfrm>
                <a:off x="3309" y="1738"/>
                <a:ext cx="114" cy="28"/>
              </a:xfrm>
              <a:custGeom>
                <a:avLst/>
                <a:gdLst>
                  <a:gd name="T0" fmla="*/ 0 w 114"/>
                  <a:gd name="T1" fmla="*/ 14 h 28"/>
                  <a:gd name="T2" fmla="*/ 0 w 114"/>
                  <a:gd name="T3" fmla="*/ 0 h 28"/>
                  <a:gd name="T4" fmla="*/ 85 w 114"/>
                  <a:gd name="T5" fmla="*/ 0 h 28"/>
                  <a:gd name="T6" fmla="*/ 114 w 114"/>
                  <a:gd name="T7" fmla="*/ 14 h 28"/>
                  <a:gd name="T8" fmla="*/ 85 w 114"/>
                  <a:gd name="T9" fmla="*/ 28 h 28"/>
                  <a:gd name="T10" fmla="*/ 0 w 114"/>
                  <a:gd name="T11" fmla="*/ 28 h 28"/>
                  <a:gd name="T12" fmla="*/ 0 w 11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114" h="28">
                    <a:moveTo>
                      <a:pt x="0" y="14"/>
                    </a:moveTo>
                    <a:lnTo>
                      <a:pt x="0" y="0"/>
                    </a:lnTo>
                    <a:lnTo>
                      <a:pt x="85" y="0"/>
                    </a:lnTo>
                    <a:lnTo>
                      <a:pt x="114" y="14"/>
                    </a:lnTo>
                    <a:lnTo>
                      <a:pt x="85" y="28"/>
                    </a:lnTo>
                    <a:lnTo>
                      <a:pt x="0" y="28"/>
                    </a:lnTo>
                    <a:lnTo>
                      <a:pt x="0" y="14"/>
                    </a:lnTo>
                    <a:close/>
                  </a:path>
                </a:pathLst>
              </a:custGeom>
              <a:noFill/>
              <a:ln w="31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Line 94"/>
              <p:cNvSpPr>
                <a:spLocks noChangeShapeType="1"/>
              </p:cNvSpPr>
              <p:nvPr/>
            </p:nvSpPr>
            <p:spPr bwMode="auto">
              <a:xfrm flipH="1">
                <a:off x="3423" y="1747"/>
                <a:ext cx="2282" cy="5"/>
              </a:xfrm>
              <a:prstGeom prst="line">
                <a:avLst/>
              </a:prstGeom>
              <a:noFill/>
              <a:ln w="3175" cap="rnd">
                <a:solidFill>
                  <a:srgbClr val="F59D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Line 95"/>
              <p:cNvSpPr>
                <a:spLocks noChangeShapeType="1"/>
              </p:cNvSpPr>
              <p:nvPr/>
            </p:nvSpPr>
            <p:spPr bwMode="auto">
              <a:xfrm flipV="1">
                <a:off x="6119" y="1370"/>
                <a:ext cx="0" cy="325"/>
              </a:xfrm>
              <a:prstGeom prst="line">
                <a:avLst/>
              </a:prstGeom>
              <a:noFill/>
              <a:ln w="3175" cap="rnd">
                <a:solidFill>
                  <a:srgbClr val="F59D56"/>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Rectangle 96"/>
              <p:cNvSpPr>
                <a:spLocks noChangeArrowheads="1"/>
              </p:cNvSpPr>
              <p:nvPr/>
            </p:nvSpPr>
            <p:spPr bwMode="auto">
              <a:xfrm>
                <a:off x="3098" y="1710"/>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GATE</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15" name="Rectangle 97"/>
              <p:cNvSpPr>
                <a:spLocks noChangeArrowheads="1"/>
              </p:cNvSpPr>
              <p:nvPr/>
            </p:nvSpPr>
            <p:spPr bwMode="auto">
              <a:xfrm>
                <a:off x="5798" y="1605"/>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16" name="Rectangle 98"/>
              <p:cNvSpPr>
                <a:spLocks noChangeArrowheads="1"/>
              </p:cNvSpPr>
              <p:nvPr/>
            </p:nvSpPr>
            <p:spPr bwMode="auto">
              <a:xfrm>
                <a:off x="5798" y="1702"/>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B</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17" name="Rectangle 99"/>
              <p:cNvSpPr>
                <a:spLocks noChangeArrowheads="1"/>
              </p:cNvSpPr>
              <p:nvPr/>
            </p:nvSpPr>
            <p:spPr bwMode="auto">
              <a:xfrm>
                <a:off x="5998" y="1645"/>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Z</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18" name="Rectangle 100"/>
              <p:cNvSpPr>
                <a:spLocks noChangeArrowheads="1"/>
              </p:cNvSpPr>
              <p:nvPr/>
            </p:nvSpPr>
            <p:spPr bwMode="auto">
              <a:xfrm>
                <a:off x="3731" y="1163"/>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19" name="Rectangle 101"/>
              <p:cNvSpPr>
                <a:spLocks noChangeArrowheads="1"/>
              </p:cNvSpPr>
              <p:nvPr/>
            </p:nvSpPr>
            <p:spPr bwMode="auto">
              <a:xfrm>
                <a:off x="3953" y="1163"/>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20" name="Rectangle 102"/>
              <p:cNvSpPr>
                <a:spLocks noChangeArrowheads="1"/>
              </p:cNvSpPr>
              <p:nvPr/>
            </p:nvSpPr>
            <p:spPr bwMode="auto">
              <a:xfrm>
                <a:off x="3740" y="141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I</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sp>
            <p:nvSpPr>
              <p:cNvPr id="121" name="Rectangle 103"/>
              <p:cNvSpPr>
                <a:spLocks noChangeArrowheads="1"/>
              </p:cNvSpPr>
              <p:nvPr/>
            </p:nvSpPr>
            <p:spPr bwMode="auto">
              <a:xfrm>
                <a:off x="3967" y="1416"/>
                <a:ext cx="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O</a:t>
                </a:r>
                <a:endParaRPr kumimoji="0" lang="zh-CN" altLang="zh-CN" sz="1800" i="0" u="none" strike="noStrike" cap="none" normalizeH="0" baseline="0" dirty="0">
                  <a:ln>
                    <a:noFill/>
                  </a:ln>
                  <a:solidFill>
                    <a:schemeClr val="tx1"/>
                  </a:solidFill>
                  <a:effectLst/>
                  <a:latin typeface="Arial" panose="020B0604020202020204" pitchFamily="34" charset="0"/>
                </a:endParaRPr>
              </a:p>
            </p:txBody>
          </p:sp>
        </p:grpSp>
        <p:grpSp>
          <p:nvGrpSpPr>
            <p:cNvPr id="11" name="组合 10"/>
            <p:cNvGrpSpPr/>
            <p:nvPr/>
          </p:nvGrpSpPr>
          <p:grpSpPr>
            <a:xfrm>
              <a:off x="7090032" y="1644342"/>
              <a:ext cx="3968166" cy="3029438"/>
              <a:chOff x="7090032" y="1644342"/>
              <a:chExt cx="3968166" cy="3029438"/>
            </a:xfrm>
          </p:grpSpPr>
          <mc:AlternateContent xmlns:mc="http://schemas.openxmlformats.org/markup-compatibility/2006" xmlns:a14="http://schemas.microsoft.com/office/drawing/2010/main">
            <mc:Choice Requires="a14">
              <p:sp>
                <p:nvSpPr>
                  <p:cNvPr id="12" name="文本框 74"/>
                  <p:cNvSpPr txBox="1"/>
                  <p:nvPr/>
                </p:nvSpPr>
                <p:spPr>
                  <a:xfrm>
                    <a:off x="7090032" y="4441344"/>
                    <a:ext cx="2653034" cy="232436"/>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𝑃𝑎𝑡</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𝐷𝑒𝑙𝑎𝑦</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𝐶𝑒𝑙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𝐷𝑒𝑙𝑎𝑦</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𝑁𝑒</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𝐷𝑒𝑙𝑎𝑦</m:t>
                              </m:r>
                            </m:sub>
                          </m:sSub>
                        </m:oMath>
                      </m:oMathPara>
                    </a14:m>
                    <a:endParaRPr lang="en-US" altLang="zh-CN" sz="1400" b="0" dirty="0"/>
                  </a:p>
                </p:txBody>
              </p:sp>
            </mc:Choice>
            <mc:Fallback xmlns="">
              <p:sp>
                <p:nvSpPr>
                  <p:cNvPr id="12" name="文本框 74"/>
                  <p:cNvSpPr txBox="1">
                    <a:spLocks noRot="1" noChangeAspect="1" noMove="1" noResize="1" noEditPoints="1" noAdjustHandles="1" noChangeArrowheads="1" noChangeShapeType="1" noTextEdit="1"/>
                  </p:cNvSpPr>
                  <p:nvPr/>
                </p:nvSpPr>
                <p:spPr>
                  <a:xfrm>
                    <a:off x="7090032" y="4441344"/>
                    <a:ext cx="2653034" cy="232436"/>
                  </a:xfrm>
                  <a:prstGeom prst="rect">
                    <a:avLst/>
                  </a:prstGeom>
                  <a:blipFill>
                    <a:blip r:embed="rId3"/>
                    <a:stretch>
                      <a:fillRect l="-920" b="-23684"/>
                    </a:stretch>
                  </a:blipFill>
                </p:spPr>
                <p:txBody>
                  <a:bodyPr/>
                  <a:lstStyle/>
                  <a:p>
                    <a:r>
                      <a:rPr lang="zh-CN" altLang="en-US">
                        <a:noFill/>
                      </a:rPr>
                      <a:t> </a:t>
                    </a:r>
                  </a:p>
                </p:txBody>
              </p:sp>
            </mc:Fallback>
          </mc:AlternateContent>
          <p:sp>
            <p:nvSpPr>
              <p:cNvPr id="13" name="任意多边形: 形状 3"/>
              <p:cNvSpPr/>
              <p:nvPr/>
            </p:nvSpPr>
            <p:spPr>
              <a:xfrm>
                <a:off x="8742619" y="2742916"/>
                <a:ext cx="559443" cy="285509"/>
              </a:xfrm>
              <a:custGeom>
                <a:avLst/>
                <a:gdLst>
                  <a:gd name="connsiteX0" fmla="*/ 0 w 540152"/>
                  <a:gd name="connsiteY0" fmla="*/ 347240 h 347240"/>
                  <a:gd name="connsiteX1" fmla="*/ 204486 w 540152"/>
                  <a:gd name="connsiteY1" fmla="*/ 92597 h 347240"/>
                  <a:gd name="connsiteX2" fmla="*/ 540152 w 540152"/>
                  <a:gd name="connsiteY2" fmla="*/ 0 h 347240"/>
                </a:gdLst>
                <a:ahLst/>
                <a:cxnLst>
                  <a:cxn ang="0">
                    <a:pos x="connsiteX0" y="connsiteY0"/>
                  </a:cxn>
                  <a:cxn ang="0">
                    <a:pos x="connsiteX1" y="connsiteY1"/>
                  </a:cxn>
                  <a:cxn ang="0">
                    <a:pos x="connsiteX2" y="connsiteY2"/>
                  </a:cxn>
                </a:cxnLst>
                <a:rect l="l" t="t" r="r" b="b"/>
                <a:pathLst>
                  <a:path w="540152" h="347240">
                    <a:moveTo>
                      <a:pt x="0" y="347240"/>
                    </a:moveTo>
                    <a:cubicBezTo>
                      <a:pt x="57230" y="248855"/>
                      <a:pt x="114461" y="150470"/>
                      <a:pt x="204486" y="92597"/>
                    </a:cubicBezTo>
                    <a:cubicBezTo>
                      <a:pt x="294511" y="34724"/>
                      <a:pt x="468775" y="16719"/>
                      <a:pt x="540152" y="0"/>
                    </a:cubicBezTo>
                  </a:path>
                </a:pathLst>
              </a:custGeom>
              <a:ln w="12700">
                <a:solidFill>
                  <a:srgbClr val="FF0000"/>
                </a:solidFill>
                <a:prstDash val="dash"/>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4" name="任意多边形: 形状 4"/>
              <p:cNvSpPr/>
              <p:nvPr/>
            </p:nvSpPr>
            <p:spPr>
              <a:xfrm>
                <a:off x="9311989" y="2728861"/>
                <a:ext cx="544010" cy="192913"/>
              </a:xfrm>
              <a:custGeom>
                <a:avLst/>
                <a:gdLst>
                  <a:gd name="connsiteX0" fmla="*/ 0 w 544010"/>
                  <a:gd name="connsiteY0" fmla="*/ 28550 h 229178"/>
                  <a:gd name="connsiteX1" fmla="*/ 204486 w 544010"/>
                  <a:gd name="connsiteY1" fmla="*/ 16975 h 229178"/>
                  <a:gd name="connsiteX2" fmla="*/ 544010 w 544010"/>
                  <a:gd name="connsiteY2" fmla="*/ 229178 h 229178"/>
                </a:gdLst>
                <a:ahLst/>
                <a:cxnLst>
                  <a:cxn ang="0">
                    <a:pos x="connsiteX0" y="connsiteY0"/>
                  </a:cxn>
                  <a:cxn ang="0">
                    <a:pos x="connsiteX1" y="connsiteY1"/>
                  </a:cxn>
                  <a:cxn ang="0">
                    <a:pos x="connsiteX2" y="connsiteY2"/>
                  </a:cxn>
                </a:cxnLst>
                <a:rect l="l" t="t" r="r" b="b"/>
                <a:pathLst>
                  <a:path w="544010" h="229178">
                    <a:moveTo>
                      <a:pt x="0" y="28550"/>
                    </a:moveTo>
                    <a:cubicBezTo>
                      <a:pt x="56909" y="6043"/>
                      <a:pt x="113818" y="-16463"/>
                      <a:pt x="204486" y="16975"/>
                    </a:cubicBezTo>
                    <a:cubicBezTo>
                      <a:pt x="295154" y="50413"/>
                      <a:pt x="484207" y="199598"/>
                      <a:pt x="544010" y="229178"/>
                    </a:cubicBezTo>
                  </a:path>
                </a:pathLst>
              </a:custGeom>
              <a:noFill/>
              <a:ln>
                <a:solidFill>
                  <a:srgbClr val="FF00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形状 5"/>
              <p:cNvSpPr/>
              <p:nvPr/>
            </p:nvSpPr>
            <p:spPr>
              <a:xfrm>
                <a:off x="9863157" y="2924949"/>
                <a:ext cx="362674" cy="107208"/>
              </a:xfrm>
              <a:custGeom>
                <a:avLst/>
                <a:gdLst>
                  <a:gd name="connsiteX0" fmla="*/ 0 w 362674"/>
                  <a:gd name="connsiteY0" fmla="*/ 14076 h 95234"/>
                  <a:gd name="connsiteX1" fmla="*/ 169762 w 362674"/>
                  <a:gd name="connsiteY1" fmla="*/ 6359 h 95234"/>
                  <a:gd name="connsiteX2" fmla="*/ 362674 w 362674"/>
                  <a:gd name="connsiteY2" fmla="*/ 95098 h 95234"/>
                </a:gdLst>
                <a:ahLst/>
                <a:cxnLst>
                  <a:cxn ang="0">
                    <a:pos x="connsiteX0" y="connsiteY0"/>
                  </a:cxn>
                  <a:cxn ang="0">
                    <a:pos x="connsiteX1" y="connsiteY1"/>
                  </a:cxn>
                  <a:cxn ang="0">
                    <a:pos x="connsiteX2" y="connsiteY2"/>
                  </a:cxn>
                </a:cxnLst>
                <a:rect l="l" t="t" r="r" b="b"/>
                <a:pathLst>
                  <a:path w="362674" h="95234">
                    <a:moveTo>
                      <a:pt x="0" y="14076"/>
                    </a:moveTo>
                    <a:cubicBezTo>
                      <a:pt x="54658" y="3465"/>
                      <a:pt x="109316" y="-7145"/>
                      <a:pt x="169762" y="6359"/>
                    </a:cubicBezTo>
                    <a:cubicBezTo>
                      <a:pt x="230208" y="19863"/>
                      <a:pt x="314446" y="98956"/>
                      <a:pt x="362674" y="95098"/>
                    </a:cubicBezTo>
                  </a:path>
                </a:pathLst>
              </a:custGeom>
              <a:noFill/>
              <a:ln>
                <a:solidFill>
                  <a:srgbClr val="FF00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形状 6"/>
              <p:cNvSpPr/>
              <p:nvPr/>
            </p:nvSpPr>
            <p:spPr>
              <a:xfrm>
                <a:off x="10246282" y="2962522"/>
                <a:ext cx="408973" cy="73553"/>
              </a:xfrm>
              <a:custGeom>
                <a:avLst/>
                <a:gdLst>
                  <a:gd name="connsiteX0" fmla="*/ 0 w 408973"/>
                  <a:gd name="connsiteY0" fmla="*/ 54262 h 73553"/>
                  <a:gd name="connsiteX1" fmla="*/ 219919 w 408973"/>
                  <a:gd name="connsiteY1" fmla="*/ 247 h 73553"/>
                  <a:gd name="connsiteX2" fmla="*/ 408973 w 408973"/>
                  <a:gd name="connsiteY2" fmla="*/ 73553 h 73553"/>
                </a:gdLst>
                <a:ahLst/>
                <a:cxnLst>
                  <a:cxn ang="0">
                    <a:pos x="connsiteX0" y="connsiteY0"/>
                  </a:cxn>
                  <a:cxn ang="0">
                    <a:pos x="connsiteX1" y="connsiteY1"/>
                  </a:cxn>
                  <a:cxn ang="0">
                    <a:pos x="connsiteX2" y="connsiteY2"/>
                  </a:cxn>
                </a:cxnLst>
                <a:rect l="l" t="t" r="r" b="b"/>
                <a:pathLst>
                  <a:path w="408973" h="73553">
                    <a:moveTo>
                      <a:pt x="0" y="54262"/>
                    </a:moveTo>
                    <a:cubicBezTo>
                      <a:pt x="75878" y="25647"/>
                      <a:pt x="151757" y="-2968"/>
                      <a:pt x="219919" y="247"/>
                    </a:cubicBezTo>
                    <a:cubicBezTo>
                      <a:pt x="288081" y="3462"/>
                      <a:pt x="369748" y="45259"/>
                      <a:pt x="408973" y="73553"/>
                    </a:cubicBezTo>
                  </a:path>
                </a:pathLst>
              </a:custGeom>
              <a:noFill/>
              <a:ln>
                <a:solidFill>
                  <a:srgbClr val="FF000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7" name="直接箭头连接符 16"/>
              <p:cNvCxnSpPr/>
              <p:nvPr/>
            </p:nvCxnSpPr>
            <p:spPr>
              <a:xfrm>
                <a:off x="8889238" y="1904233"/>
                <a:ext cx="34309" cy="8711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p:nvPr/>
            </p:nvCxnSpPr>
            <p:spPr>
              <a:xfrm flipH="1" flipV="1">
                <a:off x="8889238" y="1904233"/>
                <a:ext cx="1111169" cy="999551"/>
              </a:xfrm>
              <a:prstGeom prst="straightConnector1">
                <a:avLst/>
              </a:prstGeom>
              <a:ln>
                <a:headEnd type="triangle" w="med" len="med"/>
                <a:tailEnd type="none" w="med" len="med"/>
              </a:ln>
            </p:spPr>
            <p:style>
              <a:lnRef idx="1">
                <a:schemeClr val="accent6"/>
              </a:lnRef>
              <a:fillRef idx="0">
                <a:schemeClr val="accent6"/>
              </a:fillRef>
              <a:effectRef idx="0">
                <a:schemeClr val="accent6"/>
              </a:effectRef>
              <a:fontRef idx="minor">
                <a:schemeClr val="tx1"/>
              </a:fontRef>
            </p:style>
          </p:cxnSp>
          <p:sp>
            <p:nvSpPr>
              <p:cNvPr id="19" name="文本框 21"/>
              <p:cNvSpPr txBox="1"/>
              <p:nvPr/>
            </p:nvSpPr>
            <p:spPr>
              <a:xfrm>
                <a:off x="8503413" y="1644342"/>
                <a:ext cx="128093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Cell Delay</a:t>
                </a:r>
                <a:endParaRPr lang="zh-CN" altLang="en-US" sz="1200" dirty="0"/>
              </a:p>
            </p:txBody>
          </p:sp>
          <p:cxnSp>
            <p:nvCxnSpPr>
              <p:cNvPr id="20" name="直接箭头连接符 19"/>
              <p:cNvCxnSpPr/>
              <p:nvPr/>
            </p:nvCxnSpPr>
            <p:spPr>
              <a:xfrm>
                <a:off x="10311630" y="2035294"/>
                <a:ext cx="204486" cy="93748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p:nvPr/>
            </p:nvCxnSpPr>
            <p:spPr>
              <a:xfrm flipH="1">
                <a:off x="9547701" y="2035294"/>
                <a:ext cx="763929" cy="7321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2" name="文本框 33"/>
              <p:cNvSpPr txBox="1"/>
              <p:nvPr/>
            </p:nvSpPr>
            <p:spPr>
              <a:xfrm>
                <a:off x="9894941" y="1738524"/>
                <a:ext cx="1163257"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Net Delay</a:t>
                </a:r>
                <a:endParaRPr lang="zh-CN" altLang="en-US" sz="1200" dirty="0"/>
              </a:p>
            </p:txBody>
          </p:sp>
        </p:grpSp>
      </p:grpSp>
    </p:spTree>
    <p:extLst>
      <p:ext uri="{BB962C8B-B14F-4D97-AF65-F5344CB8AC3E}">
        <p14:creationId xmlns:p14="http://schemas.microsoft.com/office/powerpoint/2010/main" val="725923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nchor="ctr"/>
          <a:lstStyle/>
          <a:p>
            <a:r>
              <a:rPr kumimoji="1" lang="en-US" altLang="zh-CN" dirty="0"/>
              <a:t>Cell delay calculation</a:t>
            </a:r>
            <a:endParaRPr lang="zh-CN" altLang="en-US" dirty="0">
              <a:sym typeface="Arial" panose="020B0604020202020204" pitchFamily="34" charset="0"/>
            </a:endParaRPr>
          </a:p>
        </p:txBody>
      </p:sp>
      <p:sp>
        <p:nvSpPr>
          <p:cNvPr id="254" name="内容占位符 2"/>
          <p:cNvSpPr txBox="1">
            <a:spLocks/>
          </p:cNvSpPr>
          <p:nvPr/>
        </p:nvSpPr>
        <p:spPr>
          <a:xfrm>
            <a:off x="684280" y="1098957"/>
            <a:ext cx="10972800" cy="4934173"/>
          </a:xfrm>
          <a:prstGeom prst="rect">
            <a:avLst/>
          </a:prstGeom>
        </p:spPr>
        <p:txBody>
          <a:bodyPr/>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NLDM (Non-Linear Delay Model)</a:t>
            </a:r>
          </a:p>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LUT (Look-up table)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Liberty file (.lib)</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Linear interpolation</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Index_1 : Input transition</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Index_2 : Output capacitance</a:t>
            </a:r>
          </a:p>
          <a:p>
            <a:pPr marL="0" indent="0">
              <a:buFont typeface="Wingdings" panose="05000000000000000000" pitchFamily="2" charset="2"/>
              <a:buNone/>
            </a:pPr>
            <a:endParaRPr lang="en-US" altLang="zh-CN" kern="0">
              <a:latin typeface="Times New Roman" panose="02020603050405020304" pitchFamily="18" charset="0"/>
              <a:cs typeface="Times New Roman" panose="02020603050405020304" pitchFamily="18" charset="0"/>
              <a:sym typeface="Arial" panose="020B0604020202020204" pitchFamily="34" charset="0"/>
            </a:endParaRPr>
          </a:p>
          <a:p>
            <a:pPr lvl="2"/>
            <a:endParaRPr lang="en-US" altLang="zh-CN" kern="0">
              <a:latin typeface="Times New Roman" panose="02020603050405020304" pitchFamily="18" charset="0"/>
              <a:cs typeface="Times New Roman" panose="02020603050405020304" pitchFamily="18" charset="0"/>
              <a:sym typeface="Arial" panose="020B0604020202020204" pitchFamily="34" charset="0"/>
            </a:endParaRPr>
          </a:p>
          <a:p>
            <a:pPr marL="344805" lvl="1" indent="0">
              <a:buFont typeface="Wingdings" panose="05000000000000000000" pitchFamily="2" charset="2"/>
              <a:buNone/>
            </a:pPr>
            <a:endParaRPr lang="zh-CN" altLang="en-US" kern="0" dirty="0">
              <a:latin typeface="Times New Roman" panose="02020603050405020304" pitchFamily="18" charset="0"/>
              <a:cs typeface="Times New Roman" panose="02020603050405020304" pitchFamily="18" charset="0"/>
              <a:sym typeface="Arial" panose="020B0604020202020204" pitchFamily="34" charset="0"/>
            </a:endParaRPr>
          </a:p>
        </p:txBody>
      </p:sp>
      <p:pic>
        <p:nvPicPr>
          <p:cNvPr id="255" name="图片 254"/>
          <p:cNvPicPr>
            <a:picLocks noChangeAspect="1"/>
          </p:cNvPicPr>
          <p:nvPr/>
        </p:nvPicPr>
        <p:blipFill>
          <a:blip r:embed="rId3"/>
          <a:stretch>
            <a:fillRect/>
          </a:stretch>
        </p:blipFill>
        <p:spPr>
          <a:xfrm>
            <a:off x="6203685" y="1209534"/>
            <a:ext cx="5051598" cy="3854369"/>
          </a:xfrm>
          <a:prstGeom prst="rect">
            <a:avLst/>
          </a:prstGeom>
        </p:spPr>
      </p:pic>
      <p:sp>
        <p:nvSpPr>
          <p:cNvPr id="256" name="矩形 255"/>
          <p:cNvSpPr/>
          <p:nvPr/>
        </p:nvSpPr>
        <p:spPr>
          <a:xfrm>
            <a:off x="684280" y="6402805"/>
            <a:ext cx="10629122" cy="297517"/>
          </a:xfrm>
          <a:prstGeom prst="rect">
            <a:avLst/>
          </a:prstGeom>
        </p:spPr>
        <p:txBody>
          <a:bodyPr wrap="square">
            <a:spAutoFit/>
          </a:bodyPr>
          <a:lstStyle/>
          <a:p>
            <a:pPr marL="252095" indent="-252095" latinLnBrk="1">
              <a:lnSpc>
                <a:spcPts val="1600"/>
              </a:lnSpc>
              <a:spcBef>
                <a:spcPts val="300"/>
              </a:spcBef>
              <a:spcAft>
                <a:spcPts val="0"/>
              </a:spcAft>
            </a:pPr>
            <a:r>
              <a:rPr lang="en-US" altLang="zh-CN" sz="1200" kern="100">
                <a:solidFill>
                  <a:schemeClr val="bg1">
                    <a:lumMod val="50000"/>
                  </a:schemeClr>
                </a:solidFill>
                <a:latin typeface="Times New Roman" panose="02020603050405020304" pitchFamily="18" charset="0"/>
                <a:ea typeface="宋体" panose="02010600030101010101" pitchFamily="2" charset="-122"/>
              </a:rPr>
              <a:t>[1] J. Bhasker and R. Chadha, Static timing analysis for nanometer designs: A practical approach. Springer Science &amp; Business Media, 2009.</a:t>
            </a:r>
            <a:endParaRPr lang="zh-CN" altLang="zh-CN" sz="12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257" name="灯片编号占位符 2"/>
          <p:cNvSpPr>
            <a:spLocks noGrp="1"/>
          </p:cNvSpPr>
          <p:nvPr>
            <p:ph type="sldNum" sz="quarter" idx="4"/>
          </p:nvPr>
        </p:nvSpPr>
        <p:spPr>
          <a:xfrm>
            <a:off x="9346753" y="6456406"/>
            <a:ext cx="2743200" cy="292196"/>
          </a:xfrm>
        </p:spPr>
        <p:txBody>
          <a:bodyPr/>
          <a:lstStyle/>
          <a:p>
            <a:r>
              <a:rPr lang="en-US" altLang="zh-CN"/>
              <a:t>&lt; </a:t>
            </a:r>
            <a:fld id="{A548B57D-AE10-4CF7-A9DF-59FEFA91B28E}" type="slidenum">
              <a:rPr lang="zh-CN" altLang="en-US" smtClean="0"/>
              <a:pPr/>
              <a:t>81</a:t>
            </a:fld>
            <a:r>
              <a:rPr lang="zh-CN" altLang="en-US"/>
              <a:t> </a:t>
            </a:r>
            <a:r>
              <a:rPr lang="en-US" altLang="zh-CN"/>
              <a:t>&gt;</a:t>
            </a:r>
            <a:endParaRPr lang="zh-CN" altLang="en-US" dirty="0"/>
          </a:p>
        </p:txBody>
      </p:sp>
    </p:spTree>
    <p:extLst>
      <p:ext uri="{BB962C8B-B14F-4D97-AF65-F5344CB8AC3E}">
        <p14:creationId xmlns:p14="http://schemas.microsoft.com/office/powerpoint/2010/main" val="34927171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a:t>Elmore delay metric</a:t>
            </a:r>
            <a:endParaRPr lang="zh-CN" altLang="en-US" dirty="0">
              <a:sym typeface="Arial" panose="020B0604020202020204" pitchFamily="34" charset="0"/>
            </a:endParaRPr>
          </a:p>
        </p:txBody>
      </p:sp>
      <p:sp>
        <p:nvSpPr>
          <p:cNvPr id="7" name="内容占位符 2"/>
          <p:cNvSpPr txBox="1">
            <a:spLocks/>
          </p:cNvSpPr>
          <p:nvPr/>
        </p:nvSpPr>
        <p:spPr>
          <a:xfrm>
            <a:off x="506801" y="1108409"/>
            <a:ext cx="10972800" cy="4947553"/>
          </a:xfrm>
          <a:prstGeom prst="rect">
            <a:avLst/>
          </a:prstGeom>
        </p:spPr>
        <p:txBody>
          <a:bodyPr/>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Elmore delay metric</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Update downstream capacitances of each node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Update delay from root to each node</a:t>
            </a:r>
          </a:p>
          <a:p>
            <a:pPr>
              <a:buClr>
                <a:srgbClr val="9A0001"/>
              </a:buClr>
            </a:pPr>
            <a:r>
              <a:rPr lang="en-US" altLang="zh-CN" sz="2400" b="0" kern="0">
                <a:latin typeface="Times New Roman" panose="02020603050405020304" pitchFamily="18" charset="0"/>
                <a:cs typeface="Times New Roman" panose="02020603050405020304" pitchFamily="18" charset="0"/>
              </a:rPr>
              <a:t>Characteristics </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Simple closed form expression</a:t>
            </a:r>
          </a:p>
          <a:p>
            <a:pPr lvl="1">
              <a:buClr>
                <a:srgbClr val="9A0001"/>
              </a:buClr>
            </a:pPr>
            <a:endParaRPr lang="en-US" altLang="zh-CN" sz="2000" kern="0">
              <a:latin typeface="Times New Roman" panose="02020603050405020304" pitchFamily="18" charset="0"/>
              <a:cs typeface="Times New Roman" panose="02020603050405020304" pitchFamily="18" charset="0"/>
              <a:sym typeface="Arial" panose="020B0604020202020204" pitchFamily="34" charset="0"/>
            </a:endParaRPr>
          </a:p>
          <a:p>
            <a:pPr lvl="1">
              <a:buClr>
                <a:srgbClr val="9A0001"/>
              </a:buClr>
            </a:pPr>
            <a:endParaRPr lang="en-US" altLang="zh-CN" sz="2000" b="0" kern="0">
              <a:latin typeface="Times New Roman" panose="02020603050405020304" pitchFamily="18" charset="0"/>
              <a:cs typeface="Times New Roman" panose="02020603050405020304" pitchFamily="18" charset="0"/>
              <a:sym typeface="Arial" panose="020B0604020202020204" pitchFamily="34" charset="0"/>
            </a:endParaRP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Fast computation speed</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First moment of the impulse response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Errors are pronounced for near-end nodes</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Resistance shielding is less dominent for far-end nodes</a:t>
            </a:r>
          </a:p>
          <a:p>
            <a:pPr lvl="2">
              <a:buClr>
                <a:srgbClr val="9A0001"/>
              </a:buClr>
            </a:pPr>
            <a:r>
              <a:rPr lang="en-US" altLang="zh-CN" sz="1600" b="0" kern="0">
                <a:latin typeface="Times New Roman" panose="02020603050405020304" pitchFamily="18" charset="0"/>
                <a:cs typeface="Times New Roman" panose="02020603050405020304" pitchFamily="18" charset="0"/>
                <a:sym typeface="Arial" panose="020B0604020202020204" pitchFamily="34" charset="0"/>
              </a:rPr>
              <a:t>Upper bound on delay</a:t>
            </a:r>
          </a:p>
          <a:p>
            <a:pPr marL="694055" lvl="2" indent="0">
              <a:buClr>
                <a:srgbClr val="9A0001"/>
              </a:buClr>
              <a:buNone/>
            </a:pPr>
            <a:endParaRPr lang="en-US" altLang="zh-CN" sz="1600" b="0" kern="0">
              <a:latin typeface="Times New Roman" panose="02020603050405020304" pitchFamily="18" charset="0"/>
              <a:cs typeface="Times New Roman" panose="02020603050405020304" pitchFamily="18" charset="0"/>
              <a:sym typeface="Arial" panose="020B0604020202020204" pitchFamily="34" charset="0"/>
            </a:endParaRPr>
          </a:p>
        </p:txBody>
      </p:sp>
      <p:sp>
        <p:nvSpPr>
          <p:cNvPr id="10" name="矩形 9"/>
          <p:cNvSpPr/>
          <p:nvPr/>
        </p:nvSpPr>
        <p:spPr>
          <a:xfrm>
            <a:off x="506801" y="6116404"/>
            <a:ext cx="11816377" cy="541174"/>
          </a:xfrm>
          <a:prstGeom prst="rect">
            <a:avLst/>
          </a:prstGeom>
        </p:spPr>
        <p:txBody>
          <a:bodyPr wrap="square">
            <a:spAutoFit/>
          </a:bodyPr>
          <a:lstStyle/>
          <a:p>
            <a:pPr lvl="0" eaLnBrk="0" fontAlgn="base" latinLnBrk="1" hangingPunct="0">
              <a:lnSpc>
                <a:spcPts val="1600"/>
              </a:lnSpc>
              <a:spcBef>
                <a:spcPts val="300"/>
              </a:spcBef>
              <a:buClr>
                <a:srgbClr val="FF0000"/>
              </a:buClr>
              <a:buSzPct val="70000"/>
            </a:pPr>
            <a:r>
              <a:rPr lang="en-US" altLang="zh-CN" sz="1200" kern="100">
                <a:solidFill>
                  <a:prstClr val="white">
                    <a:lumMod val="50000"/>
                  </a:prstClr>
                </a:solidFill>
                <a:latin typeface="Times New Roman" panose="02020603050405020304" pitchFamily="18" charset="0"/>
                <a:ea typeface="宋体" panose="02010600030101010101" pitchFamily="2" charset="-122"/>
              </a:rPr>
              <a:t>[2] Elmore W C. The transient response of damped linear networks with particular regard to wideband amplifiers[J]. Journal of applied physics, 1948, 19(1): 55-63.</a:t>
            </a:r>
            <a:endParaRPr lang="zh-CN" altLang="zh-CN" sz="1200" kern="100">
              <a:solidFill>
                <a:prstClr val="white">
                  <a:lumMod val="50000"/>
                </a:prstClr>
              </a:solidFill>
              <a:latin typeface="Times New Roman" panose="02020603050405020304" pitchFamily="18" charset="0"/>
              <a:ea typeface="宋体" panose="02010600030101010101" pitchFamily="2" charset="-122"/>
            </a:endParaRPr>
          </a:p>
          <a:p>
            <a:pPr lvl="0" eaLnBrk="0" fontAlgn="base" latinLnBrk="1" hangingPunct="0">
              <a:lnSpc>
                <a:spcPts val="1600"/>
              </a:lnSpc>
              <a:spcBef>
                <a:spcPts val="300"/>
              </a:spcBef>
              <a:buClr>
                <a:srgbClr val="FF0000"/>
              </a:buClr>
              <a:buSzPct val="70000"/>
            </a:pPr>
            <a:r>
              <a:rPr lang="en-US" altLang="zh-CN" sz="1200" kern="100">
                <a:solidFill>
                  <a:prstClr val="white">
                    <a:lumMod val="50000"/>
                  </a:prstClr>
                </a:solidFill>
                <a:latin typeface="Times New Roman" panose="02020603050405020304" pitchFamily="18" charset="0"/>
                <a:ea typeface="宋体" panose="02010600030101010101" pitchFamily="2" charset="-122"/>
              </a:rPr>
              <a:t>[3] Alpert C J, Devgan A, Kashyap C. A two moment RC delay metric for performance optimization[C]//Proceedings of the 2000 international symposium on Physical design. 2000: 69-74.</a:t>
            </a:r>
            <a:endParaRPr lang="zh-CN" altLang="zh-CN" sz="1200" kern="100">
              <a:solidFill>
                <a:prstClr val="white">
                  <a:lumMod val="50000"/>
                </a:prstClr>
              </a:solidFill>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189054" y="3342065"/>
                <a:ext cx="6404310" cy="830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delay</m:t>
                          </m:r>
                          <m:r>
                            <m:rPr>
                              <m:nor/>
                            </m:rPr>
                            <a:rPr lang="zh-CN" altLang="en-US" sz="1400"/>
                            <m:t> </m:t>
                          </m:r>
                        </m:e>
                        <m:sub>
                          <m:r>
                            <m:rPr>
                              <m:sty m:val="p"/>
                            </m:rPr>
                            <a:rPr lang="en-US" altLang="zh-CN" sz="1400" i="1">
                              <a:latin typeface="Cambria Math" panose="02040503050406030204" pitchFamily="18" charset="0"/>
                            </a:rPr>
                            <m:t>root</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𝑛𝑜𝑑𝑒</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  </m:t>
                      </m:r>
                      <m:nary>
                        <m:naryPr>
                          <m:chr m:val="∑"/>
                          <m:supHide m:val="on"/>
                          <m:ctrlPr>
                            <a:rPr lang="en-US" altLang="zh-CN" sz="1400" b="0" i="1" smtClean="0">
                              <a:latin typeface="Cambria Math" panose="02040503050406030204" pitchFamily="18" charset="0"/>
                            </a:rPr>
                          </m:ctrlPr>
                        </m:naryPr>
                        <m:sub>
                          <m:eqArr>
                            <m:eqArrPr>
                              <m:ctrlPr>
                                <a:rPr lang="en-US" altLang="zh-CN" sz="1400" b="0" i="1" smtClean="0">
                                  <a:latin typeface="Cambria Math" panose="02040503050406030204" pitchFamily="18" charset="0"/>
                                </a:rPr>
                              </m:ctrlPr>
                            </m:eqArrPr>
                            <m:e>
                              <m:r>
                                <m:rPr>
                                  <m:brk m:alnAt="7"/>
                                </m:rP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𝑜𝑑𝑒𝑠</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 </m:t>
                              </m:r>
                            </m:e>
                            <m:e>
                              <m:r>
                                <m:rPr>
                                  <m:brk m:alnAt="7"/>
                                </m:rPr>
                                <a:rPr lang="en-US" altLang="zh-CN" sz="1400" b="0" i="1" smtClean="0">
                                  <a:latin typeface="Cambria Math" panose="02040503050406030204" pitchFamily="18" charset="0"/>
                                </a:rPr>
                                <m:t>𝑓</m:t>
                              </m:r>
                              <m:r>
                                <a:rPr lang="en-US" altLang="zh-CN" sz="1400" b="0" i="1" smtClean="0">
                                  <a:latin typeface="Cambria Math" panose="02040503050406030204" pitchFamily="18" charset="0"/>
                                </a:rPr>
                                <m:t>𝑟𝑜𝑚</m:t>
                              </m:r>
                              <m:r>
                                <a:rPr lang="en-US" altLang="zh-CN" sz="1400" b="0" i="1" smtClean="0">
                                  <a:latin typeface="Cambria Math" panose="02040503050406030204" pitchFamily="18" charset="0"/>
                                </a:rPr>
                                <m:t> </m:t>
                              </m:r>
                            </m:e>
                            <m:e>
                              <m:r>
                                <m:rPr>
                                  <m:brk m:alnAt="7"/>
                                </m:rPr>
                                <a:rPr lang="en-US" altLang="zh-CN" sz="1400" b="0" i="1" smtClean="0">
                                  <a:latin typeface="Cambria Math" panose="02040503050406030204" pitchFamily="18" charset="0"/>
                                </a:rPr>
                                <m:t>𝑟</m:t>
                              </m:r>
                              <m:r>
                                <a:rPr lang="en-US" altLang="zh-CN" sz="1400" b="0" i="1" smtClean="0">
                                  <a:latin typeface="Cambria Math" panose="02040503050406030204" pitchFamily="18" charset="0"/>
                                </a:rPr>
                                <m:t>𝑜𝑜𝑡</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𝑡𝑜</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𝑛𝑜𝑑𝑒</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𝑗</m:t>
                              </m:r>
                            </m:e>
                          </m:eqArr>
                        </m:sub>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𝑅</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nary>
                            <m:naryPr>
                              <m:chr m:val="∑"/>
                              <m:subHide m:val="on"/>
                              <m:supHide m:val="on"/>
                              <m:ctrlPr>
                                <a:rPr lang="en-US" altLang="zh-CN" sz="1400" b="0" i="1" smtClean="0">
                                  <a:latin typeface="Cambria Math" panose="02040503050406030204" pitchFamily="18" charset="0"/>
                                </a:rPr>
                              </m:ctrlPr>
                            </m:naryPr>
                            <m:sub/>
                            <m:sup/>
                            <m:e>
                              <m:r>
                                <a:rPr lang="en-US" altLang="zh-CN" sz="1400" b="0" i="1" smtClean="0">
                                  <a:latin typeface="Cambria Math" panose="02040503050406030204" pitchFamily="18" charset="0"/>
                                </a:rPr>
                                <m:t>𝑑𝑜𝑤𝑛𝑠𝑡𝑟𝑒𝑎𝑚</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𝑐𝑎𝑝𝑠</m:t>
                              </m:r>
                            </m:e>
                          </m:nary>
                          <m:r>
                            <a:rPr lang="en-US" altLang="zh-CN" sz="1400" b="0" i="1" smtClean="0">
                              <a:latin typeface="Cambria Math" panose="02040503050406030204" pitchFamily="18" charset="0"/>
                            </a:rPr>
                            <m:t>)</m:t>
                          </m:r>
                        </m:e>
                      </m:nary>
                    </m:oMath>
                  </m:oMathPara>
                </a14:m>
                <a:endParaRPr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189054" y="3342065"/>
                <a:ext cx="6404310" cy="830677"/>
              </a:xfrm>
              <a:prstGeom prst="rect">
                <a:avLst/>
              </a:prstGeom>
              <a:blipFill>
                <a:blip r:embed="rId3"/>
                <a:stretch>
                  <a:fillRect t="-90511" b="-91241"/>
                </a:stretch>
              </a:blipFill>
            </p:spPr>
            <p:txBody>
              <a:bodyPr/>
              <a:lstStyle/>
              <a:p>
                <a:r>
                  <a:rPr lang="zh-CN" altLang="en-US">
                    <a:noFill/>
                  </a:rPr>
                  <a:t> </a:t>
                </a:r>
              </a:p>
            </p:txBody>
          </p:sp>
        </mc:Fallback>
      </mc:AlternateContent>
      <p:sp>
        <p:nvSpPr>
          <p:cNvPr id="12" name="灯片编号占位符 2"/>
          <p:cNvSpPr>
            <a:spLocks noGrp="1"/>
          </p:cNvSpPr>
          <p:nvPr>
            <p:ph type="sldNum" sz="quarter" idx="4"/>
          </p:nvPr>
        </p:nvSpPr>
        <p:spPr>
          <a:xfrm>
            <a:off x="9448800" y="6564427"/>
            <a:ext cx="2743200" cy="292196"/>
          </a:xfrm>
        </p:spPr>
        <p:txBody>
          <a:bodyPr/>
          <a:lstStyle/>
          <a:p>
            <a:r>
              <a:rPr lang="en-US" altLang="zh-CN"/>
              <a:t>&lt; </a:t>
            </a:r>
            <a:fld id="{A548B57D-AE10-4CF7-A9DF-59FEFA91B28E}" type="slidenum">
              <a:rPr lang="zh-CN" altLang="en-US" smtClean="0"/>
              <a:pPr/>
              <a:t>82</a:t>
            </a:fld>
            <a:r>
              <a:rPr lang="zh-CN" altLang="en-US"/>
              <a:t> </a:t>
            </a:r>
            <a:r>
              <a:rPr lang="en-US" altLang="zh-CN"/>
              <a:t>&gt;</a:t>
            </a:r>
            <a:endParaRPr lang="zh-CN" altLang="en-US" dirty="0"/>
          </a:p>
        </p:txBody>
      </p:sp>
      <p:pic>
        <p:nvPicPr>
          <p:cNvPr id="13" name="图片 12"/>
          <p:cNvPicPr>
            <a:picLocks noChangeAspect="1"/>
          </p:cNvPicPr>
          <p:nvPr/>
        </p:nvPicPr>
        <p:blipFill>
          <a:blip r:embed="rId4"/>
          <a:stretch>
            <a:fillRect/>
          </a:stretch>
        </p:blipFill>
        <p:spPr>
          <a:xfrm>
            <a:off x="6414989" y="2359922"/>
            <a:ext cx="4995782" cy="1107936"/>
          </a:xfrm>
          <a:prstGeom prst="rect">
            <a:avLst/>
          </a:prstGeom>
        </p:spPr>
      </p:pic>
      <p:sp>
        <p:nvSpPr>
          <p:cNvPr id="14" name="文本框 13"/>
          <p:cNvSpPr txBox="1"/>
          <p:nvPr/>
        </p:nvSpPr>
        <p:spPr>
          <a:xfrm>
            <a:off x="7422003" y="3498079"/>
            <a:ext cx="3036425" cy="369332"/>
          </a:xfrm>
          <a:prstGeom prst="rect">
            <a:avLst/>
          </a:prstGeom>
          <a:noFill/>
        </p:spPr>
        <p:txBody>
          <a:bodyPr wrap="square" rtlCol="0">
            <a:spAutoFit/>
          </a:bodyPr>
          <a:lstStyle/>
          <a:p>
            <a:r>
              <a:rPr lang="en-US" altLang="zh-CN"/>
              <a:t>A simple RC  tree network</a:t>
            </a:r>
            <a:endParaRPr lang="zh-CN" altLang="en-US"/>
          </a:p>
        </p:txBody>
      </p:sp>
    </p:spTree>
    <p:extLst>
      <p:ext uri="{BB962C8B-B14F-4D97-AF65-F5344CB8AC3E}">
        <p14:creationId xmlns:p14="http://schemas.microsoft.com/office/powerpoint/2010/main" val="1794985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dirty="0"/>
              <a:t>D2M delay metric</a:t>
            </a:r>
            <a:endParaRPr lang="zh-CN" altLang="en-US" dirty="0">
              <a:sym typeface="Arial" panose="020B0604020202020204" pitchFamily="34" charset="0"/>
            </a:endParaRPr>
          </a:p>
        </p:txBody>
      </p:sp>
      <mc:AlternateContent xmlns:mc="http://schemas.openxmlformats.org/markup-compatibility/2006" xmlns:a14="http://schemas.microsoft.com/office/drawing/2010/main">
        <mc:Choice Requires="a14">
          <p:sp>
            <p:nvSpPr>
              <p:cNvPr id="12" name="内容占位符 2"/>
              <p:cNvSpPr txBox="1">
                <a:spLocks/>
              </p:cNvSpPr>
              <p:nvPr/>
            </p:nvSpPr>
            <p:spPr>
              <a:xfrm>
                <a:off x="337038" y="1068679"/>
                <a:ext cx="10972800" cy="5154322"/>
              </a:xfrm>
              <a:prstGeom prst="rect">
                <a:avLst/>
              </a:prstGeom>
            </p:spPr>
            <p:txBody>
              <a:bodyPr anchor="ctr"/>
              <a:lstStyle>
                <a:lvl1pPr marL="342900" indent="-342900" algn="l" rtl="0" eaLnBrk="0" fontAlgn="base" hangingPunct="0">
                  <a:lnSpc>
                    <a:spcPct val="114000"/>
                  </a:lnSpc>
                  <a:spcBef>
                    <a:spcPct val="20000"/>
                  </a:spcBef>
                  <a:spcAft>
                    <a:spcPct val="0"/>
                  </a:spcAft>
                  <a:buClr>
                    <a:srgbClr val="FF0000"/>
                  </a:buClr>
                  <a:buSzPct val="70000"/>
                  <a:buFont typeface="Wingdings" panose="05000000000000000000" pitchFamily="2" charset="2"/>
                  <a:buChar char="l"/>
                  <a:defRPr sz="2800" b="1">
                    <a:solidFill>
                      <a:srgbClr val="002060"/>
                    </a:solidFill>
                    <a:latin typeface="微软雅黑" panose="020B0503020204020204" pitchFamily="34" charset="-122"/>
                    <a:ea typeface="微软雅黑" panose="020B0503020204020204" pitchFamily="34" charset="-122"/>
                    <a:cs typeface="+mn-cs"/>
                  </a:defRPr>
                </a:lvl1pPr>
                <a:lvl2pPr marL="692150" indent="-347345" algn="l" rtl="0" eaLnBrk="0" fontAlgn="base" hangingPunct="0">
                  <a:lnSpc>
                    <a:spcPct val="114000"/>
                  </a:lnSpc>
                  <a:spcBef>
                    <a:spcPct val="20000"/>
                  </a:spcBef>
                  <a:spcAft>
                    <a:spcPct val="0"/>
                  </a:spcAft>
                  <a:buClr>
                    <a:schemeClr val="accent2"/>
                  </a:buClr>
                  <a:buSzPct val="70000"/>
                  <a:buFont typeface="Wingdings" panose="05000000000000000000" pitchFamily="2" charset="2"/>
                  <a:buChar char="l"/>
                  <a:defRPr sz="2400" b="1">
                    <a:solidFill>
                      <a:srgbClr val="002060"/>
                    </a:solidFill>
                    <a:latin typeface="微软雅黑" panose="020B0503020204020204" pitchFamily="34" charset="-122"/>
                    <a:ea typeface="微软雅黑" panose="020B0503020204020204" pitchFamily="34" charset="-122"/>
                  </a:defRPr>
                </a:lvl2pPr>
                <a:lvl3pPr marL="987425" indent="-293370" algn="l" rtl="0" eaLnBrk="0" fontAlgn="base" hangingPunct="0">
                  <a:lnSpc>
                    <a:spcPct val="114000"/>
                  </a:lnSpc>
                  <a:spcBef>
                    <a:spcPct val="20000"/>
                  </a:spcBef>
                  <a:spcAft>
                    <a:spcPct val="0"/>
                  </a:spcAft>
                  <a:buClr>
                    <a:schemeClr val="accent1"/>
                  </a:buClr>
                  <a:buSzPct val="70000"/>
                  <a:buFont typeface="Wingdings" panose="05000000000000000000" pitchFamily="2" charset="2"/>
                  <a:buChar char="l"/>
                  <a:defRPr sz="2000" b="1">
                    <a:solidFill>
                      <a:srgbClr val="002060"/>
                    </a:solidFill>
                    <a:latin typeface="微软雅黑" panose="020B0503020204020204" pitchFamily="34" charset="-122"/>
                    <a:ea typeface="微软雅黑" panose="020B0503020204020204" pitchFamily="34" charset="-122"/>
                  </a:defRPr>
                </a:lvl3pPr>
                <a:lvl4pPr marL="1280795" indent="-292100" algn="l" rtl="0" eaLnBrk="0" fontAlgn="base" hangingPunct="0">
                  <a:lnSpc>
                    <a:spcPct val="114000"/>
                  </a:lnSpc>
                  <a:spcBef>
                    <a:spcPct val="20000"/>
                  </a:spcBef>
                  <a:spcAft>
                    <a:spcPct val="0"/>
                  </a:spcAft>
                  <a:buClr>
                    <a:schemeClr val="tx2"/>
                  </a:buClr>
                  <a:buSzPct val="75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4pPr>
                <a:lvl5pPr marL="1598295" indent="-315595" algn="l" rtl="0" eaLnBrk="0" fontAlgn="base" hangingPunct="0">
                  <a:lnSpc>
                    <a:spcPct val="114000"/>
                  </a:lnSpc>
                  <a:spcBef>
                    <a:spcPct val="20000"/>
                  </a:spcBef>
                  <a:spcAft>
                    <a:spcPct val="0"/>
                  </a:spcAft>
                  <a:buClr>
                    <a:schemeClr val="folHlink"/>
                  </a:buClr>
                  <a:buSzPct val="80000"/>
                  <a:buFont typeface="Wingdings" panose="05000000000000000000" pitchFamily="2" charset="2"/>
                  <a:buChar char="§"/>
                  <a:defRPr sz="1800" b="1">
                    <a:solidFill>
                      <a:srgbClr val="002060"/>
                    </a:solidFill>
                    <a:latin typeface="微软雅黑" panose="020B0503020204020204" pitchFamily="34" charset="-122"/>
                    <a:ea typeface="微软雅黑" panose="020B0503020204020204" pitchFamily="34" charset="-122"/>
                  </a:defRPr>
                </a:lvl5pPr>
                <a:lvl6pPr marL="20554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26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698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095" indent="-315595"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a:buClr>
                    <a:srgbClr val="9A0001"/>
                  </a:buClr>
                </a:pPr>
                <a:r>
                  <a:rPr lang="en-US" altLang="zh-CN" sz="2400" b="0" kern="0">
                    <a:latin typeface="Times New Roman" panose="02020603050405020304" pitchFamily="18" charset="0"/>
                    <a:cs typeface="Times New Roman" panose="02020603050405020304" pitchFamily="18" charset="0"/>
                    <a:sym typeface="Arial" panose="020B0604020202020204" pitchFamily="34" charset="0"/>
                  </a:rPr>
                  <a:t>Delay with 2 moments</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Step 1: Calculate Elmore delay</a:t>
                </a:r>
              </a:p>
              <a:p>
                <a:pPr marL="344805" lvl="1" indent="0">
                  <a:buClr>
                    <a:srgbClr val="9A0001"/>
                  </a:buClr>
                  <a:buNone/>
                </a:pPr>
                <a14:m>
                  <m:oMathPara xmlns:m="http://schemas.openxmlformats.org/officeDocument/2006/math">
                    <m:oMathParaPr>
                      <m:jc m:val="centerGroup"/>
                    </m:oMathParaPr>
                    <m:oMath xmlns:m="http://schemas.openxmlformats.org/officeDocument/2006/math">
                      <m:r>
                        <a:rPr lang="en-US" altLang="zh-CN" sz="1400" b="0" i="1" kern="0">
                          <a:latin typeface="Cambria Math" panose="02040503050406030204" pitchFamily="18" charset="0"/>
                        </a:rPr>
                        <m:t>𝐸</m:t>
                      </m:r>
                      <m:sSub>
                        <m:sSubPr>
                          <m:ctrlPr>
                            <a:rPr lang="zh-CN" altLang="zh-CN" sz="1400" b="0" i="1" kern="0">
                              <a:latin typeface="Cambria Math" panose="02040503050406030204" pitchFamily="18" charset="0"/>
                            </a:rPr>
                          </m:ctrlPr>
                        </m:sSubPr>
                        <m:e>
                          <m:r>
                            <a:rPr lang="en-US" altLang="zh-CN" sz="1400" b="0" i="1" kern="0">
                              <a:latin typeface="Cambria Math" panose="02040503050406030204" pitchFamily="18" charset="0"/>
                            </a:rPr>
                            <m:t>𝐷</m:t>
                          </m:r>
                        </m:e>
                        <m:sub>
                          <m:r>
                            <a:rPr lang="en-US" altLang="zh-CN" sz="1400" b="0" i="1" kern="0">
                              <a:latin typeface="Cambria Math" panose="02040503050406030204" pitchFamily="18" charset="0"/>
                            </a:rPr>
                            <m:t>𝑖</m:t>
                          </m:r>
                        </m:sub>
                      </m:sSub>
                      <m:r>
                        <a:rPr lang="en-US" altLang="zh-CN" sz="1400" b="0" i="1" kern="0">
                          <a:latin typeface="Cambria Math" panose="02040503050406030204" pitchFamily="18" charset="0"/>
                        </a:rPr>
                        <m:t>=</m:t>
                      </m:r>
                      <m:nary>
                        <m:naryPr>
                          <m:chr m:val="∑"/>
                          <m:limLoc m:val="undOvr"/>
                          <m:grow m:val="on"/>
                          <m:ctrlPr>
                            <a:rPr lang="zh-CN" altLang="zh-CN" sz="1400" b="0" i="1" kern="0">
                              <a:latin typeface="Cambria Math" panose="02040503050406030204" pitchFamily="18" charset="0"/>
                            </a:rPr>
                          </m:ctrlPr>
                        </m:naryPr>
                        <m:sub>
                          <m:r>
                            <a:rPr lang="en-US" altLang="zh-CN" sz="1400" b="0" i="1" kern="0">
                              <a:latin typeface="Cambria Math" panose="02040503050406030204" pitchFamily="18" charset="0"/>
                            </a:rPr>
                            <m:t>𝑘</m:t>
                          </m:r>
                          <m:r>
                            <a:rPr lang="en-US" altLang="zh-CN" sz="1400" b="0" i="1" kern="0">
                              <a:latin typeface="Cambria Math" panose="02040503050406030204" pitchFamily="18" charset="0"/>
                            </a:rPr>
                            <m:t>=1</m:t>
                          </m:r>
                        </m:sub>
                        <m:sup>
                          <m:r>
                            <a:rPr lang="en-US" altLang="zh-CN" sz="1400" b="0" i="1" kern="0">
                              <a:latin typeface="Cambria Math" panose="02040503050406030204" pitchFamily="18" charset="0"/>
                            </a:rPr>
                            <m:t>𝑁</m:t>
                          </m:r>
                        </m:sup>
                        <m:e>
                          <m:r>
                            <a:rPr lang="en-US" altLang="zh-CN" sz="1400" b="0" i="1" kern="0">
                              <a:latin typeface="Cambria Math" panose="02040503050406030204" pitchFamily="18" charset="0"/>
                            </a:rPr>
                            <m:t> </m:t>
                          </m:r>
                        </m:e>
                      </m:nary>
                      <m:sSub>
                        <m:sSubPr>
                          <m:ctrlPr>
                            <a:rPr lang="zh-CN" altLang="zh-CN" sz="1400" b="0" i="1" kern="0">
                              <a:latin typeface="Cambria Math" panose="02040503050406030204" pitchFamily="18" charset="0"/>
                            </a:rPr>
                          </m:ctrlPr>
                        </m:sSubPr>
                        <m:e>
                          <m:r>
                            <a:rPr lang="en-US" altLang="zh-CN" sz="1400" b="0" i="1" kern="0">
                              <a:latin typeface="Cambria Math" panose="02040503050406030204" pitchFamily="18" charset="0"/>
                            </a:rPr>
                            <m:t>𝑅</m:t>
                          </m:r>
                        </m:e>
                        <m:sub>
                          <m:r>
                            <a:rPr lang="en-US" altLang="zh-CN" sz="1400" b="0" i="1" kern="0">
                              <a:latin typeface="Cambria Math" panose="02040503050406030204" pitchFamily="18" charset="0"/>
                            </a:rPr>
                            <m:t>𝑘𝑖</m:t>
                          </m:r>
                        </m:sub>
                      </m:sSub>
                      <m:sSub>
                        <m:sSubPr>
                          <m:ctrlPr>
                            <a:rPr lang="zh-CN" altLang="zh-CN" sz="1400" b="0" i="1" kern="0">
                              <a:latin typeface="Cambria Math" panose="02040503050406030204" pitchFamily="18" charset="0"/>
                            </a:rPr>
                          </m:ctrlPr>
                        </m:sSubPr>
                        <m:e>
                          <m:r>
                            <a:rPr lang="en-US" altLang="zh-CN" sz="1400" b="0" i="1" kern="0">
                              <a:latin typeface="Cambria Math" panose="02040503050406030204" pitchFamily="18" charset="0"/>
                            </a:rPr>
                            <m:t>𝐶</m:t>
                          </m:r>
                        </m:e>
                        <m:sub>
                          <m:r>
                            <a:rPr lang="en-US" altLang="zh-CN" sz="1400" b="0" i="1" kern="0">
                              <a:latin typeface="Cambria Math" panose="02040503050406030204" pitchFamily="18" charset="0"/>
                            </a:rPr>
                            <m:t>𝑘</m:t>
                          </m:r>
                        </m:sub>
                      </m:sSub>
                    </m:oMath>
                  </m:oMathPara>
                </a14:m>
                <a:endParaRPr lang="en-US" altLang="zh-CN" sz="2000" b="0" i="1" kern="0">
                  <a:latin typeface="Times New Roman" panose="02020603050405020304" pitchFamily="18" charset="0"/>
                  <a:cs typeface="Times New Roman" panose="02020603050405020304" pitchFamily="18" charset="0"/>
                  <a:sym typeface="Arial" panose="020B0604020202020204" pitchFamily="34" charset="0"/>
                </a:endParaRP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Step 2: Second moment of the impulse response, </a:t>
                </a:r>
                <a14:m>
                  <m:oMath xmlns:m="http://schemas.openxmlformats.org/officeDocument/2006/math">
                    <m:sSub>
                      <m:sSubPr>
                        <m:ctrlPr>
                          <a:rPr lang="en-US" altLang="zh-CN" sz="2000" b="0" i="1" kern="0" smtClean="0">
                            <a:latin typeface="Cambria Math" panose="02040503050406030204" pitchFamily="18" charset="0"/>
                            <a:cs typeface="+mn-ea"/>
                            <a:sym typeface="Arial" panose="020B0604020202020204" pitchFamily="34" charset="0"/>
                          </a:rPr>
                        </m:ctrlPr>
                      </m:sSubPr>
                      <m:e>
                        <m:r>
                          <a:rPr lang="en-US" altLang="zh-CN" sz="2000" b="0" i="1" kern="0" smtClean="0">
                            <a:latin typeface="Cambria Math" panose="02040503050406030204" pitchFamily="18" charset="0"/>
                            <a:cs typeface="+mn-ea"/>
                            <a:sym typeface="Arial" panose="020B0604020202020204" pitchFamily="34" charset="0"/>
                          </a:rPr>
                          <m:t>𝑚</m:t>
                        </m:r>
                      </m:e>
                      <m:sub>
                        <m:r>
                          <a:rPr lang="en-US" altLang="zh-CN" sz="2000" b="0" i="1" kern="0" smtClean="0">
                            <a:latin typeface="Cambria Math" panose="02040503050406030204" pitchFamily="18" charset="0"/>
                            <a:cs typeface="+mn-ea"/>
                            <a:sym typeface="Arial" panose="020B0604020202020204" pitchFamily="34" charset="0"/>
                          </a:rPr>
                          <m:t>0</m:t>
                        </m:r>
                      </m:sub>
                    </m:sSub>
                    <m:r>
                      <a:rPr lang="en-US" altLang="zh-CN" sz="2000" b="0" i="1" kern="0" smtClean="0">
                        <a:latin typeface="Cambria Math" panose="02040503050406030204" pitchFamily="18" charset="0"/>
                        <a:cs typeface="+mn-ea"/>
                        <a:sym typeface="Arial" panose="020B0604020202020204" pitchFamily="34" charset="0"/>
                      </a:rPr>
                      <m:t>=1</m:t>
                    </m:r>
                  </m:oMath>
                </a14:m>
                <a:endParaRPr lang="en-US" altLang="zh-CN" sz="2000" b="0" i="1" kern="0">
                  <a:latin typeface="Times New Roman" panose="02020603050405020304" pitchFamily="18" charset="0"/>
                  <a:cs typeface="Times New Roman" panose="02020603050405020304" pitchFamily="18" charset="0"/>
                  <a:sym typeface="Arial" panose="020B0604020202020204" pitchFamily="34" charset="0"/>
                </a:endParaRPr>
              </a:p>
              <a:p>
                <a:pPr marL="344805" lvl="1" indent="0" algn="ctr">
                  <a:buClr>
                    <a:srgbClr val="9A0001"/>
                  </a:buClr>
                  <a:buNone/>
                </a:pPr>
                <a14:m>
                  <m:oMath xmlns:m="http://schemas.openxmlformats.org/officeDocument/2006/math">
                    <m:sSubSup>
                      <m:sSubSupPr>
                        <m:ctrlPr>
                          <a:rPr lang="zh-CN" altLang="zh-CN" sz="2000" b="0" i="1" kern="0">
                            <a:latin typeface="Cambria Math" panose="02040503050406030204" pitchFamily="18" charset="0"/>
                          </a:rPr>
                        </m:ctrlPr>
                      </m:sSubSupPr>
                      <m:e>
                        <m:r>
                          <a:rPr lang="en-US" altLang="zh-CN" sz="2000" b="0" i="1" kern="0">
                            <a:latin typeface="Cambria Math" panose="02040503050406030204" pitchFamily="18" charset="0"/>
                          </a:rPr>
                          <m:t>𝑚</m:t>
                        </m:r>
                      </m:e>
                      <m:sub>
                        <m:r>
                          <a:rPr lang="en-US" altLang="zh-CN" sz="2000" b="0" i="1" kern="0">
                            <a:latin typeface="Cambria Math" panose="02040503050406030204" pitchFamily="18" charset="0"/>
                          </a:rPr>
                          <m:t>𝑗</m:t>
                        </m:r>
                      </m:sub>
                      <m:sup>
                        <m:d>
                          <m:dPr>
                            <m:ctrlPr>
                              <a:rPr lang="zh-CN" altLang="zh-CN" sz="2000" b="0" i="1" kern="0">
                                <a:latin typeface="Cambria Math" panose="02040503050406030204" pitchFamily="18" charset="0"/>
                              </a:rPr>
                            </m:ctrlPr>
                          </m:dPr>
                          <m:e>
                            <m:r>
                              <a:rPr lang="en-US" altLang="zh-CN" sz="2000" b="0" i="1" kern="0">
                                <a:latin typeface="Cambria Math" panose="02040503050406030204" pitchFamily="18" charset="0"/>
                              </a:rPr>
                              <m:t>𝑖</m:t>
                            </m:r>
                          </m:e>
                        </m:d>
                      </m:sup>
                    </m:sSubSup>
                    <m:r>
                      <a:rPr lang="en-US" altLang="zh-CN" sz="2000" b="0" i="1" kern="0">
                        <a:latin typeface="Cambria Math" panose="02040503050406030204" pitchFamily="18" charset="0"/>
                      </a:rPr>
                      <m:t>=−</m:t>
                    </m:r>
                    <m:nary>
                      <m:naryPr>
                        <m:chr m:val="∑"/>
                        <m:limLoc m:val="undOvr"/>
                        <m:grow m:val="on"/>
                        <m:ctrlPr>
                          <a:rPr lang="zh-CN" altLang="zh-CN" sz="2000" b="0" i="1" kern="0">
                            <a:latin typeface="Cambria Math" panose="02040503050406030204" pitchFamily="18" charset="0"/>
                          </a:rPr>
                        </m:ctrlPr>
                      </m:naryPr>
                      <m:sub>
                        <m:r>
                          <a:rPr lang="en-US" altLang="zh-CN" sz="2000" b="0" i="1" kern="0">
                            <a:latin typeface="Cambria Math" panose="02040503050406030204" pitchFamily="18" charset="0"/>
                          </a:rPr>
                          <m:t>𝑘</m:t>
                        </m:r>
                        <m:r>
                          <a:rPr lang="en-US" altLang="zh-CN" sz="2000" b="0" i="1" kern="0">
                            <a:latin typeface="Cambria Math" panose="02040503050406030204" pitchFamily="18" charset="0"/>
                          </a:rPr>
                          <m:t>=1</m:t>
                        </m:r>
                      </m:sub>
                      <m:sup>
                        <m:r>
                          <a:rPr lang="en-US" altLang="zh-CN" sz="2000" b="0" i="1" kern="0">
                            <a:latin typeface="Cambria Math" panose="02040503050406030204" pitchFamily="18" charset="0"/>
                          </a:rPr>
                          <m:t>𝑁</m:t>
                        </m:r>
                      </m:sup>
                      <m:e>
                        <m:r>
                          <a:rPr lang="en-US" altLang="zh-CN" sz="2000" b="0" i="1" kern="0">
                            <a:latin typeface="Cambria Math" panose="02040503050406030204" pitchFamily="18" charset="0"/>
                          </a:rPr>
                          <m:t> </m:t>
                        </m:r>
                      </m:e>
                    </m:nary>
                    <m:sSub>
                      <m:sSubPr>
                        <m:ctrlPr>
                          <a:rPr lang="zh-CN" altLang="zh-CN" sz="2000" b="0" i="1" kern="0">
                            <a:latin typeface="Cambria Math" panose="02040503050406030204" pitchFamily="18" charset="0"/>
                          </a:rPr>
                        </m:ctrlPr>
                      </m:sSubPr>
                      <m:e>
                        <m:r>
                          <a:rPr lang="en-US" altLang="zh-CN" sz="2000" b="0" i="1" kern="0">
                            <a:latin typeface="Cambria Math" panose="02040503050406030204" pitchFamily="18" charset="0"/>
                          </a:rPr>
                          <m:t>𝑅</m:t>
                        </m:r>
                      </m:e>
                      <m:sub>
                        <m:r>
                          <a:rPr lang="en-US" altLang="zh-CN" sz="2000" b="0" i="1" kern="0">
                            <a:latin typeface="Cambria Math" panose="02040503050406030204" pitchFamily="18" charset="0"/>
                          </a:rPr>
                          <m:t>𝑘𝑖</m:t>
                        </m:r>
                      </m:sub>
                    </m:sSub>
                    <m:sSub>
                      <m:sSubPr>
                        <m:ctrlPr>
                          <a:rPr lang="zh-CN" altLang="zh-CN" sz="2000" b="0" i="1" kern="0">
                            <a:latin typeface="Cambria Math" panose="02040503050406030204" pitchFamily="18" charset="0"/>
                          </a:rPr>
                        </m:ctrlPr>
                      </m:sSubPr>
                      <m:e>
                        <m:r>
                          <a:rPr lang="en-US" altLang="zh-CN" sz="2000" b="0" i="1" kern="0">
                            <a:latin typeface="Cambria Math" panose="02040503050406030204" pitchFamily="18" charset="0"/>
                          </a:rPr>
                          <m:t>𝐶</m:t>
                        </m:r>
                      </m:e>
                      <m:sub>
                        <m:r>
                          <a:rPr lang="en-US" altLang="zh-CN" sz="2000" b="0" i="1" kern="0">
                            <a:latin typeface="Cambria Math" panose="02040503050406030204" pitchFamily="18" charset="0"/>
                          </a:rPr>
                          <m:t>𝑘</m:t>
                        </m:r>
                      </m:sub>
                    </m:sSub>
                    <m:sSubSup>
                      <m:sSubSupPr>
                        <m:ctrlPr>
                          <a:rPr lang="zh-CN" altLang="zh-CN" sz="2000" b="0" i="1" kern="0">
                            <a:latin typeface="Cambria Math" panose="02040503050406030204" pitchFamily="18" charset="0"/>
                          </a:rPr>
                        </m:ctrlPr>
                      </m:sSubSupPr>
                      <m:e>
                        <m:r>
                          <a:rPr lang="en-US" altLang="zh-CN" sz="2000" b="0" i="1" kern="0">
                            <a:latin typeface="Cambria Math" panose="02040503050406030204" pitchFamily="18" charset="0"/>
                          </a:rPr>
                          <m:t>𝑚</m:t>
                        </m:r>
                      </m:e>
                      <m:sub>
                        <m:r>
                          <a:rPr lang="en-US" altLang="zh-CN" sz="2000" b="0" i="1" kern="0">
                            <a:latin typeface="Cambria Math" panose="02040503050406030204" pitchFamily="18" charset="0"/>
                          </a:rPr>
                          <m:t>𝑗</m:t>
                        </m:r>
                        <m:r>
                          <a:rPr lang="en-US" altLang="zh-CN" sz="2000" b="0" i="1" kern="0">
                            <a:latin typeface="Cambria Math" panose="02040503050406030204" pitchFamily="18" charset="0"/>
                          </a:rPr>
                          <m:t>−1</m:t>
                        </m:r>
                      </m:sub>
                      <m:sup>
                        <m:d>
                          <m:dPr>
                            <m:ctrlPr>
                              <a:rPr lang="zh-CN" altLang="zh-CN" sz="2000" b="0" i="1" kern="0">
                                <a:latin typeface="Cambria Math" panose="02040503050406030204" pitchFamily="18" charset="0"/>
                              </a:rPr>
                            </m:ctrlPr>
                          </m:dPr>
                          <m:e>
                            <m:r>
                              <a:rPr lang="en-US" altLang="zh-CN" sz="2000" b="0" i="1" kern="0">
                                <a:latin typeface="Cambria Math" panose="02040503050406030204" pitchFamily="18" charset="0"/>
                              </a:rPr>
                              <m:t>𝑘</m:t>
                            </m:r>
                          </m:e>
                        </m:d>
                      </m:sup>
                    </m:sSubSup>
                  </m:oMath>
                </a14:m>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  </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Step 3: </a:t>
                </a:r>
              </a:p>
              <a:p>
                <a:pPr marL="344805" lvl="1" indent="0">
                  <a:buClr>
                    <a:srgbClr val="9A0001"/>
                  </a:buClr>
                  <a:buNone/>
                </a:pPr>
                <a14:m>
                  <m:oMathPara xmlns:m="http://schemas.openxmlformats.org/officeDocument/2006/math">
                    <m:oMathParaPr>
                      <m:jc m:val="centerGroup"/>
                    </m:oMathParaPr>
                    <m:oMath xmlns:m="http://schemas.openxmlformats.org/officeDocument/2006/math">
                      <m:r>
                        <a:rPr lang="en-US" altLang="zh-CN" sz="1800" b="0" i="1" kern="0">
                          <a:latin typeface="Cambria Math" panose="02040503050406030204" pitchFamily="18" charset="0"/>
                        </a:rPr>
                        <m:t>𝐷</m:t>
                      </m:r>
                      <m:r>
                        <a:rPr lang="en-US" altLang="zh-CN" sz="1800" b="0" i="1" kern="0">
                          <a:latin typeface="Cambria Math" panose="02040503050406030204" pitchFamily="18" charset="0"/>
                        </a:rPr>
                        <m:t>2</m:t>
                      </m:r>
                      <m:r>
                        <a:rPr lang="en-US" altLang="zh-CN" sz="1800" b="0" i="1" kern="0">
                          <a:latin typeface="Cambria Math" panose="02040503050406030204" pitchFamily="18" charset="0"/>
                        </a:rPr>
                        <m:t>𝑀</m:t>
                      </m:r>
                      <m:r>
                        <a:rPr lang="en-US" altLang="zh-CN" sz="1800" b="0" kern="0">
                          <a:latin typeface="Cambria Math" panose="02040503050406030204" pitchFamily="18" charset="0"/>
                        </a:rPr>
                        <m:t>= </m:t>
                      </m:r>
                      <m:f>
                        <m:fPr>
                          <m:ctrlPr>
                            <a:rPr lang="zh-CN" altLang="zh-CN" sz="1800" b="0" i="1" kern="0">
                              <a:latin typeface="Cambria Math" panose="02040503050406030204" pitchFamily="18" charset="0"/>
                            </a:rPr>
                          </m:ctrlPr>
                        </m:fPr>
                        <m:num>
                          <m:sSup>
                            <m:sSupPr>
                              <m:ctrlPr>
                                <a:rPr lang="zh-CN" altLang="zh-CN" sz="1800" b="0" i="1" kern="0">
                                  <a:latin typeface="Cambria Math" panose="02040503050406030204" pitchFamily="18" charset="0"/>
                                </a:rPr>
                              </m:ctrlPr>
                            </m:sSupPr>
                            <m:e>
                              <m:sSub>
                                <m:sSubPr>
                                  <m:ctrlPr>
                                    <a:rPr lang="zh-CN" altLang="zh-CN" sz="1800" b="0" i="1" kern="0">
                                      <a:latin typeface="Cambria Math" panose="02040503050406030204" pitchFamily="18" charset="0"/>
                                    </a:rPr>
                                  </m:ctrlPr>
                                </m:sSubPr>
                                <m:e>
                                  <m:r>
                                    <a:rPr lang="en-US" altLang="zh-CN" sz="1800" b="0" i="1" kern="0">
                                      <a:latin typeface="Cambria Math" panose="02040503050406030204" pitchFamily="18" charset="0"/>
                                    </a:rPr>
                                    <m:t>𝑚</m:t>
                                  </m:r>
                                </m:e>
                                <m:sub>
                                  <m:r>
                                    <a:rPr lang="en-US" altLang="zh-CN" sz="1800" b="0" i="1" kern="0">
                                      <a:latin typeface="Cambria Math" panose="02040503050406030204" pitchFamily="18" charset="0"/>
                                    </a:rPr>
                                    <m:t>1</m:t>
                                  </m:r>
                                </m:sub>
                              </m:sSub>
                            </m:e>
                            <m:sup>
                              <m:r>
                                <a:rPr lang="en-US" altLang="zh-CN" sz="1800" b="0" i="1" kern="0">
                                  <a:latin typeface="Cambria Math" panose="02040503050406030204" pitchFamily="18" charset="0"/>
                                </a:rPr>
                                <m:t>2</m:t>
                              </m:r>
                            </m:sup>
                          </m:sSup>
                        </m:num>
                        <m:den>
                          <m:rad>
                            <m:radPr>
                              <m:degHide m:val="on"/>
                              <m:ctrlPr>
                                <a:rPr lang="zh-CN" altLang="zh-CN" sz="1800" b="0" i="1" kern="0">
                                  <a:latin typeface="Cambria Math" panose="02040503050406030204" pitchFamily="18" charset="0"/>
                                </a:rPr>
                              </m:ctrlPr>
                            </m:radPr>
                            <m:deg/>
                            <m:e>
                              <m:sSub>
                                <m:sSubPr>
                                  <m:ctrlPr>
                                    <a:rPr lang="zh-CN" altLang="zh-CN" sz="1800" b="0" i="1" kern="0">
                                      <a:latin typeface="Cambria Math" panose="02040503050406030204" pitchFamily="18" charset="0"/>
                                    </a:rPr>
                                  </m:ctrlPr>
                                </m:sSubPr>
                                <m:e>
                                  <m:r>
                                    <a:rPr lang="en-US" altLang="zh-CN" sz="1800" b="0" i="1" kern="0">
                                      <a:latin typeface="Cambria Math" panose="02040503050406030204" pitchFamily="18" charset="0"/>
                                    </a:rPr>
                                    <m:t>𝑚</m:t>
                                  </m:r>
                                </m:e>
                                <m:sub>
                                  <m:r>
                                    <a:rPr lang="en-US" altLang="zh-CN" sz="1800" b="0" i="1" kern="0">
                                      <a:latin typeface="Cambria Math" panose="02040503050406030204" pitchFamily="18" charset="0"/>
                                    </a:rPr>
                                    <m:t>2</m:t>
                                  </m:r>
                                </m:sub>
                              </m:sSub>
                            </m:e>
                          </m:rad>
                        </m:den>
                      </m:f>
                      <m:func>
                        <m:funcPr>
                          <m:ctrlPr>
                            <a:rPr lang="zh-CN" altLang="zh-CN" sz="1800" b="0" i="1" kern="0">
                              <a:latin typeface="Cambria Math" panose="02040503050406030204" pitchFamily="18" charset="0"/>
                            </a:rPr>
                          </m:ctrlPr>
                        </m:funcPr>
                        <m:fName>
                          <m:r>
                            <a:rPr lang="en-US" altLang="zh-CN" sz="1800" b="0" i="1" kern="0">
                              <a:latin typeface="Cambria Math" panose="02040503050406030204" pitchFamily="18" charset="0"/>
                            </a:rPr>
                            <m:t>𝑙𝑛</m:t>
                          </m:r>
                        </m:fName>
                        <m:e>
                          <m:r>
                            <a:rPr lang="en-US" altLang="zh-CN" sz="1800" b="0" i="1" kern="0">
                              <a:latin typeface="Cambria Math" panose="02040503050406030204" pitchFamily="18" charset="0"/>
                            </a:rPr>
                            <m:t>2</m:t>
                          </m:r>
                        </m:e>
                      </m:func>
                    </m:oMath>
                  </m:oMathPara>
                </a14:m>
                <a:endParaRPr lang="en-US" altLang="zh-CN" sz="2000" b="0" kern="0">
                  <a:latin typeface="Times New Roman" panose="02020603050405020304" pitchFamily="18" charset="0"/>
                  <a:cs typeface="Times New Roman" panose="02020603050405020304" pitchFamily="18" charset="0"/>
                  <a:sym typeface="Arial" panose="020B0604020202020204" pitchFamily="34" charset="0"/>
                </a:endParaRP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As simple and fast as the Elmore delay metric</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Significantly more accurate than Elmore</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Remarkably accurate at the far end of RC lines</a:t>
                </a:r>
              </a:p>
              <a:p>
                <a:pPr lvl="1">
                  <a:buClr>
                    <a:srgbClr val="9A0001"/>
                  </a:buClr>
                </a:pPr>
                <a:r>
                  <a:rPr lang="en-US" altLang="zh-CN" sz="2000" b="0" kern="0">
                    <a:latin typeface="Times New Roman" panose="02020603050405020304" pitchFamily="18" charset="0"/>
                    <a:cs typeface="Times New Roman" panose="02020603050405020304" pitchFamily="18" charset="0"/>
                    <a:sym typeface="Arial" panose="020B0604020202020204" pitchFamily="34" charset="0"/>
                  </a:rPr>
                  <a:t>Ignore resistance shielding</a:t>
                </a:r>
              </a:p>
            </p:txBody>
          </p:sp>
        </mc:Choice>
        <mc:Fallback xmlns="">
          <p:sp>
            <p:nvSpPr>
              <p:cNvPr id="12" name="内容占位符 2"/>
              <p:cNvSpPr txBox="1">
                <a:spLocks noRot="1" noChangeAspect="1" noMove="1" noResize="1" noEditPoints="1" noAdjustHandles="1" noChangeArrowheads="1" noChangeShapeType="1" noTextEdit="1"/>
              </p:cNvSpPr>
              <p:nvPr/>
            </p:nvSpPr>
            <p:spPr>
              <a:xfrm>
                <a:off x="337038" y="1068679"/>
                <a:ext cx="10972800" cy="5154322"/>
              </a:xfrm>
              <a:prstGeom prst="rect">
                <a:avLst/>
              </a:prstGeom>
              <a:blipFill>
                <a:blip r:embed="rId3"/>
                <a:stretch>
                  <a:fillRect l="-222" t="-2128" b="-3073"/>
                </a:stretch>
              </a:blipFill>
            </p:spPr>
            <p:txBody>
              <a:bodyPr/>
              <a:lstStyle/>
              <a:p>
                <a:r>
                  <a:rPr lang="zh-CN" altLang="en-US">
                    <a:noFill/>
                  </a:rPr>
                  <a:t> </a:t>
                </a:r>
              </a:p>
            </p:txBody>
          </p:sp>
        </mc:Fallback>
      </mc:AlternateContent>
      <p:sp>
        <p:nvSpPr>
          <p:cNvPr id="13" name="矩形 12"/>
          <p:cNvSpPr/>
          <p:nvPr/>
        </p:nvSpPr>
        <p:spPr>
          <a:xfrm>
            <a:off x="294046" y="6449949"/>
            <a:ext cx="11736729" cy="297517"/>
          </a:xfrm>
          <a:prstGeom prst="rect">
            <a:avLst/>
          </a:prstGeom>
        </p:spPr>
        <p:txBody>
          <a:bodyPr wrap="square">
            <a:spAutoFit/>
          </a:bodyPr>
          <a:lstStyle/>
          <a:p>
            <a:pPr lvl="0" eaLnBrk="0" fontAlgn="base" latinLnBrk="1" hangingPunct="0">
              <a:lnSpc>
                <a:spcPts val="1600"/>
              </a:lnSpc>
              <a:spcBef>
                <a:spcPts val="300"/>
              </a:spcBef>
              <a:buClr>
                <a:srgbClr val="FF0000"/>
              </a:buClr>
              <a:buSzPct val="70000"/>
            </a:pPr>
            <a:r>
              <a:rPr lang="en-US" altLang="zh-CN" sz="1200" kern="100">
                <a:solidFill>
                  <a:prstClr val="white">
                    <a:lumMod val="50000"/>
                  </a:prstClr>
                </a:solidFill>
                <a:latin typeface="Times New Roman" panose="02020603050405020304" pitchFamily="18" charset="0"/>
                <a:ea typeface="宋体" panose="02010600030101010101" pitchFamily="2" charset="-122"/>
              </a:rPr>
              <a:t>[4] Alpert C J, Devgan A, Kashyap C. A two moment RC delay metric for performance optimization[C]//Proceedings of the 2000 international symposium on Physical design. 2000: 69-74.</a:t>
            </a:r>
            <a:endParaRPr lang="zh-CN" altLang="zh-CN" sz="1200" kern="100">
              <a:solidFill>
                <a:prstClr val="white">
                  <a:lumMod val="50000"/>
                </a:prstClr>
              </a:solidFill>
              <a:latin typeface="Times New Roman" panose="02020603050405020304" pitchFamily="18" charset="0"/>
              <a:ea typeface="宋体" panose="02010600030101010101" pitchFamily="2" charset="-122"/>
            </a:endParaRPr>
          </a:p>
        </p:txBody>
      </p:sp>
      <p:sp>
        <p:nvSpPr>
          <p:cNvPr id="14" name="灯片编号占位符 2"/>
          <p:cNvSpPr>
            <a:spLocks noGrp="1"/>
          </p:cNvSpPr>
          <p:nvPr>
            <p:ph type="sldNum" sz="quarter" idx="4"/>
          </p:nvPr>
        </p:nvSpPr>
        <p:spPr>
          <a:xfrm>
            <a:off x="9448800" y="6564427"/>
            <a:ext cx="2743200" cy="292196"/>
          </a:xfrm>
        </p:spPr>
        <p:txBody>
          <a:bodyPr/>
          <a:lstStyle/>
          <a:p>
            <a:r>
              <a:rPr lang="en-US" altLang="zh-CN"/>
              <a:t>&lt; </a:t>
            </a:r>
            <a:fld id="{A548B57D-AE10-4CF7-A9DF-59FEFA91B28E}" type="slidenum">
              <a:rPr lang="zh-CN" altLang="en-US" smtClean="0"/>
              <a:pPr/>
              <a:t>83</a:t>
            </a:fld>
            <a:r>
              <a:rPr lang="zh-CN" altLang="en-US"/>
              <a:t> </a:t>
            </a:r>
            <a:r>
              <a:rPr lang="en-US" altLang="zh-CN"/>
              <a:t>&gt;</a:t>
            </a:r>
            <a:endParaRPr lang="zh-CN" altLang="en-US" dirty="0"/>
          </a:p>
        </p:txBody>
      </p:sp>
    </p:spTree>
    <p:extLst>
      <p:ext uri="{BB962C8B-B14F-4D97-AF65-F5344CB8AC3E}">
        <p14:creationId xmlns:p14="http://schemas.microsoft.com/office/powerpoint/2010/main" val="1462108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dirty="0"/>
              <a:t>ECM delay metric</a:t>
            </a:r>
            <a:endParaRPr lang="zh-CN" altLang="en-US" dirty="0">
              <a:sym typeface="Arial" panose="020B0604020202020204" pitchFamily="34" charset="0"/>
            </a:endParaRPr>
          </a:p>
        </p:txBody>
      </p:sp>
      <p:sp>
        <p:nvSpPr>
          <p:cNvPr id="5" name="矩形 4"/>
          <p:cNvSpPr/>
          <p:nvPr/>
        </p:nvSpPr>
        <p:spPr>
          <a:xfrm>
            <a:off x="696382" y="911655"/>
            <a:ext cx="6179009" cy="2677656"/>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Effective capacitance metric</a:t>
            </a:r>
          </a:p>
          <a:p>
            <a:pPr marL="742950" lvl="1"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Downstream capacitance is modeled by an </a:t>
            </a:r>
            <a:r>
              <a:rPr lang="en-US" altLang="zh-CN" sz="2000">
                <a:solidFill>
                  <a:srgbClr val="9A0001"/>
                </a:solidFill>
                <a:latin typeface="Times New Roman" panose="02020603050405020304" pitchFamily="18" charset="0"/>
                <a:ea typeface="宋体" panose="02010600030101010101" pitchFamily="2" charset="-122"/>
                <a:cs typeface="Times New Roman" panose="02020603050405020304" pitchFamily="18" charset="0"/>
              </a:rPr>
              <a:t>effective capacitance </a:t>
            </a:r>
            <a:r>
              <a:rPr lang="en-US" altLang="zh-CN" sz="2000">
                <a:latin typeface="Times New Roman" panose="02020603050405020304" pitchFamily="18" charset="0"/>
                <a:ea typeface="宋体" panose="02010600030101010101" pitchFamily="2" charset="-122"/>
                <a:cs typeface="Times New Roman" panose="02020603050405020304" pitchFamily="18" charset="0"/>
              </a:rPr>
              <a:t>insteads of the sum of capacitances</a:t>
            </a:r>
          </a:p>
          <a:p>
            <a:pPr marL="742950" lvl="1"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Consider resistance shielding </a:t>
            </a:r>
          </a:p>
          <a:p>
            <a:pPr lvl="1">
              <a:buClr>
                <a:srgbClr val="A23341"/>
              </a:buClr>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rotWithShape="1">
          <a:blip r:embed="rId3"/>
          <a:srcRect b="16685"/>
          <a:stretch/>
        </p:blipFill>
        <p:spPr>
          <a:xfrm>
            <a:off x="1344796" y="4478302"/>
            <a:ext cx="4429246" cy="1226389"/>
          </a:xfrm>
          <a:prstGeom prst="rect">
            <a:avLst/>
          </a:prstGeom>
        </p:spPr>
      </p:pic>
      <p:pic>
        <p:nvPicPr>
          <p:cNvPr id="7" name="图片 6"/>
          <p:cNvPicPr>
            <a:picLocks noChangeAspect="1"/>
          </p:cNvPicPr>
          <p:nvPr/>
        </p:nvPicPr>
        <p:blipFill rotWithShape="1">
          <a:blip r:embed="rId4"/>
          <a:srcRect r="10996"/>
          <a:stretch/>
        </p:blipFill>
        <p:spPr>
          <a:xfrm>
            <a:off x="7699360" y="1501322"/>
            <a:ext cx="3698273" cy="426295"/>
          </a:xfrm>
          <a:prstGeom prst="rect">
            <a:avLst/>
          </a:prstGeom>
          <a:ln>
            <a:solidFill>
              <a:srgbClr val="A23341"/>
            </a:solidFill>
          </a:ln>
        </p:spPr>
      </p:pic>
      <p:pic>
        <p:nvPicPr>
          <p:cNvPr id="9" name="图片 8"/>
          <p:cNvPicPr>
            <a:picLocks noChangeAspect="1"/>
          </p:cNvPicPr>
          <p:nvPr/>
        </p:nvPicPr>
        <p:blipFill rotWithShape="1">
          <a:blip r:embed="rId5"/>
          <a:srcRect r="15632"/>
          <a:stretch/>
        </p:blipFill>
        <p:spPr>
          <a:xfrm>
            <a:off x="7699919" y="2528403"/>
            <a:ext cx="3697714" cy="575981"/>
          </a:xfrm>
          <a:prstGeom prst="rect">
            <a:avLst/>
          </a:prstGeom>
          <a:ln>
            <a:solidFill>
              <a:srgbClr val="A23341"/>
            </a:solidFill>
          </a:ln>
        </p:spPr>
      </p:pic>
      <p:pic>
        <p:nvPicPr>
          <p:cNvPr id="10" name="图片 9"/>
          <p:cNvPicPr>
            <a:picLocks noChangeAspect="1"/>
          </p:cNvPicPr>
          <p:nvPr/>
        </p:nvPicPr>
        <p:blipFill rotWithShape="1">
          <a:blip r:embed="rId6"/>
          <a:srcRect r="32945"/>
          <a:stretch/>
        </p:blipFill>
        <p:spPr>
          <a:xfrm>
            <a:off x="7699360" y="3748632"/>
            <a:ext cx="2370965" cy="407988"/>
          </a:xfrm>
          <a:prstGeom prst="rect">
            <a:avLst/>
          </a:prstGeom>
          <a:ln>
            <a:solidFill>
              <a:srgbClr val="A23341"/>
            </a:solidFill>
          </a:ln>
        </p:spPr>
      </p:pic>
      <p:pic>
        <p:nvPicPr>
          <p:cNvPr id="11" name="图片 10"/>
          <p:cNvPicPr>
            <a:picLocks noChangeAspect="1"/>
          </p:cNvPicPr>
          <p:nvPr/>
        </p:nvPicPr>
        <p:blipFill rotWithShape="1">
          <a:blip r:embed="rId7"/>
          <a:srcRect r="17316"/>
          <a:stretch/>
        </p:blipFill>
        <p:spPr>
          <a:xfrm>
            <a:off x="7699360" y="4786272"/>
            <a:ext cx="2394194" cy="467932"/>
          </a:xfrm>
          <a:prstGeom prst="rect">
            <a:avLst/>
          </a:prstGeom>
          <a:ln>
            <a:solidFill>
              <a:srgbClr val="A23341"/>
            </a:solidFill>
          </a:ln>
        </p:spPr>
      </p:pic>
      <p:sp>
        <p:nvSpPr>
          <p:cNvPr id="14" name="文本框 13"/>
          <p:cNvSpPr txBox="1"/>
          <p:nvPr/>
        </p:nvSpPr>
        <p:spPr>
          <a:xfrm>
            <a:off x="6710009" y="1486379"/>
            <a:ext cx="956983"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Step1:</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文本框 14"/>
          <p:cNvSpPr txBox="1"/>
          <p:nvPr/>
        </p:nvSpPr>
        <p:spPr>
          <a:xfrm>
            <a:off x="6742377" y="2596941"/>
            <a:ext cx="956983"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Step2:</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文本框 15"/>
          <p:cNvSpPr txBox="1"/>
          <p:nvPr/>
        </p:nvSpPr>
        <p:spPr>
          <a:xfrm>
            <a:off x="6742377" y="3745273"/>
            <a:ext cx="956983"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Step3:</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文本框 16"/>
          <p:cNvSpPr txBox="1"/>
          <p:nvPr/>
        </p:nvSpPr>
        <p:spPr>
          <a:xfrm>
            <a:off x="6742377" y="4821884"/>
            <a:ext cx="956983" cy="400110"/>
          </a:xfrm>
          <a:prstGeom prst="rect">
            <a:avLst/>
          </a:prstGeom>
          <a:noFill/>
        </p:spPr>
        <p:txBody>
          <a:bodyPr wrap="square" rtlCol="0">
            <a:spAutoFit/>
          </a:bodyPr>
          <a:lstStyle/>
          <a:p>
            <a:pPr algn="ctr"/>
            <a:r>
              <a:rPr lang="en-US" altLang="zh-CN" sz="200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Step4:</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下箭头 17"/>
          <p:cNvSpPr/>
          <p:nvPr/>
        </p:nvSpPr>
        <p:spPr>
          <a:xfrm>
            <a:off x="7133129" y="1985725"/>
            <a:ext cx="186117" cy="4774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7127809" y="3139657"/>
            <a:ext cx="186117" cy="4774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7127808" y="4289925"/>
            <a:ext cx="186117" cy="4774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2913" y="6245534"/>
            <a:ext cx="11178791" cy="338554"/>
          </a:xfrm>
          <a:prstGeom prst="rect">
            <a:avLst/>
          </a:prstGeom>
        </p:spPr>
        <p:txBody>
          <a:bodyPr wrap="square">
            <a:spAutoFit/>
          </a:bodyPr>
          <a:lstStyle/>
          <a:p>
            <a:r>
              <a:rPr lang="en-US" altLang="zh-CN" sz="800">
                <a:solidFill>
                  <a:schemeClr val="bg1">
                    <a:lumMod val="50000"/>
                  </a:schemeClr>
                </a:solidFill>
                <a:latin typeface="Times New Roman" panose="02020603050405020304" pitchFamily="18" charset="0"/>
                <a:cs typeface="Times New Roman" panose="02020603050405020304" pitchFamily="18" charset="0"/>
              </a:rPr>
              <a:t>[5] Kashyap, C. V, C. J. Alpert, and A. Devgan, “An” effective” capacitance based delay metric for rc interconnect,” in IEEE/ACM International Conference on Computer Aided Design. ICCAD-2000. IEEE/ACM Digest of Technical Papers (Cat. No. 00CH37140), pp. 229–234, IEEE, 2000.</a:t>
            </a:r>
            <a:endParaRPr lang="zh-CN" altLang="en-US" sz="800">
              <a:solidFill>
                <a:schemeClr val="bg1">
                  <a:lumMod val="50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1534778" y="5918211"/>
            <a:ext cx="4049283" cy="276999"/>
          </a:xfrm>
          <a:prstGeom prst="rect">
            <a:avLst/>
          </a:prstGeom>
        </p:spPr>
        <p:txBody>
          <a:bodyPr wrap="square">
            <a:spAutoFit/>
          </a:bodyPr>
          <a:lstStyle/>
          <a:p>
            <a:r>
              <a:rPr lang="en-US" altLang="zh-CN" sz="1200">
                <a:latin typeface="Times New Roman" panose="02020603050405020304" pitchFamily="18" charset="0"/>
                <a:cs typeface="Times New Roman" panose="02020603050405020304" pitchFamily="18" charset="0"/>
              </a:rPr>
              <a:t>Effective capacitance computatiaon based on a reduced  model.</a:t>
            </a:r>
            <a:endParaRPr lang="zh-CN" altLang="en-US" sz="1200">
              <a:latin typeface="Times New Roman" panose="02020603050405020304" pitchFamily="18" charset="0"/>
              <a:cs typeface="Times New Roman" panose="02020603050405020304" pitchFamily="18" charset="0"/>
            </a:endParaRPr>
          </a:p>
        </p:txBody>
      </p:sp>
      <p:sp>
        <p:nvSpPr>
          <p:cNvPr id="23" name="矩形 22"/>
          <p:cNvSpPr/>
          <p:nvPr/>
        </p:nvSpPr>
        <p:spPr>
          <a:xfrm>
            <a:off x="7651635" y="1107960"/>
            <a:ext cx="2884123"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Formulated in a taylor series </a:t>
            </a:r>
            <a:endParaRPr lang="zh-CN" altLang="en-US">
              <a:latin typeface="Times New Roman" panose="02020603050405020304" pitchFamily="18" charset="0"/>
              <a:cs typeface="Times New Roman" panose="02020603050405020304" pitchFamily="18" charset="0"/>
            </a:endParaRPr>
          </a:p>
        </p:txBody>
      </p:sp>
      <p:sp>
        <p:nvSpPr>
          <p:cNvPr id="24" name="矩形 23"/>
          <p:cNvSpPr/>
          <p:nvPr/>
        </p:nvSpPr>
        <p:spPr>
          <a:xfrm>
            <a:off x="7651635" y="2037448"/>
            <a:ext cx="3403496"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Calculated with the three moments</a:t>
            </a:r>
            <a:endParaRPr lang="zh-CN" altLang="en-US">
              <a:latin typeface="Times New Roman" panose="02020603050405020304" pitchFamily="18" charset="0"/>
              <a:cs typeface="Times New Roman" panose="02020603050405020304" pitchFamily="18" charset="0"/>
            </a:endParaRPr>
          </a:p>
        </p:txBody>
      </p:sp>
      <p:sp>
        <p:nvSpPr>
          <p:cNvPr id="25" name="矩形 24"/>
          <p:cNvSpPr/>
          <p:nvPr/>
        </p:nvSpPr>
        <p:spPr>
          <a:xfrm>
            <a:off x="7699360" y="3247756"/>
            <a:ext cx="2219518"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Effective capacitance </a:t>
            </a:r>
            <a:endParaRPr lang="zh-CN" altLang="en-US">
              <a:latin typeface="Times New Roman" panose="02020603050405020304" pitchFamily="18" charset="0"/>
              <a:cs typeface="Times New Roman" panose="02020603050405020304" pitchFamily="18" charset="0"/>
            </a:endParaRPr>
          </a:p>
        </p:txBody>
      </p:sp>
      <p:sp>
        <p:nvSpPr>
          <p:cNvPr id="26" name="矩形 25"/>
          <p:cNvSpPr/>
          <p:nvPr/>
        </p:nvSpPr>
        <p:spPr>
          <a:xfrm>
            <a:off x="7699360" y="4281161"/>
            <a:ext cx="2617063"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Effective load capacitance</a:t>
            </a:r>
            <a:endParaRPr lang="zh-CN" altLang="en-US">
              <a:latin typeface="Times New Roman" panose="02020603050405020304" pitchFamily="18" charset="0"/>
              <a:cs typeface="Times New Roman" panose="02020603050405020304" pitchFamily="18" charset="0"/>
            </a:endParaRPr>
          </a:p>
        </p:txBody>
      </p:sp>
      <p:sp>
        <p:nvSpPr>
          <p:cNvPr id="28" name="灯片编号占位符 2"/>
          <p:cNvSpPr>
            <a:spLocks noGrp="1"/>
          </p:cNvSpPr>
          <p:nvPr>
            <p:ph type="sldNum" sz="quarter" idx="4"/>
          </p:nvPr>
        </p:nvSpPr>
        <p:spPr>
          <a:xfrm>
            <a:off x="9408747" y="6557049"/>
            <a:ext cx="2743200" cy="292196"/>
          </a:xfrm>
        </p:spPr>
        <p:txBody>
          <a:bodyPr/>
          <a:lstStyle/>
          <a:p>
            <a:r>
              <a:rPr lang="en-US" altLang="zh-CN"/>
              <a:t>&lt; </a:t>
            </a:r>
            <a:fld id="{A548B57D-AE10-4CF7-A9DF-59FEFA91B28E}" type="slidenum">
              <a:rPr lang="zh-CN" altLang="en-US" smtClean="0"/>
              <a:pPr/>
              <a:t>84</a:t>
            </a:fld>
            <a:r>
              <a:rPr lang="zh-CN" altLang="en-US"/>
              <a:t> </a:t>
            </a:r>
            <a:r>
              <a:rPr lang="en-US" altLang="zh-CN"/>
              <a:t>&gt;</a:t>
            </a:r>
            <a:endParaRPr lang="zh-CN" altLang="en-US" dirty="0"/>
          </a:p>
        </p:txBody>
      </p:sp>
      <p:pic>
        <p:nvPicPr>
          <p:cNvPr id="27" name="图片 26"/>
          <p:cNvPicPr>
            <a:picLocks noChangeAspect="1"/>
          </p:cNvPicPr>
          <p:nvPr/>
        </p:nvPicPr>
        <p:blipFill>
          <a:blip r:embed="rId8"/>
          <a:stretch>
            <a:fillRect/>
          </a:stretch>
        </p:blipFill>
        <p:spPr>
          <a:xfrm>
            <a:off x="1574709" y="3547663"/>
            <a:ext cx="3969420" cy="880315"/>
          </a:xfrm>
          <a:prstGeom prst="rect">
            <a:avLst/>
          </a:prstGeom>
        </p:spPr>
      </p:pic>
    </p:spTree>
    <p:extLst>
      <p:ext uri="{BB962C8B-B14F-4D97-AF65-F5344CB8AC3E}">
        <p14:creationId xmlns:p14="http://schemas.microsoft.com/office/powerpoint/2010/main" val="7455050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a:t>ECM </a:t>
            </a:r>
            <a:r>
              <a:rPr kumimoji="1" lang="en-US" altLang="zh-CN" dirty="0"/>
              <a:t>delay metric</a:t>
            </a:r>
            <a:endParaRPr lang="zh-CN" altLang="en-US" dirty="0">
              <a:sym typeface="Arial" panose="020B0604020202020204" pitchFamily="34" charset="0"/>
            </a:endParaRPr>
          </a:p>
        </p:txBody>
      </p:sp>
      <p:sp>
        <p:nvSpPr>
          <p:cNvPr id="5" name="矩形 4"/>
          <p:cNvSpPr/>
          <p:nvPr/>
        </p:nvSpPr>
        <p:spPr>
          <a:xfrm>
            <a:off x="442913" y="1058391"/>
            <a:ext cx="6179009" cy="2862322"/>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Expression</a:t>
            </a:r>
          </a:p>
          <a:p>
            <a:pPr marL="285750" indent="-285750">
              <a:lnSpc>
                <a:spcPct val="150000"/>
              </a:lnSpc>
              <a:buClr>
                <a:srgbClr val="A23341"/>
              </a:buClr>
              <a:buFont typeface="Wingdings" panose="05000000000000000000" pitchFamily="2" charset="2"/>
              <a:buChar char="l"/>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Same form as the Elmore formula</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Same complexity as the Elmore delay</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More accurate than Elmore delay</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Do not require the computation of multiple moments</a:t>
            </a:r>
          </a:p>
        </p:txBody>
      </p:sp>
      <p:pic>
        <p:nvPicPr>
          <p:cNvPr id="28" name="图片 27"/>
          <p:cNvPicPr>
            <a:picLocks noChangeAspect="1"/>
          </p:cNvPicPr>
          <p:nvPr/>
        </p:nvPicPr>
        <p:blipFill rotWithShape="1">
          <a:blip r:embed="rId3"/>
          <a:srcRect r="19623"/>
          <a:stretch/>
        </p:blipFill>
        <p:spPr>
          <a:xfrm>
            <a:off x="3927934" y="1519527"/>
            <a:ext cx="3200127" cy="427467"/>
          </a:xfrm>
          <a:prstGeom prst="rect">
            <a:avLst/>
          </a:prstGeom>
        </p:spPr>
      </p:pic>
      <p:sp>
        <p:nvSpPr>
          <p:cNvPr id="29" name="灯片编号占位符 2"/>
          <p:cNvSpPr>
            <a:spLocks noGrp="1"/>
          </p:cNvSpPr>
          <p:nvPr>
            <p:ph type="sldNum" sz="quarter" idx="4"/>
          </p:nvPr>
        </p:nvSpPr>
        <p:spPr>
          <a:xfrm>
            <a:off x="9416496" y="6523409"/>
            <a:ext cx="2743200" cy="292196"/>
          </a:xfrm>
        </p:spPr>
        <p:txBody>
          <a:bodyPr/>
          <a:lstStyle/>
          <a:p>
            <a:r>
              <a:rPr lang="en-US" altLang="zh-CN"/>
              <a:t>&lt; </a:t>
            </a:r>
            <a:fld id="{A548B57D-AE10-4CF7-A9DF-59FEFA91B28E}" type="slidenum">
              <a:rPr lang="zh-CN" altLang="en-US" smtClean="0"/>
              <a:pPr/>
              <a:t>85</a:t>
            </a:fld>
            <a:r>
              <a:rPr lang="zh-CN" altLang="en-US"/>
              <a:t> </a:t>
            </a:r>
            <a:r>
              <a:rPr lang="en-US" altLang="zh-CN"/>
              <a:t>&gt;</a:t>
            </a:r>
            <a:endParaRPr lang="zh-CN" altLang="en-US" dirty="0"/>
          </a:p>
        </p:txBody>
      </p:sp>
    </p:spTree>
    <p:extLst>
      <p:ext uri="{BB962C8B-B14F-4D97-AF65-F5344CB8AC3E}">
        <p14:creationId xmlns:p14="http://schemas.microsoft.com/office/powerpoint/2010/main" val="3145150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a:t>MD2M </a:t>
            </a:r>
            <a:r>
              <a:rPr kumimoji="1" lang="en-US" altLang="zh-CN" dirty="0"/>
              <a:t>delay metric</a:t>
            </a:r>
            <a:endParaRPr lang="zh-CN" altLang="en-US" dirty="0">
              <a:sym typeface="Arial" panose="020B0604020202020204" pitchFamily="34" charset="0"/>
            </a:endParaRPr>
          </a:p>
        </p:txBody>
      </p:sp>
      <mc:AlternateContent xmlns:mc="http://schemas.openxmlformats.org/markup-compatibility/2006" xmlns:a14="http://schemas.microsoft.com/office/drawing/2010/main">
        <mc:Choice Requires="a14">
          <p:sp>
            <p:nvSpPr>
              <p:cNvPr id="5" name="矩形 4"/>
              <p:cNvSpPr/>
              <p:nvPr/>
            </p:nvSpPr>
            <p:spPr>
              <a:xfrm>
                <a:off x="442913" y="1058391"/>
                <a:ext cx="10425715" cy="4123629"/>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Modified delay with 2 moments</a:t>
                </a:r>
              </a:p>
              <a:p>
                <a:pPr marL="285750" indent="-285750">
                  <a:lnSpc>
                    <a:spcPct val="150000"/>
                  </a:lnSpc>
                  <a:buClr>
                    <a:srgbClr val="A23341"/>
                  </a:buClr>
                  <a:buFont typeface="Wingdings" panose="05000000000000000000" pitchFamily="2" charset="2"/>
                  <a:buChar char="l"/>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Clr>
                    <a:srgbClr val="A23341"/>
                  </a:buClr>
                  <a:buFont typeface="Wingdings" panose="05000000000000000000" pitchFamily="2" charset="2"/>
                  <a:buChar char="l"/>
                </a:pP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A23341"/>
                  </a:buClr>
                  <a:buFont typeface="Wingdings" panose="05000000000000000000" pitchFamily="2" charset="2"/>
                  <a:buChar char="l"/>
                </a:pPr>
                <a:r>
                  <a:rPr lang="en-US" altLang="zh-CN" sz="160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altLang="zh-CN" sz="1600" i="1" smtClean="0">
                            <a:solidFill>
                              <a:schemeClr val="tx1"/>
                            </a:solidFill>
                            <a:latin typeface="Cambria Math" panose="02040503050406030204" pitchFamily="18" charset="0"/>
                            <a:cs typeface="Times New Roman" panose="02020603050405020304" pitchFamily="18" charset="0"/>
                          </a:rPr>
                        </m:ctrlPr>
                      </m:sSubSupPr>
                      <m:e>
                        <m:r>
                          <a:rPr lang="en-US" altLang="zh-CN" sz="1600" b="0" i="1" smtClean="0">
                            <a:solidFill>
                              <a:schemeClr val="tx1"/>
                            </a:solidFill>
                            <a:latin typeface="Cambria Math" panose="02040503050406030204" pitchFamily="18" charset="0"/>
                            <a:cs typeface="Times New Roman" panose="02020603050405020304" pitchFamily="18" charset="0"/>
                          </a:rPr>
                          <m:t>𝑚</m:t>
                        </m:r>
                      </m:e>
                      <m:sub>
                        <m:r>
                          <a:rPr lang="en-US" altLang="zh-CN" sz="1600" b="0" i="1" smtClean="0">
                            <a:solidFill>
                              <a:schemeClr val="tx1"/>
                            </a:solidFill>
                            <a:latin typeface="Cambria Math" panose="02040503050406030204" pitchFamily="18" charset="0"/>
                            <a:cs typeface="Times New Roman" panose="02020603050405020304" pitchFamily="18" charset="0"/>
                          </a:rPr>
                          <m:t>1</m:t>
                        </m:r>
                      </m:sub>
                      <m:sup>
                        <m:r>
                          <a:rPr lang="en-US" altLang="zh-CN" sz="1600" b="0" i="1" smtClean="0">
                            <a:solidFill>
                              <a:schemeClr val="tx1"/>
                            </a:solidFill>
                            <a:latin typeface="Cambria Math" panose="02040503050406030204" pitchFamily="18" charset="0"/>
                            <a:cs typeface="Times New Roman" panose="02020603050405020304" pitchFamily="18" charset="0"/>
                          </a:rPr>
                          <m:t>′</m:t>
                        </m:r>
                      </m:sup>
                    </m:sSubSup>
                  </m:oMath>
                </a14:m>
                <a:r>
                  <a:rPr lang="en-US" altLang="zh-CN" sz="1600">
                    <a:solidFill>
                      <a:schemeClr val="tx1"/>
                    </a:solidFill>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𝑚</m:t>
                        </m:r>
                      </m:e>
                      <m:sub>
                        <m:r>
                          <a:rPr lang="en-US" altLang="zh-CN" sz="1600" b="0" i="1" smtClean="0">
                            <a:latin typeface="Cambria Math" panose="02040503050406030204" pitchFamily="18" charset="0"/>
                            <a:cs typeface="Times New Roman" panose="02020603050405020304" pitchFamily="18" charset="0"/>
                          </a:rPr>
                          <m:t>2</m:t>
                        </m:r>
                      </m:sub>
                      <m:sup>
                        <m:r>
                          <a:rPr lang="en-US" altLang="zh-CN" sz="1600" i="1">
                            <a:latin typeface="Cambria Math" panose="02040503050406030204" pitchFamily="18" charset="0"/>
                            <a:cs typeface="Times New Roman" panose="02020603050405020304" pitchFamily="18" charset="0"/>
                          </a:rPr>
                          <m:t>′</m:t>
                        </m:r>
                      </m:sup>
                    </m:sSubSup>
                  </m:oMath>
                </a14:m>
                <a:r>
                  <a:rPr lang="en-US" altLang="zh-CN" sz="1600">
                    <a:solidFill>
                      <a:schemeClr val="tx1"/>
                    </a:solidFill>
                    <a:latin typeface="Times New Roman" panose="02020603050405020304" pitchFamily="18" charset="0"/>
                    <a:cs typeface="Times New Roman" panose="02020603050405020304" pitchFamily="18" charset="0"/>
                  </a:rPr>
                  <a:t> are the modified first two moments of the impulse response. Utilize the effective capacitance of the downstream capacitances from node </a:t>
                </a:r>
                <a:r>
                  <a:rPr lang="en-US" altLang="zh-CN" sz="1600">
                    <a:latin typeface="Times New Roman" panose="02020603050405020304" pitchFamily="18" charset="0"/>
                    <a:cs typeface="Times New Roman" panose="02020603050405020304" pitchFamily="18" charset="0"/>
                  </a:rPr>
                  <a:t>i to substitute the sum of downstream capacitances.</a:t>
                </a:r>
                <a:endParaRPr lang="en-US" altLang="zh-CN" sz="1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As simple and fast as the D2M delay metric</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Significantly more accurate than D2M</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Remarkably accurate at the far end of RC lines</a:t>
                </a:r>
              </a:p>
              <a:p>
                <a:pPr marL="285750"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Consider resistance shielding</a:t>
                </a:r>
              </a:p>
            </p:txBody>
          </p:sp>
        </mc:Choice>
        <mc:Fallback xmlns="">
          <p:sp>
            <p:nvSpPr>
              <p:cNvPr id="5" name="矩形 4"/>
              <p:cNvSpPr>
                <a:spLocks noRot="1" noChangeAspect="1" noMove="1" noResize="1" noEditPoints="1" noAdjustHandles="1" noChangeArrowheads="1" noChangeShapeType="1" noTextEdit="1"/>
              </p:cNvSpPr>
              <p:nvPr/>
            </p:nvSpPr>
            <p:spPr>
              <a:xfrm>
                <a:off x="442913" y="1058391"/>
                <a:ext cx="10425715" cy="4123629"/>
              </a:xfrm>
              <a:prstGeom prst="rect">
                <a:avLst/>
              </a:prstGeom>
              <a:blipFill>
                <a:blip r:embed="rId3"/>
                <a:stretch>
                  <a:fillRect l="-526"/>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25798"/>
          <a:stretch/>
        </p:blipFill>
        <p:spPr>
          <a:xfrm>
            <a:off x="4281344" y="1695808"/>
            <a:ext cx="3342124" cy="630703"/>
          </a:xfrm>
          <a:prstGeom prst="rect">
            <a:avLst/>
          </a:prstGeom>
        </p:spPr>
      </p:pic>
      <p:sp>
        <p:nvSpPr>
          <p:cNvPr id="7" name="灯片编号占位符 2"/>
          <p:cNvSpPr>
            <a:spLocks noGrp="1"/>
          </p:cNvSpPr>
          <p:nvPr>
            <p:ph type="sldNum" sz="quarter" idx="4"/>
          </p:nvPr>
        </p:nvSpPr>
        <p:spPr>
          <a:xfrm>
            <a:off x="9448800" y="6527284"/>
            <a:ext cx="2743200" cy="292196"/>
          </a:xfrm>
        </p:spPr>
        <p:txBody>
          <a:bodyPr/>
          <a:lstStyle/>
          <a:p>
            <a:r>
              <a:rPr lang="en-US" altLang="zh-CN"/>
              <a:t>&lt; </a:t>
            </a:r>
            <a:fld id="{A548B57D-AE10-4CF7-A9DF-59FEFA91B28E}" type="slidenum">
              <a:rPr lang="zh-CN" altLang="en-US" smtClean="0"/>
              <a:pPr/>
              <a:t>86</a:t>
            </a:fld>
            <a:r>
              <a:rPr lang="zh-CN" altLang="en-US"/>
              <a:t> </a:t>
            </a:r>
            <a:r>
              <a:rPr lang="en-US" altLang="zh-CN"/>
              <a:t>&gt;</a:t>
            </a:r>
            <a:endParaRPr lang="zh-CN" altLang="en-US" dirty="0"/>
          </a:p>
        </p:txBody>
      </p:sp>
    </p:spTree>
    <p:extLst>
      <p:ext uri="{BB962C8B-B14F-4D97-AF65-F5344CB8AC3E}">
        <p14:creationId xmlns:p14="http://schemas.microsoft.com/office/powerpoint/2010/main" val="633776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kumimoji="1" lang="en-US" altLang="zh-CN">
                <a:sym typeface="Arial" panose="020B0604020202020204" pitchFamily="34" charset="0"/>
              </a:rPr>
              <a:t>High order moment  delay metric</a:t>
            </a:r>
            <a:endParaRPr lang="zh-CN" altLang="en-US" dirty="0">
              <a:sym typeface="Arial" panose="020B0604020202020204" pitchFamily="34" charset="0"/>
            </a:endParaRPr>
          </a:p>
        </p:txBody>
      </p:sp>
      <p:grpSp>
        <p:nvGrpSpPr>
          <p:cNvPr id="7" name="组合 6"/>
          <p:cNvGrpSpPr/>
          <p:nvPr/>
        </p:nvGrpSpPr>
        <p:grpSpPr>
          <a:xfrm>
            <a:off x="702487" y="998346"/>
            <a:ext cx="2050448" cy="973844"/>
            <a:chOff x="931045" y="759715"/>
            <a:chExt cx="2050448" cy="973844"/>
          </a:xfrm>
        </p:grpSpPr>
        <p:sp>
          <p:nvSpPr>
            <p:cNvPr id="9" name="文本框 8"/>
            <p:cNvSpPr txBox="1"/>
            <p:nvPr/>
          </p:nvSpPr>
          <p:spPr>
            <a:xfrm>
              <a:off x="984752" y="759715"/>
              <a:ext cx="1996741" cy="430887"/>
            </a:xfrm>
            <a:prstGeom prst="rect">
              <a:avLst/>
            </a:prstGeom>
            <a:noFill/>
          </p:spPr>
          <p:txBody>
            <a:bodyPr wrap="square" rtlCol="0">
              <a:spAutoFit/>
            </a:bodyPr>
            <a:lstStyle/>
            <a:p>
              <a:pPr lvl="0">
                <a:defRPr/>
              </a:pPr>
              <a:r>
                <a:rPr lang="en-US" altLang="zh-CN" sz="1100">
                  <a:solidFill>
                    <a:prstClr val="black"/>
                  </a:solidFill>
                  <a:latin typeface="Times New Roman" panose="02020603050405020304" pitchFamily="18" charset="0"/>
                  <a:ea typeface="等线" panose="02010600030101010101" pitchFamily="2" charset="-122"/>
                  <a:cs typeface="Times New Roman" panose="02020603050405020304" pitchFamily="18" charset="0"/>
                </a:rPr>
                <a:t>Parematers extraction, Modeled as RLC/RC circuit, KVL/KCL</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10"/>
            <p:cNvSpPr/>
            <p:nvPr/>
          </p:nvSpPr>
          <p:spPr>
            <a:xfrm>
              <a:off x="931045" y="768627"/>
              <a:ext cx="2025884" cy="964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2" name="组合 11"/>
          <p:cNvGrpSpPr/>
          <p:nvPr/>
        </p:nvGrpSpPr>
        <p:grpSpPr>
          <a:xfrm>
            <a:off x="702487" y="2304278"/>
            <a:ext cx="2025884" cy="964932"/>
            <a:chOff x="931044" y="1995998"/>
            <a:chExt cx="2025884" cy="964932"/>
          </a:xfrm>
        </p:grpSpPr>
        <p:sp>
          <p:nvSpPr>
            <p:cNvPr id="13" name="文本框 12"/>
            <p:cNvSpPr txBox="1"/>
            <p:nvPr/>
          </p:nvSpPr>
          <p:spPr>
            <a:xfrm>
              <a:off x="1176774" y="2021503"/>
              <a:ext cx="1709905" cy="307777"/>
            </a:xfrm>
            <a:prstGeom prst="rect">
              <a:avLst/>
            </a:prstGeom>
            <a:noFill/>
          </p:spPr>
          <p:txBody>
            <a:bodyPr wrap="square" rtlCol="0">
              <a:spAutoFit/>
            </a:bodyPr>
            <a:lstStyle/>
            <a:p>
              <a:pPr lvl="0">
                <a:defRPr/>
              </a:pPr>
              <a:r>
                <a:rPr lang="en-US" altLang="zh-CN" sz="140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Laplace transform</a:t>
              </a:r>
              <a:endParaRPr lang="zh-CN" altLang="en-US" sz="14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14"/>
            <p:cNvSpPr/>
            <p:nvPr/>
          </p:nvSpPr>
          <p:spPr>
            <a:xfrm>
              <a:off x="931044" y="1995998"/>
              <a:ext cx="2025884" cy="964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6" name="组合 15"/>
          <p:cNvGrpSpPr/>
          <p:nvPr/>
        </p:nvGrpSpPr>
        <p:grpSpPr>
          <a:xfrm>
            <a:off x="700965" y="3582306"/>
            <a:ext cx="2025884" cy="964932"/>
            <a:chOff x="931044" y="3250450"/>
            <a:chExt cx="2025884" cy="964932"/>
          </a:xfrm>
        </p:grpSpPr>
        <p:sp>
          <p:nvSpPr>
            <p:cNvPr id="17" name="文本框 16"/>
            <p:cNvSpPr txBox="1"/>
            <p:nvPr/>
          </p:nvSpPr>
          <p:spPr>
            <a:xfrm>
              <a:off x="1247023" y="3289081"/>
              <a:ext cx="1646798" cy="307777"/>
            </a:xfrm>
            <a:prstGeom prst="rect">
              <a:avLst/>
            </a:prstGeom>
            <a:noFill/>
          </p:spPr>
          <p:txBody>
            <a:bodyPr wrap="square" rtlCol="0">
              <a:spAutoFit/>
            </a:bodyPr>
            <a:lstStyle/>
            <a:p>
              <a:pPr>
                <a:defRPr/>
              </a:pPr>
              <a:r>
                <a:rPr lang="en-US" altLang="zh-CN" sz="1400">
                  <a:solidFill>
                    <a:prstClr val="black"/>
                  </a:solidFill>
                  <a:latin typeface="Times New Roman" panose="02020603050405020304" pitchFamily="18" charset="0"/>
                  <a:ea typeface="等线" panose="02010600030101010101" pitchFamily="2" charset="-122"/>
                  <a:cs typeface="Times New Roman" panose="02020603050405020304" pitchFamily="18" charset="0"/>
                </a:rPr>
                <a:t>Transfer function</a:t>
              </a:r>
            </a:p>
          </p:txBody>
        </p:sp>
        <p:sp>
          <p:nvSpPr>
            <p:cNvPr id="19" name="矩形 18"/>
            <p:cNvSpPr/>
            <p:nvPr/>
          </p:nvSpPr>
          <p:spPr>
            <a:xfrm>
              <a:off x="931044" y="3250450"/>
              <a:ext cx="2025884" cy="964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682941" y="4864181"/>
            <a:ext cx="2025884" cy="964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下箭头 23"/>
          <p:cNvSpPr/>
          <p:nvPr/>
        </p:nvSpPr>
        <p:spPr>
          <a:xfrm>
            <a:off x="1632061" y="2008206"/>
            <a:ext cx="164228" cy="24268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等线" panose="020F0502020204030204"/>
              <a:ea typeface="等线" panose="02010600030101010101" pitchFamily="2" charset="-122"/>
              <a:cs typeface="+mn-cs"/>
            </a:endParaRPr>
          </a:p>
        </p:txBody>
      </p:sp>
      <p:sp>
        <p:nvSpPr>
          <p:cNvPr id="25" name="下箭头 24"/>
          <p:cNvSpPr/>
          <p:nvPr/>
        </p:nvSpPr>
        <p:spPr>
          <a:xfrm>
            <a:off x="1631793" y="3301705"/>
            <a:ext cx="164228" cy="24268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等线" panose="020F0502020204030204"/>
              <a:ea typeface="等线" panose="02010600030101010101" pitchFamily="2" charset="-122"/>
              <a:cs typeface="+mn-cs"/>
            </a:endParaRPr>
          </a:p>
        </p:txBody>
      </p:sp>
      <p:sp>
        <p:nvSpPr>
          <p:cNvPr id="26" name="下箭头 25"/>
          <p:cNvSpPr/>
          <p:nvPr/>
        </p:nvSpPr>
        <p:spPr>
          <a:xfrm>
            <a:off x="1613769" y="4575925"/>
            <a:ext cx="164228" cy="24268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等线" panose="020F0502020204030204"/>
              <a:ea typeface="等线" panose="02010600030101010101" pitchFamily="2" charset="-122"/>
              <a:cs typeface="+mn-cs"/>
            </a:endParaRPr>
          </a:p>
        </p:txBody>
      </p:sp>
      <p:sp>
        <p:nvSpPr>
          <p:cNvPr id="27" name="文本框 26"/>
          <p:cNvSpPr txBox="1"/>
          <p:nvPr/>
        </p:nvSpPr>
        <p:spPr>
          <a:xfrm>
            <a:off x="583536" y="5799761"/>
            <a:ext cx="2285458"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Original circuit system</a:t>
            </a:r>
            <a:endParaRPr lang="zh-CN" altLang="en-US">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47678" y="1457644"/>
            <a:ext cx="1906812" cy="404725"/>
          </a:xfrm>
          <a:prstGeom prst="rect">
            <a:avLst/>
          </a:prstGeom>
        </p:spPr>
      </p:pic>
      <p:pic>
        <p:nvPicPr>
          <p:cNvPr id="3" name="图片 2"/>
          <p:cNvPicPr>
            <a:picLocks noChangeAspect="1"/>
          </p:cNvPicPr>
          <p:nvPr/>
        </p:nvPicPr>
        <p:blipFill>
          <a:blip r:embed="rId4"/>
          <a:stretch>
            <a:fillRect/>
          </a:stretch>
        </p:blipFill>
        <p:spPr>
          <a:xfrm>
            <a:off x="737277" y="2778189"/>
            <a:ext cx="1917213" cy="415537"/>
          </a:xfrm>
          <a:prstGeom prst="rect">
            <a:avLst/>
          </a:prstGeom>
        </p:spPr>
      </p:pic>
      <p:pic>
        <p:nvPicPr>
          <p:cNvPr id="4" name="图片 3"/>
          <p:cNvPicPr>
            <a:picLocks noChangeAspect="1"/>
          </p:cNvPicPr>
          <p:nvPr/>
        </p:nvPicPr>
        <p:blipFill>
          <a:blip r:embed="rId5"/>
          <a:stretch>
            <a:fillRect/>
          </a:stretch>
        </p:blipFill>
        <p:spPr>
          <a:xfrm>
            <a:off x="775301" y="4101835"/>
            <a:ext cx="1901928" cy="302608"/>
          </a:xfrm>
          <a:prstGeom prst="rect">
            <a:avLst/>
          </a:prstGeom>
        </p:spPr>
      </p:pic>
      <p:pic>
        <p:nvPicPr>
          <p:cNvPr id="28" name="图片 27"/>
          <p:cNvPicPr>
            <a:picLocks noChangeAspect="1"/>
          </p:cNvPicPr>
          <p:nvPr/>
        </p:nvPicPr>
        <p:blipFill>
          <a:blip r:embed="rId6"/>
          <a:stretch>
            <a:fillRect/>
          </a:stretch>
        </p:blipFill>
        <p:spPr>
          <a:xfrm>
            <a:off x="811863" y="5150766"/>
            <a:ext cx="1828804" cy="409957"/>
          </a:xfrm>
          <a:prstGeom prst="rect">
            <a:avLst/>
          </a:prstGeom>
        </p:spPr>
      </p:pic>
      <p:pic>
        <p:nvPicPr>
          <p:cNvPr id="29" name="图片 28"/>
          <p:cNvPicPr>
            <a:picLocks noChangeAspect="1"/>
          </p:cNvPicPr>
          <p:nvPr/>
        </p:nvPicPr>
        <p:blipFill>
          <a:blip r:embed="rId7"/>
          <a:stretch>
            <a:fillRect/>
          </a:stretch>
        </p:blipFill>
        <p:spPr>
          <a:xfrm>
            <a:off x="8760616" y="1441096"/>
            <a:ext cx="2303331" cy="674146"/>
          </a:xfrm>
          <a:prstGeom prst="rect">
            <a:avLst/>
          </a:prstGeom>
        </p:spPr>
      </p:pic>
      <p:pic>
        <p:nvPicPr>
          <p:cNvPr id="30" name="图片 29"/>
          <p:cNvPicPr>
            <a:picLocks noChangeAspect="1"/>
          </p:cNvPicPr>
          <p:nvPr/>
        </p:nvPicPr>
        <p:blipFill>
          <a:blip r:embed="rId8"/>
          <a:stretch>
            <a:fillRect/>
          </a:stretch>
        </p:blipFill>
        <p:spPr>
          <a:xfrm>
            <a:off x="8792569" y="2437463"/>
            <a:ext cx="2421848" cy="373067"/>
          </a:xfrm>
          <a:prstGeom prst="rect">
            <a:avLst/>
          </a:prstGeom>
        </p:spPr>
      </p:pic>
      <p:sp>
        <p:nvSpPr>
          <p:cNvPr id="31" name="矩形 30"/>
          <p:cNvSpPr/>
          <p:nvPr/>
        </p:nvSpPr>
        <p:spPr>
          <a:xfrm>
            <a:off x="8900850" y="3197754"/>
            <a:ext cx="2236510"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Reduced order system</a:t>
            </a:r>
            <a:endParaRPr lang="zh-CN" altLang="en-US">
              <a:latin typeface="Times New Roman" panose="02020603050405020304" pitchFamily="18" charset="0"/>
              <a:cs typeface="Times New Roman" panose="02020603050405020304" pitchFamily="18" charset="0"/>
            </a:endParaRPr>
          </a:p>
        </p:txBody>
      </p:sp>
      <p:pic>
        <p:nvPicPr>
          <p:cNvPr id="33" name="图片 32"/>
          <p:cNvPicPr>
            <a:picLocks noChangeAspect="1"/>
          </p:cNvPicPr>
          <p:nvPr/>
        </p:nvPicPr>
        <p:blipFill>
          <a:blip r:embed="rId9"/>
          <a:stretch>
            <a:fillRect/>
          </a:stretch>
        </p:blipFill>
        <p:spPr>
          <a:xfrm>
            <a:off x="3223873" y="3785118"/>
            <a:ext cx="4897071" cy="230025"/>
          </a:xfrm>
          <a:prstGeom prst="rect">
            <a:avLst/>
          </a:prstGeom>
        </p:spPr>
      </p:pic>
      <p:sp>
        <p:nvSpPr>
          <p:cNvPr id="37" name="矩形 36"/>
          <p:cNvSpPr/>
          <p:nvPr/>
        </p:nvSpPr>
        <p:spPr>
          <a:xfrm>
            <a:off x="8557577" y="1184821"/>
            <a:ext cx="2923057" cy="19292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右箭头 37"/>
          <p:cNvSpPr/>
          <p:nvPr/>
        </p:nvSpPr>
        <p:spPr>
          <a:xfrm>
            <a:off x="3194438" y="4131149"/>
            <a:ext cx="5031303" cy="1577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39" name="图片 38"/>
          <p:cNvPicPr>
            <a:picLocks noChangeAspect="1"/>
          </p:cNvPicPr>
          <p:nvPr/>
        </p:nvPicPr>
        <p:blipFill>
          <a:blip r:embed="rId10"/>
          <a:stretch>
            <a:fillRect/>
          </a:stretch>
        </p:blipFill>
        <p:spPr>
          <a:xfrm>
            <a:off x="4524257" y="877661"/>
            <a:ext cx="1966214" cy="2795147"/>
          </a:xfrm>
          <a:prstGeom prst="rect">
            <a:avLst/>
          </a:prstGeom>
        </p:spPr>
      </p:pic>
      <p:sp>
        <p:nvSpPr>
          <p:cNvPr id="5" name="矩形 4"/>
          <p:cNvSpPr/>
          <p:nvPr/>
        </p:nvSpPr>
        <p:spPr>
          <a:xfrm>
            <a:off x="8575602" y="3804278"/>
            <a:ext cx="2905032" cy="1200329"/>
          </a:xfrm>
          <a:prstGeom prst="rect">
            <a:avLst/>
          </a:prstGeom>
        </p:spPr>
        <p:txBody>
          <a:bodyPr wrap="square">
            <a:spAutoFit/>
          </a:bodyPr>
          <a:lstStyle/>
          <a:p>
            <a:pPr lvl="0">
              <a:buClr>
                <a:srgbClr val="9A0001"/>
              </a:buClr>
              <a:defRPr/>
            </a:pPr>
            <a:r>
              <a:rPr lang="en-US" altLang="zh-CN">
                <a:solidFill>
                  <a:prstClr val="black"/>
                </a:solidFill>
                <a:latin typeface="Times New Roman" panose="02020603050405020304" pitchFamily="18" charset="0"/>
                <a:ea typeface="宋体" panose="02010600030101010101" pitchFamily="2" charset="-122"/>
                <a:cs typeface="Times New Roman" panose="02020603050405020304" pitchFamily="18" charset="0"/>
              </a:rPr>
              <a:t>1. Match </a:t>
            </a:r>
            <a:r>
              <a:rPr lang="en-US" altLang="zh-CN"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a:solidFill>
                  <a:prstClr val="black"/>
                </a:solidFill>
                <a:latin typeface="Times New Roman" panose="02020603050405020304" pitchFamily="18" charset="0"/>
                <a:ea typeface="宋体" panose="02010600030101010101" pitchFamily="2" charset="-122"/>
                <a:cs typeface="Times New Roman" panose="02020603050405020304" pitchFamily="18" charset="0"/>
              </a:rPr>
              <a:t> moments for </a:t>
            </a:r>
            <a:r>
              <a:rPr lang="en-US" altLang="zh-CN" i="1">
                <a:solidFill>
                  <a:prstClr val="black"/>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a:solidFill>
                  <a:prstClr val="black"/>
                </a:solidFill>
                <a:latin typeface="Times New Roman" panose="02020603050405020304" pitchFamily="18" charset="0"/>
                <a:ea typeface="宋体" panose="02010600030101010101" pitchFamily="2" charset="-122"/>
                <a:cs typeface="Times New Roman" panose="02020603050405020304" pitchFamily="18" charset="0"/>
              </a:rPr>
              <a:t>th-      order approximation</a:t>
            </a:r>
          </a:p>
          <a:p>
            <a:pPr lvl="0">
              <a:buClr>
                <a:srgbClr val="9A0001"/>
              </a:buClr>
              <a:defRPr/>
            </a:pPr>
            <a:r>
              <a:rPr lang="en-US" altLang="zh-CN">
                <a:solidFill>
                  <a:prstClr val="black"/>
                </a:solidFill>
                <a:latin typeface="Times New Roman" panose="02020603050405020304" pitchFamily="18" charset="0"/>
                <a:ea typeface="宋体" panose="02010600030101010101" pitchFamily="2" charset="-122"/>
                <a:cs typeface="Times New Roman" panose="02020603050405020304" pitchFamily="18" charset="0"/>
              </a:rPr>
              <a:t>2. Numerical stability</a:t>
            </a:r>
          </a:p>
          <a:p>
            <a:pPr lvl="0">
              <a:buClr>
                <a:srgbClr val="9A0001"/>
              </a:buClr>
              <a:defRPr/>
            </a:pPr>
            <a:r>
              <a:rPr lang="en-US" altLang="zh-CN">
                <a:solidFill>
                  <a:prstClr val="black"/>
                </a:solidFill>
                <a:latin typeface="Times New Roman" panose="02020603050405020304" pitchFamily="18" charset="0"/>
                <a:ea typeface="宋体" panose="02010600030101010101" pitchFamily="2" charset="-122"/>
                <a:cs typeface="Times New Roman" panose="02020603050405020304" pitchFamily="18" charset="0"/>
              </a:rPr>
              <a:t>3. Passivity preservation</a:t>
            </a:r>
            <a:endPar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DDDFCC0-998C-48F8-9A2F-5799EB00FC8B}"/>
                  </a:ext>
                </a:extLst>
              </p:cNvPr>
              <p:cNvSpPr/>
              <p:nvPr/>
            </p:nvSpPr>
            <p:spPr>
              <a:xfrm>
                <a:off x="4474258" y="4282493"/>
                <a:ext cx="2747483" cy="4056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a:ln>
                      <a:noFill/>
                    </a:ln>
                    <a:solidFill>
                      <a:schemeClr val="tx1"/>
                    </a:solidFill>
                    <a:effectLst/>
                    <a:uLnTx/>
                    <a:uFillTx/>
                    <a:latin typeface="Times New Roman" panose="02020603050405020304" pitchFamily="18" charset="0"/>
                    <a:ea typeface="微软雅黑"/>
                    <a:cs typeface="Times New Roman" panose="02020603050405020304" pitchFamily="18" charset="0"/>
                  </a:rPr>
                  <a:t>Moment</a:t>
                </a:r>
                <a:r>
                  <a:rPr kumimoji="0" lang="zh-CN" altLang="en-US" sz="2000" i="0" u="none" strike="noStrike" kern="1200" cap="none" spc="0" normalizeH="0" baseline="0" noProof="0">
                    <a:ln>
                      <a:noFill/>
                    </a:ln>
                    <a:solidFill>
                      <a:schemeClr val="tx1"/>
                    </a:solidFill>
                    <a:effectLst/>
                    <a:uLnTx/>
                    <a:uFillTx/>
                    <a:latin typeface="Times New Roman" panose="02020603050405020304" pitchFamily="18" charset="0"/>
                    <a:ea typeface="微软雅黑"/>
                    <a:cs typeface="Times New Roman" panose="02020603050405020304" pitchFamily="18" charset="0"/>
                  </a:rPr>
                  <a:t>：</a:t>
                </a:r>
                <a14:m>
                  <m:oMath xmlns:m="http://schemas.openxmlformats.org/officeDocument/2006/math">
                    <m:sSub>
                      <m:sSubPr>
                        <m:ctrlPr>
                          <a:rPr kumimoji="0" lang="zh-CN" altLang="en-US" sz="2000" i="1" u="none" strike="noStrike" kern="1200" cap="none" spc="0" normalizeH="0" baseline="0" noProof="0" smtClean="0">
                            <a:ln>
                              <a:noFill/>
                            </a:ln>
                            <a:solidFill>
                              <a:schemeClr val="tx1"/>
                            </a:solidFill>
                            <a:effectLst/>
                            <a:uLnTx/>
                            <a:uFillTx/>
                            <a:latin typeface="Cambria Math" panose="02040503050406030204" pitchFamily="18" charset="0"/>
                            <a:cs typeface="+mn-ea"/>
                          </a:rPr>
                        </m:ctrlPr>
                      </m:sSubPr>
                      <m:e>
                        <m:acc>
                          <m:accPr>
                            <m:chr m:val="̅"/>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acc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𝑀</m:t>
                            </m:r>
                          </m:e>
                        </m:acc>
                      </m:e>
                      <m:sub>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𝑘</m:t>
                        </m:r>
                      </m:sub>
                    </m:sSub>
                    <m:r>
                      <a:rPr kumimoji="0" lang="zh-CN" altLang="en-US" sz="2000" b="0" i="0" u="none" strike="noStrike" kern="1200" cap="none" spc="0" normalizeH="0" baseline="0" noProof="0">
                        <a:ln>
                          <a:noFill/>
                        </a:ln>
                        <a:solidFill>
                          <a:schemeClr val="tx1"/>
                        </a:solidFill>
                        <a:effectLst/>
                        <a:uLnTx/>
                        <a:uFillTx/>
                        <a:latin typeface="Cambria Math" panose="02040503050406030204" pitchFamily="18" charset="0"/>
                        <a:cs typeface="+mn-ea"/>
                      </a:rPr>
                      <m:t>=</m:t>
                    </m:r>
                    <m:sSup>
                      <m:sSupPr>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sSupPr>
                      <m:e>
                        <m:acc>
                          <m:accPr>
                            <m:chr m:val="̅"/>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acc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𝐿</m:t>
                            </m:r>
                          </m:e>
                        </m:acc>
                      </m:e>
                      <m:sup>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𝑇</m:t>
                        </m:r>
                      </m:sup>
                    </m:sSup>
                    <m:sSup>
                      <m:sSupPr>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sSupPr>
                      <m:e>
                        <m:acc>
                          <m:accPr>
                            <m:chr m:val="̅"/>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acc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𝐴</m:t>
                            </m:r>
                          </m:e>
                        </m:acc>
                      </m:e>
                      <m:sup>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𝑘</m:t>
                        </m:r>
                      </m:sup>
                    </m:sSup>
                    <m:acc>
                      <m:accPr>
                        <m:chr m:val="̅"/>
                        <m:ctrlPr>
                          <a:rPr kumimoji="0" lang="zh-CN" altLang="en-US" sz="2000" i="1" u="none" strike="noStrike" kern="1200" cap="none" spc="0" normalizeH="0" baseline="0" noProof="0">
                            <a:ln>
                              <a:noFill/>
                            </a:ln>
                            <a:solidFill>
                              <a:schemeClr val="tx1"/>
                            </a:solidFill>
                            <a:effectLst/>
                            <a:uLnTx/>
                            <a:uFillTx/>
                            <a:latin typeface="Cambria Math" panose="02040503050406030204" pitchFamily="18" charset="0"/>
                            <a:cs typeface="+mn-ea"/>
                          </a:rPr>
                        </m:ctrlPr>
                      </m:accPr>
                      <m:e>
                        <m:r>
                          <a:rPr kumimoji="0" lang="zh-CN" altLang="en-US" sz="2000" b="0" i="1" u="none" strike="noStrike" kern="1200" cap="none" spc="0" normalizeH="0" baseline="0" noProof="0">
                            <a:ln>
                              <a:noFill/>
                            </a:ln>
                            <a:solidFill>
                              <a:schemeClr val="tx1"/>
                            </a:solidFill>
                            <a:effectLst/>
                            <a:uLnTx/>
                            <a:uFillTx/>
                            <a:latin typeface="Cambria Math" panose="02040503050406030204" pitchFamily="18" charset="0"/>
                            <a:cs typeface="+mn-ea"/>
                          </a:rPr>
                          <m:t>𝑅</m:t>
                        </m:r>
                      </m:e>
                    </m:acc>
                  </m:oMath>
                </a14:m>
                <a:endParaRPr kumimoji="0" lang="zh-CN" altLang="en-US" sz="2000" i="0" u="none" strike="noStrike" kern="1200" cap="none" spc="0" normalizeH="0" baseline="0" noProof="0" dirty="0">
                  <a:ln>
                    <a:noFill/>
                  </a:ln>
                  <a:solidFill>
                    <a:srgbClr val="C00000"/>
                  </a:solidFill>
                  <a:effectLst/>
                  <a:uLnTx/>
                  <a:uFillTx/>
                  <a:latin typeface="Times New Roman" panose="02020603050405020304" pitchFamily="18" charset="0"/>
                  <a:ea typeface="微软雅黑"/>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0DDDFCC0-998C-48F8-9A2F-5799EB00FC8B}"/>
                  </a:ext>
                </a:extLst>
              </p:cNvPr>
              <p:cNvSpPr>
                <a:spLocks noRot="1" noChangeAspect="1" noMove="1" noResize="1" noEditPoints="1" noAdjustHandles="1" noChangeArrowheads="1" noChangeShapeType="1" noTextEdit="1"/>
              </p:cNvSpPr>
              <p:nvPr/>
            </p:nvSpPr>
            <p:spPr>
              <a:xfrm>
                <a:off x="4474258" y="4282493"/>
                <a:ext cx="2747483" cy="405624"/>
              </a:xfrm>
              <a:prstGeom prst="rect">
                <a:avLst/>
              </a:prstGeom>
              <a:blipFill>
                <a:blip r:embed="rId11"/>
                <a:stretch>
                  <a:fillRect l="-2439" t="-7576" r="-6430" b="-27273"/>
                </a:stretch>
              </a:blipFill>
            </p:spPr>
            <p:txBody>
              <a:bodyPr/>
              <a:lstStyle/>
              <a:p>
                <a:r>
                  <a:rPr lang="zh-CN" altLang="en-US">
                    <a:noFill/>
                  </a:rPr>
                  <a:t> </a:t>
                </a:r>
              </a:p>
            </p:txBody>
          </p:sp>
        </mc:Fallback>
      </mc:AlternateContent>
      <p:sp>
        <p:nvSpPr>
          <p:cNvPr id="6" name="矩形 5"/>
          <p:cNvSpPr/>
          <p:nvPr/>
        </p:nvSpPr>
        <p:spPr>
          <a:xfrm>
            <a:off x="636609" y="6401104"/>
            <a:ext cx="11401062" cy="297517"/>
          </a:xfrm>
          <a:prstGeom prst="rect">
            <a:avLst/>
          </a:prstGeom>
        </p:spPr>
        <p:txBody>
          <a:bodyPr wrap="square">
            <a:spAutoFit/>
          </a:bodyPr>
          <a:lstStyle/>
          <a:p>
            <a:pPr marL="252095" lvl="0" indent="-252095" latinLnBrk="1">
              <a:lnSpc>
                <a:spcPts val="1600"/>
              </a:lnSpc>
              <a:spcBef>
                <a:spcPts val="300"/>
              </a:spcBef>
              <a:defRPr/>
            </a:pPr>
            <a:r>
              <a:rPr lang="en-US" altLang="zh-CN" sz="1200" kern="100">
                <a:solidFill>
                  <a:schemeClr val="bg1">
                    <a:lumMod val="50000"/>
                  </a:schemeClr>
                </a:solidFill>
                <a:latin typeface="Times New Roman" panose="02020603050405020304" pitchFamily="18" charset="0"/>
                <a:ea typeface="宋体" panose="02010600030101010101" pitchFamily="2" charset="-122"/>
              </a:rPr>
              <a:t>[8] Odabasioglu A, Celik M, Pileggi L T. PRIMA: Passive reduced-order interconnect macromodeling algorithm[J]. IEEE TCAD, 1998, 17(8): 645-654.</a:t>
            </a:r>
            <a:endParaRPr lang="zh-CN" altLang="zh-CN" sz="1200" kern="100" dirty="0">
              <a:solidFill>
                <a:schemeClr val="bg1">
                  <a:lumMod val="50000"/>
                </a:schemeClr>
              </a:solidFill>
              <a:latin typeface="Times New Roman" panose="02020603050405020304" pitchFamily="18" charset="0"/>
              <a:ea typeface="宋体" panose="02010600030101010101" pitchFamily="2" charset="-122"/>
            </a:endParaRPr>
          </a:p>
        </p:txBody>
      </p:sp>
      <p:sp>
        <p:nvSpPr>
          <p:cNvPr id="34" name="矩形 33"/>
          <p:cNvSpPr/>
          <p:nvPr/>
        </p:nvSpPr>
        <p:spPr>
          <a:xfrm>
            <a:off x="8557578" y="3683379"/>
            <a:ext cx="2923056" cy="1442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灯片编号占位符 2"/>
          <p:cNvSpPr>
            <a:spLocks noGrp="1"/>
          </p:cNvSpPr>
          <p:nvPr>
            <p:ph type="sldNum" sz="quarter" idx="4"/>
          </p:nvPr>
        </p:nvSpPr>
        <p:spPr>
          <a:xfrm>
            <a:off x="9448800" y="6543513"/>
            <a:ext cx="2743200" cy="292196"/>
          </a:xfrm>
        </p:spPr>
        <p:txBody>
          <a:bodyPr/>
          <a:lstStyle/>
          <a:p>
            <a:r>
              <a:rPr lang="en-US" altLang="zh-CN"/>
              <a:t>&lt; </a:t>
            </a:r>
            <a:fld id="{A548B57D-AE10-4CF7-A9DF-59FEFA91B28E}" type="slidenum">
              <a:rPr lang="zh-CN" altLang="en-US" smtClean="0"/>
              <a:pPr/>
              <a:t>87</a:t>
            </a:fld>
            <a:r>
              <a:rPr lang="zh-CN" altLang="en-US"/>
              <a:t> </a:t>
            </a:r>
            <a:r>
              <a:rPr lang="en-US" altLang="zh-CN"/>
              <a:t>&gt;</a:t>
            </a:r>
            <a:endParaRPr lang="zh-CN" altLang="en-US" dirty="0"/>
          </a:p>
        </p:txBody>
      </p:sp>
      <p:pic>
        <p:nvPicPr>
          <p:cNvPr id="42" name="图片 41"/>
          <p:cNvPicPr>
            <a:picLocks noChangeAspect="1"/>
          </p:cNvPicPr>
          <p:nvPr/>
        </p:nvPicPr>
        <p:blipFill>
          <a:blip r:embed="rId12"/>
          <a:stretch>
            <a:fillRect/>
          </a:stretch>
        </p:blipFill>
        <p:spPr>
          <a:xfrm>
            <a:off x="3350108" y="5010305"/>
            <a:ext cx="4995782" cy="1107936"/>
          </a:xfrm>
          <a:prstGeom prst="rect">
            <a:avLst/>
          </a:prstGeom>
        </p:spPr>
      </p:pic>
    </p:spTree>
    <p:extLst>
      <p:ext uri="{BB962C8B-B14F-4D97-AF65-F5344CB8AC3E}">
        <p14:creationId xmlns:p14="http://schemas.microsoft.com/office/powerpoint/2010/main" val="1414823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kern="0">
                <a:sym typeface="Arial" panose="020B0604020202020204" pitchFamily="34" charset="0"/>
              </a:rPr>
              <a:t>Elmore</a:t>
            </a:r>
            <a:r>
              <a:rPr lang="zh-CN" altLang="en-US" kern="0">
                <a:sym typeface="Arial" panose="020B0604020202020204" pitchFamily="34" charset="0"/>
              </a:rPr>
              <a:t> </a:t>
            </a:r>
            <a:r>
              <a:rPr lang="en-US" altLang="zh-CN" kern="0">
                <a:sym typeface="Arial" panose="020B0604020202020204" pitchFamily="34" charset="0"/>
              </a:rPr>
              <a:t>metric – First order moment</a:t>
            </a:r>
            <a:endParaRPr lang="zh-CN" altLang="en-US" kern="0" dirty="0">
              <a:sym typeface="Arial" panose="020B0604020202020204" pitchFamily="34" charset="0"/>
            </a:endParaRPr>
          </a:p>
        </p:txBody>
      </p:sp>
      <p:sp>
        <p:nvSpPr>
          <p:cNvPr id="41" name="文本框 40"/>
          <p:cNvSpPr txBox="1"/>
          <p:nvPr/>
        </p:nvSpPr>
        <p:spPr>
          <a:xfrm>
            <a:off x="4603689" y="2785347"/>
            <a:ext cx="6663446" cy="984885"/>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For the impulse function δ(t), its Laplace transformation is 1. The transfer function is also the impulse response at the port. For impulse function </a:t>
            </a:r>
            <a:r>
              <a:rPr lang="en-US" altLang="zh-CN" sz="2000">
                <a:latin typeface="Times New Roman" panose="02020603050405020304" pitchFamily="18" charset="0"/>
                <a:cs typeface="Times New Roman" panose="02020603050405020304" pitchFamily="18" charset="0"/>
              </a:rPr>
              <a:t>h(t), after Laplece transform and Taylor expand</a:t>
            </a:r>
            <a:endParaRPr lang="zh-CN" altLang="en-US" sz="2000" dirty="0">
              <a:latin typeface="Times New Roman" panose="02020603050405020304" pitchFamily="18" charset="0"/>
              <a:ea typeface="+mj-ea"/>
              <a:cs typeface="Times New Roman" panose="02020603050405020304" pitchFamily="18" charset="0"/>
              <a:sym typeface="Arial" panose="020B0604020202020204" pitchFamily="34" charset="0"/>
            </a:endParaRPr>
          </a:p>
        </p:txBody>
      </p:sp>
      <mc:AlternateContent xmlns:mc="http://schemas.openxmlformats.org/markup-compatibility/2006" xmlns:a14="http://schemas.microsoft.com/office/drawing/2010/main">
        <mc:Choice Requires="a14">
          <p:sp>
            <p:nvSpPr>
              <p:cNvPr id="42" name="矩形 41"/>
              <p:cNvSpPr/>
              <p:nvPr/>
            </p:nvSpPr>
            <p:spPr>
              <a:xfrm>
                <a:off x="1230984" y="5154310"/>
                <a:ext cx="1574199" cy="6799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1400">
                          <a:latin typeface="Cambria Math" panose="02040503050406030204" pitchFamily="18" charset="0"/>
                        </a:rPr>
                        <m:t>h</m:t>
                      </m:r>
                      <m:d>
                        <m:dPr>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s</m:t>
                          </m:r>
                        </m:e>
                      </m:d>
                      <m:r>
                        <a:rPr lang="zh-CN" altLang="en-US" sz="1400" i="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𝑘</m:t>
                          </m:r>
                          <m:r>
                            <a:rPr lang="zh-CN" altLang="en-US" sz="1400" i="0">
                              <a:latin typeface="Cambria Math" panose="02040503050406030204" pitchFamily="18" charset="0"/>
                            </a:rPr>
                            <m:t>=0</m:t>
                          </m:r>
                        </m:sub>
                        <m:sup>
                          <m:r>
                            <a:rPr lang="zh-CN" altLang="en-US" sz="1400" i="0">
                              <a:latin typeface="Cambria Math" panose="02040503050406030204" pitchFamily="18" charset="0"/>
                            </a:rPr>
                            <m:t>∞</m:t>
                          </m:r>
                        </m:sup>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𝑚</m:t>
                              </m:r>
                            </m:e>
                            <m:sub>
                              <m:r>
                                <a:rPr lang="zh-CN" altLang="en-US" sz="1400" i="1">
                                  <a:latin typeface="Cambria Math" panose="02040503050406030204" pitchFamily="18" charset="0"/>
                                </a:rPr>
                                <m:t>𝑘</m:t>
                              </m:r>
                            </m:sub>
                          </m:sSub>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𝑠</m:t>
                              </m:r>
                            </m:e>
                            <m:sup>
                              <m:r>
                                <a:rPr lang="zh-CN" altLang="en-US" sz="1400" i="1">
                                  <a:latin typeface="Cambria Math" panose="02040503050406030204" pitchFamily="18" charset="0"/>
                                </a:rPr>
                                <m:t>𝑘</m:t>
                              </m:r>
                            </m:sup>
                          </m:sSup>
                        </m:e>
                      </m:nary>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2" name="矩形 41"/>
              <p:cNvSpPr>
                <a:spLocks noRot="1" noChangeAspect="1" noMove="1" noResize="1" noEditPoints="1" noAdjustHandles="1" noChangeArrowheads="1" noChangeShapeType="1" noTextEdit="1"/>
              </p:cNvSpPr>
              <p:nvPr/>
            </p:nvSpPr>
            <p:spPr>
              <a:xfrm>
                <a:off x="1230984" y="5154310"/>
                <a:ext cx="1574199" cy="6799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603689" y="2101628"/>
                <a:ext cx="5919660"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where the k</a:t>
                </a:r>
                <a:r>
                  <a:rPr lang="en-US" altLang="zh-CN" baseline="30000">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coefficeint of </a:t>
                </a:r>
                <a:r>
                  <a:rPr lang="en-US" altLang="zh-CN" i="1">
                    <a:latin typeface="Times New Roman" panose="02020603050405020304" pitchFamily="18" charset="0"/>
                    <a:cs typeface="Times New Roman" panose="02020603050405020304" pitchFamily="18" charset="0"/>
                  </a:rPr>
                  <a:t>h(s)</a:t>
                </a:r>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𝑚</m:t>
                        </m:r>
                      </m:e>
                      <m:sub>
                        <m:r>
                          <a:rPr lang="en-US" altLang="zh-CN" i="1">
                            <a:latin typeface="Cambria Math" panose="02040503050406030204" pitchFamily="18" charset="0"/>
                            <a:cs typeface="Times New Roman" panose="02020603050405020304" pitchFamily="18" charset="0"/>
                          </a:rPr>
                          <m:t>𝑘</m:t>
                        </m:r>
                      </m:sub>
                    </m:sSub>
                  </m:oMath>
                </a14:m>
                <a:r>
                  <a:rPr lang="en-US" altLang="zh-CN">
                    <a:latin typeface="Times New Roman" panose="02020603050405020304" pitchFamily="18" charset="0"/>
                    <a:cs typeface="Times New Roman" panose="02020603050405020304" pitchFamily="18" charset="0"/>
                  </a:rPr>
                  <a:t> is called the </a:t>
                </a:r>
                <a:r>
                  <a:rPr lang="en-US" altLang="zh-CN" i="1">
                    <a:latin typeface="Times New Roman" panose="02020603050405020304" pitchFamily="18" charset="0"/>
                    <a:cs typeface="Times New Roman" panose="02020603050405020304" pitchFamily="18" charset="0"/>
                  </a:rPr>
                  <a:t>k</a:t>
                </a:r>
                <a:r>
                  <a:rPr lang="en-US" altLang="zh-CN" baseline="30000">
                    <a:latin typeface="Times New Roman" panose="02020603050405020304" pitchFamily="18" charset="0"/>
                    <a:cs typeface="Times New Roman" panose="02020603050405020304" pitchFamily="18" charset="0"/>
                  </a:rPr>
                  <a:t>th</a:t>
                </a:r>
                <a:r>
                  <a:rPr lang="en-US" altLang="zh-CN">
                    <a:latin typeface="Times New Roman" panose="02020603050405020304" pitchFamily="18" charset="0"/>
                    <a:cs typeface="Times New Roman" panose="02020603050405020304" pitchFamily="18" charset="0"/>
                  </a:rPr>
                  <a:t> moment.</a:t>
                </a:r>
                <a:endParaRPr lang="zh-CN" altLang="zh-CN" sz="1200" kern="100" dirty="0">
                  <a:effectLst/>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43" name="矩形 42"/>
              <p:cNvSpPr>
                <a:spLocks noRot="1" noChangeAspect="1" noMove="1" noResize="1" noEditPoints="1" noAdjustHandles="1" noChangeArrowheads="1" noChangeShapeType="1" noTextEdit="1"/>
              </p:cNvSpPr>
              <p:nvPr/>
            </p:nvSpPr>
            <p:spPr>
              <a:xfrm>
                <a:off x="4603689" y="2101628"/>
                <a:ext cx="5919660" cy="369332"/>
              </a:xfrm>
              <a:prstGeom prst="rect">
                <a:avLst/>
              </a:prstGeom>
              <a:blipFill>
                <a:blip r:embed="rId4"/>
                <a:stretch>
                  <a:fillRect l="-824"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427477" y="1284431"/>
                <a:ext cx="2447978" cy="653962"/>
              </a:xfrm>
              <a:prstGeom prst="rect">
                <a:avLst/>
              </a:prstGeom>
              <a:ln>
                <a:solidFill>
                  <a:schemeClr val="accent1">
                    <a:lumMod val="40000"/>
                    <a:lumOff val="6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𝑘</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𝑘</m:t>
                          </m:r>
                          <m:r>
                            <a:rPr lang="zh-CN" altLang="en-US" i="0">
                              <a:latin typeface="Cambria Math" panose="02040503050406030204" pitchFamily="18" charset="0"/>
                            </a:rPr>
                            <m:t>!</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1">
                                  <a:latin typeface="Cambria Math" panose="02040503050406030204" pitchFamily="18" charset="0"/>
                                </a:rPr>
                                <m:t>𝑘</m:t>
                              </m:r>
                            </m:sup>
                          </m:sSup>
                          <m:r>
                            <a:rPr lang="zh-CN" altLang="en-US" i="1">
                              <a:latin typeface="Cambria Math" panose="02040503050406030204" pitchFamily="18" charset="0"/>
                            </a:rPr>
                            <m:t>h</m:t>
                          </m:r>
                          <m:d>
                            <m:dPr>
                              <m:ctrlPr>
                                <a:rPr lang="zh-CN" altLang="en-US" i="1">
                                  <a:latin typeface="Cambria Math" panose="02040503050406030204" pitchFamily="18" charset="0"/>
                                </a:rPr>
                              </m:ctrlPr>
                            </m:dPr>
                            <m:e>
                              <m:r>
                                <a:rPr lang="zh-CN" altLang="en-US" i="1">
                                  <a:latin typeface="Cambria Math" panose="02040503050406030204" pitchFamily="18" charset="0"/>
                                </a:rPr>
                                <m:t>𝑠</m:t>
                              </m:r>
                            </m:e>
                          </m:d>
                        </m:num>
                        <m:den>
                          <m:r>
                            <a:rPr lang="zh-CN" altLang="en-US" i="1">
                              <a:latin typeface="Cambria Math" panose="02040503050406030204" pitchFamily="18" charset="0"/>
                            </a:rPr>
                            <m:t>𝑑</m:t>
                          </m:r>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i="1">
                                  <a:latin typeface="Cambria Math" panose="02040503050406030204" pitchFamily="18" charset="0"/>
                                </a:rPr>
                                <m:t>𝑘</m:t>
                              </m:r>
                            </m:sup>
                          </m:sSup>
                        </m:den>
                      </m:f>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a:rPr lang="zh-CN" altLang="en-US" i="1">
                              <a:latin typeface="Cambria Math" panose="02040503050406030204" pitchFamily="18" charset="0"/>
                            </a:rPr>
                            <m:t>𝑠</m:t>
                          </m:r>
                          <m:r>
                            <a:rPr lang="zh-CN" altLang="en-US" i="0">
                              <a:latin typeface="Cambria Math" panose="02040503050406030204" pitchFamily="18" charset="0"/>
                            </a:rPr>
                            <m:t>=0</m:t>
                          </m:r>
                        </m:sub>
                      </m:sSub>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6427477" y="1284431"/>
                <a:ext cx="2447978" cy="653962"/>
              </a:xfrm>
              <a:prstGeom prst="rect">
                <a:avLst/>
              </a:prstGeom>
              <a:blipFill>
                <a:blip r:embed="rId5"/>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950280" y="4718232"/>
                <a:ext cx="1567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zh-CN" altLang="en-US">
                              <a:latin typeface="Cambria Math" panose="02040503050406030204" pitchFamily="18" charset="0"/>
                            </a:rPr>
                            <m:t>h</m:t>
                          </m:r>
                        </m:e>
                        <m:sub>
                          <m:r>
                            <a:rPr lang="en-US" altLang="zh-CN" b="0" i="1" smtClean="0">
                              <a:latin typeface="Cambria Math" panose="02040503050406030204" pitchFamily="18" charset="0"/>
                            </a:rPr>
                            <m:t>𝑑</m:t>
                          </m:r>
                        </m:sub>
                      </m:sSub>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s</m:t>
                          </m:r>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m:rPr>
                              <m:sty m:val="p"/>
                            </m:rPr>
                            <a:rPr lang="zh-CN" altLang="en-US" i="0">
                              <a:latin typeface="Cambria Math" panose="02040503050406030204" pitchFamily="18" charset="0"/>
                            </a:rPr>
                            <m:t>e</m:t>
                          </m:r>
                        </m:e>
                        <m:sup>
                          <m:r>
                            <a:rPr lang="zh-CN" altLang="en-US" i="0">
                              <a:latin typeface="Cambria Math" panose="02040503050406030204" pitchFamily="18" charset="0"/>
                            </a:rPr>
                            <m:t>−</m:t>
                          </m:r>
                          <m:r>
                            <a:rPr lang="zh-CN" altLang="en-US" i="1">
                              <a:latin typeface="Cambria Math" panose="02040503050406030204" pitchFamily="18" charset="0"/>
                            </a:rPr>
                            <m:t>𝑠𝑇</m:t>
                          </m:r>
                        </m:sup>
                      </m:sSup>
                    </m:oMath>
                  </m:oMathPara>
                </a14:m>
                <a:endParaRPr lang="zh-CN" altLang="en-US" dirty="0"/>
              </a:p>
            </p:txBody>
          </p:sp>
        </mc:Choice>
        <mc:Fallback xmlns="">
          <p:sp>
            <p:nvSpPr>
              <p:cNvPr id="45" name="矩形 44"/>
              <p:cNvSpPr>
                <a:spLocks noRot="1" noChangeAspect="1" noMove="1" noResize="1" noEditPoints="1" noAdjustHandles="1" noChangeArrowheads="1" noChangeShapeType="1" noTextEdit="1"/>
              </p:cNvSpPr>
              <p:nvPr/>
            </p:nvSpPr>
            <p:spPr>
              <a:xfrm>
                <a:off x="6950280" y="4718232"/>
                <a:ext cx="156741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655634" y="5226445"/>
                <a:ext cx="2604687" cy="535724"/>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T</m:t>
                        </m:r>
                      </m:e>
                      <m:sub>
                        <m:r>
                          <a:rPr lang="zh-CN" altLang="en-US" i="1">
                            <a:latin typeface="Cambria Math" panose="02040503050406030204" pitchFamily="18" charset="0"/>
                          </a:rPr>
                          <m:t>𝑑</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d</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zh-CN" altLang="en-US">
                                    <a:latin typeface="Cambria Math" panose="02040503050406030204" pitchFamily="18" charset="0"/>
                                  </a:rPr>
                                  <m:t>h</m:t>
                                </m:r>
                              </m:e>
                              <m:sub>
                                <m:r>
                                  <a:rPr lang="en-US" altLang="zh-CN" i="1">
                                    <a:latin typeface="Cambria Math" panose="02040503050406030204" pitchFamily="18" charset="0"/>
                                  </a:rPr>
                                  <m:t>𝑑</m:t>
                                </m:r>
                              </m:sub>
                            </m:sSub>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s</m:t>
                                </m:r>
                              </m:e>
                            </m:d>
                          </m:e>
                        </m:d>
                      </m:num>
                      <m:den>
                        <m:r>
                          <a:rPr lang="zh-CN" altLang="en-US" i="1">
                            <a:latin typeface="Cambria Math" panose="02040503050406030204" pitchFamily="18" charset="0"/>
                          </a:rPr>
                          <m:t>𝑑𝑠</m:t>
                        </m:r>
                      </m:den>
                    </m:f>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a:rPr lang="zh-CN" altLang="en-US" i="1">
                            <a:latin typeface="Cambria Math" panose="02040503050406030204" pitchFamily="18" charset="0"/>
                          </a:rPr>
                          <m:t>𝑠</m:t>
                        </m:r>
                        <m:r>
                          <a:rPr lang="zh-CN" altLang="en-US" i="0">
                            <a:latin typeface="Cambria Math" panose="02040503050406030204" pitchFamily="18" charset="0"/>
                          </a:rPr>
                          <m:t>=0</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en-US" altLang="zh-CN" b="0" i="1" smtClean="0">
                            <a:latin typeface="Cambria Math" panose="02040503050406030204" pitchFamily="18" charset="0"/>
                          </a:rPr>
                          <m:t>1</m:t>
                        </m:r>
                      </m:sub>
                    </m:sSub>
                  </m:oMath>
                </a14:m>
                <a:endParaRPr lang="zh-CN" altLang="en-US" dirty="0"/>
              </a:p>
            </p:txBody>
          </p:sp>
        </mc:Choice>
        <mc:Fallback xmlns="">
          <p:sp>
            <p:nvSpPr>
              <p:cNvPr id="46" name="矩形 45"/>
              <p:cNvSpPr>
                <a:spLocks noRot="1" noChangeAspect="1" noMove="1" noResize="1" noEditPoints="1" noAdjustHandles="1" noChangeArrowheads="1" noChangeShapeType="1" noTextEdit="1"/>
              </p:cNvSpPr>
              <p:nvPr/>
            </p:nvSpPr>
            <p:spPr>
              <a:xfrm>
                <a:off x="6655634" y="5226445"/>
                <a:ext cx="2604687" cy="535724"/>
              </a:xfrm>
              <a:prstGeom prst="rect">
                <a:avLst/>
              </a:prstGeom>
              <a:blipFill>
                <a:blip r:embed="rId7"/>
                <a:stretch>
                  <a:fillRect b="-5682"/>
                </a:stretch>
              </a:blipFill>
            </p:spPr>
            <p:txBody>
              <a:bodyPr/>
              <a:lstStyle/>
              <a:p>
                <a:r>
                  <a:rPr lang="zh-CN" altLang="en-US">
                    <a:noFill/>
                  </a:rPr>
                  <a:t> </a:t>
                </a:r>
              </a:p>
            </p:txBody>
          </p:sp>
        </mc:Fallback>
      </mc:AlternateContent>
      <p:grpSp>
        <p:nvGrpSpPr>
          <p:cNvPr id="48" name="组合 47"/>
          <p:cNvGrpSpPr/>
          <p:nvPr/>
        </p:nvGrpSpPr>
        <p:grpSpPr>
          <a:xfrm>
            <a:off x="927883" y="1353275"/>
            <a:ext cx="2330636" cy="1113854"/>
            <a:chOff x="931044" y="3250450"/>
            <a:chExt cx="2025884" cy="964932"/>
          </a:xfrm>
        </p:grpSpPr>
        <p:sp>
          <p:nvSpPr>
            <p:cNvPr id="49" name="文本框 48"/>
            <p:cNvSpPr txBox="1"/>
            <p:nvPr/>
          </p:nvSpPr>
          <p:spPr>
            <a:xfrm>
              <a:off x="1282408" y="3321611"/>
              <a:ext cx="1646798" cy="307777"/>
            </a:xfrm>
            <a:prstGeom prst="rect">
              <a:avLst/>
            </a:prstGeom>
            <a:noFill/>
          </p:spPr>
          <p:txBody>
            <a:bodyPr wrap="square" rtlCol="0">
              <a:spAutoFit/>
            </a:bodyPr>
            <a:lstStyle/>
            <a:p>
              <a:pPr>
                <a:defRPr/>
              </a:pPr>
              <a:r>
                <a:rPr lang="en-US" altLang="zh-CN" sz="1400">
                  <a:solidFill>
                    <a:prstClr val="black"/>
                  </a:solidFill>
                  <a:latin typeface="Times New Roman" panose="02020603050405020304" pitchFamily="18" charset="0"/>
                  <a:ea typeface="等线" panose="02010600030101010101" pitchFamily="2" charset="-122"/>
                  <a:cs typeface="Times New Roman" panose="02020603050405020304" pitchFamily="18" charset="0"/>
                </a:rPr>
                <a:t>Transfer function</a:t>
              </a:r>
            </a:p>
          </p:txBody>
        </p:sp>
        <p:sp>
          <p:nvSpPr>
            <p:cNvPr id="50" name="矩形 49"/>
            <p:cNvSpPr/>
            <p:nvPr/>
          </p:nvSpPr>
          <p:spPr>
            <a:xfrm>
              <a:off x="931044" y="3250450"/>
              <a:ext cx="2025884" cy="9649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51" name="矩形 50"/>
          <p:cNvSpPr/>
          <p:nvPr/>
        </p:nvSpPr>
        <p:spPr>
          <a:xfrm>
            <a:off x="927883" y="3020999"/>
            <a:ext cx="2330636" cy="11848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下箭头 51"/>
          <p:cNvSpPr/>
          <p:nvPr/>
        </p:nvSpPr>
        <p:spPr>
          <a:xfrm>
            <a:off x="1968404" y="2608992"/>
            <a:ext cx="188933" cy="29798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等线" panose="020F0502020204030204"/>
              <a:ea typeface="等线" panose="02010600030101010101" pitchFamily="2" charset="-122"/>
              <a:cs typeface="+mn-cs"/>
            </a:endParaRPr>
          </a:p>
        </p:txBody>
      </p:sp>
      <p:pic>
        <p:nvPicPr>
          <p:cNvPr id="53" name="图片 52"/>
          <p:cNvPicPr>
            <a:picLocks noChangeAspect="1"/>
          </p:cNvPicPr>
          <p:nvPr/>
        </p:nvPicPr>
        <p:blipFill>
          <a:blip r:embed="rId8"/>
          <a:stretch>
            <a:fillRect/>
          </a:stretch>
        </p:blipFill>
        <p:spPr>
          <a:xfrm>
            <a:off x="994543" y="1825138"/>
            <a:ext cx="2136657" cy="339955"/>
          </a:xfrm>
          <a:prstGeom prst="rect">
            <a:avLst/>
          </a:prstGeom>
        </p:spPr>
      </p:pic>
      <p:pic>
        <p:nvPicPr>
          <p:cNvPr id="54" name="图片 53"/>
          <p:cNvPicPr>
            <a:picLocks noChangeAspect="1"/>
          </p:cNvPicPr>
          <p:nvPr/>
        </p:nvPicPr>
        <p:blipFill>
          <a:blip r:embed="rId9"/>
          <a:stretch>
            <a:fillRect/>
          </a:stretch>
        </p:blipFill>
        <p:spPr>
          <a:xfrm>
            <a:off x="1060538" y="3377012"/>
            <a:ext cx="2109075" cy="472784"/>
          </a:xfrm>
          <a:prstGeom prst="rect">
            <a:avLst/>
          </a:prstGeom>
        </p:spPr>
      </p:pic>
      <p:sp>
        <p:nvSpPr>
          <p:cNvPr id="55" name="下箭头 54"/>
          <p:cNvSpPr/>
          <p:nvPr/>
        </p:nvSpPr>
        <p:spPr>
          <a:xfrm>
            <a:off x="1968404" y="4326621"/>
            <a:ext cx="188933" cy="297983"/>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等线" panose="020F0502020204030204"/>
              <a:ea typeface="等线" panose="02010600030101010101" pitchFamily="2" charset="-122"/>
              <a:cs typeface="+mn-cs"/>
            </a:endParaRPr>
          </a:p>
        </p:txBody>
      </p:sp>
      <p:sp>
        <p:nvSpPr>
          <p:cNvPr id="56" name="矩形 55"/>
          <p:cNvSpPr/>
          <p:nvPr/>
        </p:nvSpPr>
        <p:spPr>
          <a:xfrm>
            <a:off x="897552" y="4777649"/>
            <a:ext cx="2330636" cy="11848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文本框 56"/>
          <p:cNvSpPr txBox="1"/>
          <p:nvPr/>
        </p:nvSpPr>
        <p:spPr>
          <a:xfrm>
            <a:off x="1332102" y="4812091"/>
            <a:ext cx="1456487" cy="307777"/>
          </a:xfrm>
          <a:prstGeom prst="rect">
            <a:avLst/>
          </a:prstGeom>
          <a:noFill/>
        </p:spPr>
        <p:txBody>
          <a:bodyPr wrap="square" rtlCol="0">
            <a:spAutoFit/>
          </a:bodyPr>
          <a:lstStyle/>
          <a:p>
            <a:pPr>
              <a:defRPr/>
            </a:pPr>
            <a:r>
              <a:rPr lang="en-US" altLang="zh-CN" sz="140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Taylor expansion</a:t>
            </a:r>
          </a:p>
        </p:txBody>
      </p:sp>
      <p:sp>
        <p:nvSpPr>
          <p:cNvPr id="58" name="灯片编号占位符 2"/>
          <p:cNvSpPr>
            <a:spLocks noGrp="1"/>
          </p:cNvSpPr>
          <p:nvPr>
            <p:ph type="sldNum" sz="quarter" idx="4"/>
          </p:nvPr>
        </p:nvSpPr>
        <p:spPr>
          <a:xfrm>
            <a:off x="9385499" y="6531158"/>
            <a:ext cx="2743200" cy="292196"/>
          </a:xfrm>
        </p:spPr>
        <p:txBody>
          <a:bodyPr/>
          <a:lstStyle/>
          <a:p>
            <a:r>
              <a:rPr lang="en-US" altLang="zh-CN"/>
              <a:t>&lt; </a:t>
            </a:r>
            <a:fld id="{A548B57D-AE10-4CF7-A9DF-59FEFA91B28E}" type="slidenum">
              <a:rPr lang="zh-CN" altLang="en-US" smtClean="0"/>
              <a:pPr/>
              <a:t>88</a:t>
            </a:fld>
            <a:r>
              <a:rPr lang="zh-CN" altLang="en-US"/>
              <a:t> </a:t>
            </a:r>
            <a:r>
              <a:rPr lang="en-US" altLang="zh-CN"/>
              <a:t>&gt;</a:t>
            </a:r>
            <a:endParaRPr lang="zh-CN" altLang="en-US" dirty="0"/>
          </a:p>
        </p:txBody>
      </p:sp>
      <p:pic>
        <p:nvPicPr>
          <p:cNvPr id="3" name="图片 2"/>
          <p:cNvPicPr>
            <a:picLocks noChangeAspect="1"/>
          </p:cNvPicPr>
          <p:nvPr/>
        </p:nvPicPr>
        <p:blipFill>
          <a:blip r:embed="rId10"/>
          <a:stretch>
            <a:fillRect/>
          </a:stretch>
        </p:blipFill>
        <p:spPr>
          <a:xfrm>
            <a:off x="6424368" y="3739454"/>
            <a:ext cx="1990697" cy="581722"/>
          </a:xfrm>
          <a:prstGeom prst="rect">
            <a:avLst/>
          </a:prstGeom>
        </p:spPr>
      </p:pic>
      <p:sp>
        <p:nvSpPr>
          <p:cNvPr id="5" name="矩形 4"/>
          <p:cNvSpPr/>
          <p:nvPr/>
        </p:nvSpPr>
        <p:spPr>
          <a:xfrm>
            <a:off x="4561914" y="4321176"/>
            <a:ext cx="4705199"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 For ideal delay element’s transformer function is</a:t>
            </a:r>
            <a:endParaRPr lang="zh-CN" altLang="en-US"/>
          </a:p>
        </p:txBody>
      </p:sp>
    </p:spTree>
    <p:extLst>
      <p:ext uri="{BB962C8B-B14F-4D97-AF65-F5344CB8AC3E}">
        <p14:creationId xmlns:p14="http://schemas.microsoft.com/office/powerpoint/2010/main" val="1917401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Model order reduction methods</a:t>
            </a:r>
            <a:endParaRPr kumimoji="1" lang="zh-CN" altLang="en-US" dirty="0"/>
          </a:p>
        </p:txBody>
      </p:sp>
      <p:grpSp>
        <p:nvGrpSpPr>
          <p:cNvPr id="132" name="组合 131"/>
          <p:cNvGrpSpPr/>
          <p:nvPr/>
        </p:nvGrpSpPr>
        <p:grpSpPr>
          <a:xfrm>
            <a:off x="2241149" y="1259141"/>
            <a:ext cx="7602929" cy="4721640"/>
            <a:chOff x="502723" y="1283461"/>
            <a:chExt cx="7602929" cy="4721640"/>
          </a:xfrm>
        </p:grpSpPr>
        <p:grpSp>
          <p:nvGrpSpPr>
            <p:cNvPr id="3" name="组合 2"/>
            <p:cNvGrpSpPr/>
            <p:nvPr/>
          </p:nvGrpSpPr>
          <p:grpSpPr>
            <a:xfrm>
              <a:off x="502723" y="1283461"/>
              <a:ext cx="7602929" cy="4721640"/>
              <a:chOff x="1439758" y="1306255"/>
              <a:chExt cx="7417566" cy="4399022"/>
            </a:xfrm>
          </p:grpSpPr>
          <p:sp>
            <p:nvSpPr>
              <p:cNvPr id="4" name="文本框 3"/>
              <p:cNvSpPr txBox="1"/>
              <p:nvPr/>
            </p:nvSpPr>
            <p:spPr>
              <a:xfrm>
                <a:off x="4077063" y="1306255"/>
                <a:ext cx="2612806" cy="344097"/>
              </a:xfrm>
              <a:prstGeom prst="rect">
                <a:avLst/>
              </a:prstGeom>
              <a:solidFill>
                <a:srgbClr val="92D050"/>
              </a:solid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微软雅黑"/>
                    <a:ea typeface="微软雅黑"/>
                  </a:rPr>
                  <a:t>Model order reduction</a:t>
                </a: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5" name="文本框 4"/>
              <p:cNvSpPr txBox="1"/>
              <p:nvPr/>
            </p:nvSpPr>
            <p:spPr>
              <a:xfrm>
                <a:off x="2215660" y="2057327"/>
                <a:ext cx="2411681" cy="344096"/>
              </a:xfrm>
              <a:prstGeom prst="rect">
                <a:avLst/>
              </a:prstGeom>
              <a:solidFill>
                <a:schemeClr val="accent1">
                  <a:lumMod val="40000"/>
                  <a:lumOff val="60000"/>
                </a:schemeClr>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Moment-matching</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6" name="文本框 5"/>
              <p:cNvSpPr txBox="1"/>
              <p:nvPr/>
            </p:nvSpPr>
            <p:spPr>
              <a:xfrm>
                <a:off x="1439758" y="2810690"/>
                <a:ext cx="1678386" cy="602169"/>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Explicit</a:t>
                </a:r>
                <a:r>
                  <a:rPr kumimoji="0" lang="en-US" altLang="zh-CN" sz="1800" b="0" i="0" u="none" strike="noStrike" kern="1200" cap="none" spc="0" normalizeH="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 </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moment matching</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7" name="文本框 6"/>
              <p:cNvSpPr txBox="1"/>
              <p:nvPr/>
            </p:nvSpPr>
            <p:spPr>
              <a:xfrm>
                <a:off x="3780698" y="2815006"/>
                <a:ext cx="1884784" cy="602169"/>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Implicit moment matching/Injection</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8" name="文本框 7"/>
              <p:cNvSpPr txBox="1"/>
              <p:nvPr/>
            </p:nvSpPr>
            <p:spPr>
              <a:xfrm>
                <a:off x="1727966" y="3654715"/>
                <a:ext cx="1101969" cy="344097"/>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AWE</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9" name="文本框 8"/>
              <p:cNvSpPr txBox="1"/>
              <p:nvPr/>
            </p:nvSpPr>
            <p:spPr>
              <a:xfrm>
                <a:off x="2419786" y="4464901"/>
                <a:ext cx="1396716" cy="344097"/>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PVL/MPVL</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10" name="文本框 9"/>
              <p:cNvSpPr txBox="1"/>
              <p:nvPr/>
            </p:nvSpPr>
            <p:spPr>
              <a:xfrm>
                <a:off x="3532382" y="3656662"/>
                <a:ext cx="2386907" cy="344096"/>
              </a:xfrm>
              <a:prstGeom prst="rect">
                <a:avLst/>
              </a:prstGeom>
              <a:solidFill>
                <a:srgbClr val="00B050"/>
              </a:solid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a:solidFill>
                      <a:srgbClr val="000000"/>
                    </a:solidFill>
                    <a:latin typeface="Times New Roman" panose="02020603050405020304" pitchFamily="18" charset="0"/>
                    <a:ea typeface="微软雅黑"/>
                    <a:cs typeface="Times New Roman" panose="02020603050405020304" pitchFamily="18" charset="0"/>
                  </a:rPr>
                  <a:t>Krylov subspace based</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11" name="文本框 10"/>
              <p:cNvSpPr txBox="1"/>
              <p:nvPr/>
            </p:nvSpPr>
            <p:spPr>
              <a:xfrm>
                <a:off x="4174852" y="4464901"/>
                <a:ext cx="1101969" cy="344096"/>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PRIMA</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12" name="文本框 11"/>
              <p:cNvSpPr txBox="1"/>
              <p:nvPr/>
            </p:nvSpPr>
            <p:spPr>
              <a:xfrm>
                <a:off x="5635170" y="4464902"/>
                <a:ext cx="1101969" cy="344096"/>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SPRIM</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13" name="文本框 12"/>
              <p:cNvSpPr txBox="1"/>
              <p:nvPr/>
            </p:nvSpPr>
            <p:spPr>
              <a:xfrm>
                <a:off x="2259428" y="5103000"/>
                <a:ext cx="1717432" cy="602169"/>
              </a:xfrm>
              <a:prstGeom prst="rect">
                <a:avLst/>
              </a:prstGeom>
              <a:solidFill>
                <a:srgbClr val="FFE5E5"/>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a:cs typeface="Times New Roman" panose="02020603050405020304" pitchFamily="18" charset="0"/>
                  </a:rPr>
                  <a:t>Lanczos</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block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a:cs typeface="Times New Roman" panose="02020603050405020304" pitchFamily="18" charset="0"/>
                  </a:rPr>
                  <a:t>Lanczos</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14" name="文本框 13"/>
              <p:cNvSpPr txBox="1"/>
              <p:nvPr/>
            </p:nvSpPr>
            <p:spPr>
              <a:xfrm>
                <a:off x="4574742" y="5103108"/>
                <a:ext cx="1683312" cy="602169"/>
              </a:xfrm>
              <a:prstGeom prst="rect">
                <a:avLst/>
              </a:prstGeom>
              <a:solidFill>
                <a:srgbClr val="FFE5E5"/>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a:cs typeface="Times New Roman" panose="02020603050405020304" pitchFamily="18" charset="0"/>
                  </a:rPr>
                  <a:t>Arnoldi</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block </a:t>
                </a:r>
                <a:r>
                  <a:rPr kumimoji="0"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a:cs typeface="Times New Roman" panose="02020603050405020304" pitchFamily="18" charset="0"/>
                  </a:rPr>
                  <a:t>Arnoldi</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cxnSp>
            <p:nvCxnSpPr>
              <p:cNvPr id="15" name="直接箭头连接符 14"/>
              <p:cNvCxnSpPr>
                <a:stCxn id="4" idx="2"/>
                <a:endCxn id="5" idx="0"/>
              </p:cNvCxnSpPr>
              <p:nvPr/>
            </p:nvCxnSpPr>
            <p:spPr>
              <a:xfrm flipH="1">
                <a:off x="3421500" y="1650352"/>
                <a:ext cx="1961966" cy="406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2"/>
                <a:endCxn id="6" idx="0"/>
              </p:cNvCxnSpPr>
              <p:nvPr/>
            </p:nvCxnSpPr>
            <p:spPr>
              <a:xfrm flipH="1">
                <a:off x="2278951" y="2401424"/>
                <a:ext cx="1142550" cy="409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2"/>
                <a:endCxn id="7" idx="0"/>
              </p:cNvCxnSpPr>
              <p:nvPr/>
            </p:nvCxnSpPr>
            <p:spPr>
              <a:xfrm>
                <a:off x="3421501" y="2401424"/>
                <a:ext cx="1301589" cy="413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2"/>
                <a:endCxn id="8" idx="0"/>
              </p:cNvCxnSpPr>
              <p:nvPr/>
            </p:nvCxnSpPr>
            <p:spPr>
              <a:xfrm>
                <a:off x="2278951" y="3412859"/>
                <a:ext cx="0" cy="2418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7" idx="2"/>
                <a:endCxn id="10" idx="0"/>
              </p:cNvCxnSpPr>
              <p:nvPr/>
            </p:nvCxnSpPr>
            <p:spPr>
              <a:xfrm>
                <a:off x="4723089" y="3417175"/>
                <a:ext cx="2746" cy="239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a:stCxn id="10" idx="2"/>
                <a:endCxn id="9" idx="0"/>
              </p:cNvCxnSpPr>
              <p:nvPr/>
            </p:nvCxnSpPr>
            <p:spPr>
              <a:xfrm flipH="1">
                <a:off x="3118145" y="4000758"/>
                <a:ext cx="1607691" cy="464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2"/>
                <a:endCxn id="11" idx="0"/>
              </p:cNvCxnSpPr>
              <p:nvPr/>
            </p:nvCxnSpPr>
            <p:spPr>
              <a:xfrm>
                <a:off x="4725836" y="4000758"/>
                <a:ext cx="1" cy="464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2"/>
                <a:endCxn id="12" idx="0"/>
              </p:cNvCxnSpPr>
              <p:nvPr/>
            </p:nvCxnSpPr>
            <p:spPr>
              <a:xfrm>
                <a:off x="4725836" y="4000758"/>
                <a:ext cx="1460319" cy="4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cxnSpLocks/>
                <a:stCxn id="9" idx="2"/>
                <a:endCxn id="13" idx="0"/>
              </p:cNvCxnSpPr>
              <p:nvPr/>
            </p:nvCxnSpPr>
            <p:spPr>
              <a:xfrm flipH="1">
                <a:off x="3118143" y="4808998"/>
                <a:ext cx="1" cy="294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2"/>
                <a:endCxn id="14" idx="0"/>
              </p:cNvCxnSpPr>
              <p:nvPr/>
            </p:nvCxnSpPr>
            <p:spPr>
              <a:xfrm>
                <a:off x="4725837" y="4808998"/>
                <a:ext cx="690562" cy="294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2" idx="2"/>
                <a:endCxn id="14" idx="0"/>
              </p:cNvCxnSpPr>
              <p:nvPr/>
            </p:nvCxnSpPr>
            <p:spPr>
              <a:xfrm flipH="1">
                <a:off x="5416399" y="4808999"/>
                <a:ext cx="769756" cy="2941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451452" y="2057327"/>
                <a:ext cx="2110715" cy="344096"/>
              </a:xfrm>
              <a:prstGeom prst="rect">
                <a:avLst/>
              </a:prstGeom>
              <a:solidFill>
                <a:schemeClr val="accent1">
                  <a:lumMod val="40000"/>
                  <a:lumOff val="60000"/>
                </a:schemeClr>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微软雅黑"/>
                    <a:cs typeface="Times New Roman" panose="02020603050405020304" pitchFamily="18" charset="0"/>
                  </a:rPr>
                  <a:t>Machine learning</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27" name="文本框 26"/>
              <p:cNvSpPr txBox="1"/>
              <p:nvPr/>
            </p:nvSpPr>
            <p:spPr>
              <a:xfrm>
                <a:off x="6054174" y="2906077"/>
                <a:ext cx="879505" cy="344096"/>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GA</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28" name="文本框 27"/>
              <p:cNvSpPr txBox="1"/>
              <p:nvPr/>
            </p:nvSpPr>
            <p:spPr>
              <a:xfrm>
                <a:off x="7072112" y="2903055"/>
                <a:ext cx="869396" cy="344096"/>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SA</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29" name="文本框 28"/>
              <p:cNvSpPr txBox="1"/>
              <p:nvPr/>
            </p:nvSpPr>
            <p:spPr>
              <a:xfrm>
                <a:off x="8079940" y="2906077"/>
                <a:ext cx="777384" cy="344096"/>
              </a:xfrm>
              <a:prstGeom prst="rect">
                <a:avLst/>
              </a:prstGeom>
              <a:solidFill>
                <a:srgbClr val="00B0F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PSO</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grpSp>
        <p:cxnSp>
          <p:nvCxnSpPr>
            <p:cNvPr id="30" name="直接箭头连接符 29"/>
            <p:cNvCxnSpPr>
              <a:stCxn id="4" idx="2"/>
            </p:cNvCxnSpPr>
            <p:nvPr/>
          </p:nvCxnSpPr>
          <p:spPr>
            <a:xfrm>
              <a:off x="4544983" y="1652794"/>
              <a:ext cx="2276421" cy="444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2"/>
              <a:endCxn id="29" idx="0"/>
            </p:cNvCxnSpPr>
            <p:nvPr/>
          </p:nvCxnSpPr>
          <p:spPr>
            <a:xfrm>
              <a:off x="6721388" y="2458947"/>
              <a:ext cx="985858" cy="541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6" idx="2"/>
              <a:endCxn id="28" idx="0"/>
            </p:cNvCxnSpPr>
            <p:nvPr/>
          </p:nvCxnSpPr>
          <p:spPr>
            <a:xfrm>
              <a:off x="6721388" y="2458947"/>
              <a:ext cx="0" cy="538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6" idx="2"/>
            </p:cNvCxnSpPr>
            <p:nvPr/>
          </p:nvCxnSpPr>
          <p:spPr>
            <a:xfrm flipH="1">
              <a:off x="5705547" y="2458946"/>
              <a:ext cx="1015841" cy="539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78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88924-914C-8D48-AA51-58FEEFB79B79}"/>
              </a:ext>
            </a:extLst>
          </p:cNvPr>
          <p:cNvSpPr>
            <a:spLocks noGrp="1"/>
          </p:cNvSpPr>
          <p:nvPr>
            <p:ph type="title"/>
          </p:nvPr>
        </p:nvSpPr>
        <p:spPr/>
        <p:txBody>
          <a:bodyPr/>
          <a:lstStyle/>
          <a:p>
            <a:r>
              <a:rPr kumimoji="1" lang="zh-CN" altLang="en-US" dirty="0"/>
              <a:t>研究总览</a:t>
            </a:r>
            <a:r>
              <a:rPr kumimoji="1" lang="en-US" altLang="zh-CN" dirty="0"/>
              <a:t>-</a:t>
            </a:r>
            <a:r>
              <a:rPr kumimoji="1" lang="zh-CN" altLang="en-US" dirty="0"/>
              <a:t>静态时序分析和功耗分析</a:t>
            </a:r>
          </a:p>
        </p:txBody>
      </p:sp>
      <p:sp>
        <p:nvSpPr>
          <p:cNvPr id="3" name="内容占位符 2">
            <a:extLst>
              <a:ext uri="{FF2B5EF4-FFF2-40B4-BE49-F238E27FC236}">
                <a16:creationId xmlns:a16="http://schemas.microsoft.com/office/drawing/2014/main" id="{08849000-A1B3-E449-ABA0-474906216A47}"/>
              </a:ext>
            </a:extLst>
          </p:cNvPr>
          <p:cNvSpPr>
            <a:spLocks noGrp="1"/>
          </p:cNvSpPr>
          <p:nvPr>
            <p:ph idx="1"/>
          </p:nvPr>
        </p:nvSpPr>
        <p:spPr>
          <a:xfrm>
            <a:off x="609599" y="1196752"/>
            <a:ext cx="6901925" cy="4934173"/>
          </a:xfrm>
        </p:spPr>
        <p:txBody>
          <a:bodyPr/>
          <a:lstStyle/>
          <a:p>
            <a:pPr marL="342882" lvl="1" indent="-342882">
              <a:buClr>
                <a:srgbClr val="FF0000"/>
              </a:buClr>
            </a:pPr>
            <a:r>
              <a:rPr lang="zh-CN" altLang="en-US" sz="2800" b="1" dirty="0">
                <a:solidFill>
                  <a:srgbClr val="404040"/>
                </a:solidFill>
                <a:cs typeface="+mn-cs"/>
              </a:rPr>
              <a:t>静态时序分析和功耗</a:t>
            </a:r>
            <a:endParaRPr lang="en-US" altLang="zh-CN" sz="2800" b="1" dirty="0">
              <a:solidFill>
                <a:srgbClr val="404040"/>
              </a:solidFill>
              <a:cs typeface="+mn-cs"/>
            </a:endParaRPr>
          </a:p>
          <a:p>
            <a:pPr lvl="1"/>
            <a:r>
              <a:rPr kumimoji="1" lang="zh-CN" altLang="en-US" sz="2400" dirty="0"/>
              <a:t>静态时序分析和功耗分析在芯片设计中所处位置如图所示，在综合（</a:t>
            </a:r>
            <a:r>
              <a:rPr kumimoji="1" lang="en-US" altLang="zh-CN" sz="2400" dirty="0"/>
              <a:t>Synthesis</a:t>
            </a:r>
            <a:r>
              <a:rPr kumimoji="1" lang="zh-CN" altLang="en-US" sz="2400" dirty="0"/>
              <a:t>）和物理实现（</a:t>
            </a:r>
            <a:r>
              <a:rPr kumimoji="1" lang="en-US" altLang="zh-CN" sz="2400" dirty="0"/>
              <a:t>PR</a:t>
            </a:r>
            <a:r>
              <a:rPr kumimoji="1" lang="zh-CN" altLang="en-US" sz="2400" dirty="0"/>
              <a:t>）以及签核（</a:t>
            </a:r>
            <a:r>
              <a:rPr kumimoji="1" lang="en-US" altLang="zh-CN" sz="2400" dirty="0"/>
              <a:t>Signoff</a:t>
            </a:r>
            <a:r>
              <a:rPr kumimoji="1" lang="zh-CN" altLang="en-US" sz="2400" dirty="0"/>
              <a:t>）阶段都可能需要调用</a:t>
            </a:r>
            <a:r>
              <a:rPr kumimoji="1" lang="en-US" altLang="zh-CN" sz="2400" dirty="0"/>
              <a:t>STA</a:t>
            </a:r>
            <a:r>
              <a:rPr kumimoji="1" lang="zh-CN" altLang="en-US" sz="2400" dirty="0"/>
              <a:t>和</a:t>
            </a:r>
            <a:r>
              <a:rPr kumimoji="1" lang="en-US" altLang="zh-CN" sz="2400" dirty="0"/>
              <a:t>Power</a:t>
            </a:r>
            <a:r>
              <a:rPr kumimoji="1" lang="zh-CN" altLang="en-US" sz="2400" dirty="0"/>
              <a:t>等。</a:t>
            </a:r>
            <a:endParaRPr kumimoji="1" lang="en-US" altLang="zh-CN" sz="2400" dirty="0"/>
          </a:p>
          <a:p>
            <a:pPr lvl="1"/>
            <a:r>
              <a:rPr kumimoji="1" lang="zh-CN" altLang="en-US" dirty="0"/>
              <a:t>在综合和物理实现中，此时可能物理信息还不完整，需要用一些模型比如</a:t>
            </a:r>
            <a:r>
              <a:rPr kumimoji="1" lang="en-US" altLang="zh-CN" dirty="0"/>
              <a:t>WLM</a:t>
            </a:r>
            <a:r>
              <a:rPr kumimoji="1" lang="zh-CN" altLang="en-US" dirty="0"/>
              <a:t>（</a:t>
            </a:r>
            <a:r>
              <a:rPr kumimoji="1" lang="en-US" altLang="zh-CN" dirty="0"/>
              <a:t>wire load model</a:t>
            </a:r>
            <a:r>
              <a:rPr kumimoji="1" lang="zh-CN" altLang="en-US" dirty="0"/>
              <a:t>）、</a:t>
            </a:r>
            <a:r>
              <a:rPr lang="en-US" altLang="zh-CN" b="0" i="0" dirty="0">
                <a:solidFill>
                  <a:srgbClr val="1B1642"/>
                </a:solidFill>
                <a:effectLst/>
                <a:latin typeface="DM Sans" panose="020F0502020204030204" pitchFamily="2" charset="0"/>
              </a:rPr>
              <a:t> </a:t>
            </a:r>
            <a:r>
              <a:rPr kumimoji="1" lang="zh-CN" altLang="en-US" dirty="0"/>
              <a:t>斯坦纳树（</a:t>
            </a:r>
            <a:r>
              <a:rPr kumimoji="1" lang="en-US" altLang="zh-CN" dirty="0"/>
              <a:t>Steiner Tree</a:t>
            </a:r>
            <a:r>
              <a:rPr kumimoji="1" lang="zh-CN" altLang="en-US" dirty="0"/>
              <a:t>）模型来预估互连线</a:t>
            </a:r>
            <a:r>
              <a:rPr kumimoji="1" lang="en-US" altLang="zh-CN" dirty="0"/>
              <a:t>RC</a:t>
            </a:r>
            <a:r>
              <a:rPr kumimoji="1" lang="zh-CN" altLang="en-US" dirty="0"/>
              <a:t>和延时情况。</a:t>
            </a:r>
            <a:endParaRPr kumimoji="1" lang="en-US" altLang="zh-CN" dirty="0"/>
          </a:p>
          <a:p>
            <a:pPr lvl="1"/>
            <a:r>
              <a:rPr kumimoji="1" lang="zh-CN" altLang="en-US" dirty="0"/>
              <a:t>在签核阶段，此时有了完整的</a:t>
            </a:r>
            <a:r>
              <a:rPr kumimoji="1" lang="en-US" altLang="zh-CN" dirty="0"/>
              <a:t>RC</a:t>
            </a:r>
            <a:r>
              <a:rPr kumimoji="1" lang="zh-CN" altLang="en-US" dirty="0"/>
              <a:t>信息，可以通过方程求解真实的延时和功耗情况。</a:t>
            </a:r>
            <a:endParaRPr kumimoji="1" lang="en-US" altLang="zh-CN" dirty="0"/>
          </a:p>
        </p:txBody>
      </p:sp>
      <p:grpSp>
        <p:nvGrpSpPr>
          <p:cNvPr id="7" name="组合 6">
            <a:extLst>
              <a:ext uri="{FF2B5EF4-FFF2-40B4-BE49-F238E27FC236}">
                <a16:creationId xmlns:a16="http://schemas.microsoft.com/office/drawing/2014/main" id="{7A2E6F16-E0D2-4155-9353-AEE479532C80}"/>
              </a:ext>
            </a:extLst>
          </p:cNvPr>
          <p:cNvGrpSpPr/>
          <p:nvPr/>
        </p:nvGrpSpPr>
        <p:grpSpPr>
          <a:xfrm>
            <a:off x="7812152" y="1579047"/>
            <a:ext cx="4041018" cy="3921967"/>
            <a:chOff x="3573654" y="802788"/>
            <a:chExt cx="4632294" cy="5420362"/>
          </a:xfrm>
        </p:grpSpPr>
        <p:grpSp>
          <p:nvGrpSpPr>
            <p:cNvPr id="9" name="组合 8">
              <a:extLst>
                <a:ext uri="{FF2B5EF4-FFF2-40B4-BE49-F238E27FC236}">
                  <a16:creationId xmlns:a16="http://schemas.microsoft.com/office/drawing/2014/main" id="{B7485602-F69A-42D4-A813-47B194989AFF}"/>
                </a:ext>
              </a:extLst>
            </p:cNvPr>
            <p:cNvGrpSpPr/>
            <p:nvPr/>
          </p:nvGrpSpPr>
          <p:grpSpPr>
            <a:xfrm>
              <a:off x="4855088" y="802788"/>
              <a:ext cx="1157383" cy="356944"/>
              <a:chOff x="5572355" y="1186489"/>
              <a:chExt cx="1518082" cy="403758"/>
            </a:xfrm>
          </p:grpSpPr>
          <p:sp>
            <p:nvSpPr>
              <p:cNvPr id="55" name="矩形: 圆角 54">
                <a:extLst>
                  <a:ext uri="{FF2B5EF4-FFF2-40B4-BE49-F238E27FC236}">
                    <a16:creationId xmlns:a16="http://schemas.microsoft.com/office/drawing/2014/main" id="{3EA2ECEB-5FC1-4E7A-9FBB-E6EE602533F3}"/>
                  </a:ext>
                </a:extLst>
              </p:cNvPr>
              <p:cNvSpPr/>
              <p:nvPr/>
            </p:nvSpPr>
            <p:spPr>
              <a:xfrm>
                <a:off x="5572355" y="1203474"/>
                <a:ext cx="1518082" cy="38677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文本框 128">
                <a:extLst>
                  <a:ext uri="{FF2B5EF4-FFF2-40B4-BE49-F238E27FC236}">
                    <a16:creationId xmlns:a16="http://schemas.microsoft.com/office/drawing/2014/main" id="{0B733F76-5977-4656-B87A-BE5C04F563A1}"/>
                  </a:ext>
                </a:extLst>
              </p:cNvPr>
              <p:cNvSpPr txBox="1"/>
              <p:nvPr/>
            </p:nvSpPr>
            <p:spPr>
              <a:xfrm>
                <a:off x="5714401" y="1186489"/>
                <a:ext cx="1233997" cy="390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RTL</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F153429A-1C4C-4406-BAEF-3BDE0F82F64A}"/>
                </a:ext>
              </a:extLst>
            </p:cNvPr>
            <p:cNvGrpSpPr/>
            <p:nvPr/>
          </p:nvGrpSpPr>
          <p:grpSpPr>
            <a:xfrm>
              <a:off x="3612307" y="1165874"/>
              <a:ext cx="4593641" cy="4373574"/>
              <a:chOff x="3612307" y="1165874"/>
              <a:chExt cx="4593641" cy="4373574"/>
            </a:xfrm>
          </p:grpSpPr>
          <p:sp>
            <p:nvSpPr>
              <p:cNvPr id="19" name="左大括号 18">
                <a:extLst>
                  <a:ext uri="{FF2B5EF4-FFF2-40B4-BE49-F238E27FC236}">
                    <a16:creationId xmlns:a16="http://schemas.microsoft.com/office/drawing/2014/main" id="{5D1A5C8F-069E-4F86-888B-E444A942E3B2}"/>
                  </a:ext>
                </a:extLst>
              </p:cNvPr>
              <p:cNvSpPr/>
              <p:nvPr/>
            </p:nvSpPr>
            <p:spPr>
              <a:xfrm>
                <a:off x="6144533" y="3356701"/>
                <a:ext cx="353867" cy="181989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050">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DC1256A8-4AC1-4629-B29C-9B86F718857D}"/>
                  </a:ext>
                </a:extLst>
              </p:cNvPr>
              <p:cNvSpPr/>
              <p:nvPr/>
            </p:nvSpPr>
            <p:spPr>
              <a:xfrm>
                <a:off x="6625305" y="1508625"/>
                <a:ext cx="1580643" cy="4030823"/>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椭圆 20">
                <a:extLst>
                  <a:ext uri="{FF2B5EF4-FFF2-40B4-BE49-F238E27FC236}">
                    <a16:creationId xmlns:a16="http://schemas.microsoft.com/office/drawing/2014/main" id="{2CEABF52-CDC7-4142-A124-E453F65B5C24}"/>
                  </a:ext>
                </a:extLst>
              </p:cNvPr>
              <p:cNvSpPr/>
              <p:nvPr/>
            </p:nvSpPr>
            <p:spPr>
              <a:xfrm>
                <a:off x="6868644" y="2052014"/>
                <a:ext cx="1157383" cy="4002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椭圆 21">
                <a:extLst>
                  <a:ext uri="{FF2B5EF4-FFF2-40B4-BE49-F238E27FC236}">
                    <a16:creationId xmlns:a16="http://schemas.microsoft.com/office/drawing/2014/main" id="{5A85917A-6C99-4440-B44E-4A623BE65C4F}"/>
                  </a:ext>
                </a:extLst>
              </p:cNvPr>
              <p:cNvSpPr/>
              <p:nvPr/>
            </p:nvSpPr>
            <p:spPr>
              <a:xfrm>
                <a:off x="6872103" y="2594647"/>
                <a:ext cx="1157383" cy="4002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椭圆 22">
                <a:extLst>
                  <a:ext uri="{FF2B5EF4-FFF2-40B4-BE49-F238E27FC236}">
                    <a16:creationId xmlns:a16="http://schemas.microsoft.com/office/drawing/2014/main" id="{17FCF83F-A959-4AAE-BF41-8767BF8A5E4F}"/>
                  </a:ext>
                </a:extLst>
              </p:cNvPr>
              <p:cNvSpPr/>
              <p:nvPr/>
            </p:nvSpPr>
            <p:spPr>
              <a:xfrm>
                <a:off x="6876690" y="3156572"/>
                <a:ext cx="1157383" cy="4002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椭圆 23">
                <a:extLst>
                  <a:ext uri="{FF2B5EF4-FFF2-40B4-BE49-F238E27FC236}">
                    <a16:creationId xmlns:a16="http://schemas.microsoft.com/office/drawing/2014/main" id="{F7687650-B8CC-4A8E-8491-CE55181BA28E}"/>
                  </a:ext>
                </a:extLst>
              </p:cNvPr>
              <p:cNvSpPr/>
              <p:nvPr/>
            </p:nvSpPr>
            <p:spPr>
              <a:xfrm>
                <a:off x="6876690" y="3680665"/>
                <a:ext cx="1157383" cy="4002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椭圆 24">
                <a:extLst>
                  <a:ext uri="{FF2B5EF4-FFF2-40B4-BE49-F238E27FC236}">
                    <a16:creationId xmlns:a16="http://schemas.microsoft.com/office/drawing/2014/main" id="{76E00C4F-7D9C-4941-B856-9BE7A277275F}"/>
                  </a:ext>
                </a:extLst>
              </p:cNvPr>
              <p:cNvSpPr/>
              <p:nvPr/>
            </p:nvSpPr>
            <p:spPr>
              <a:xfrm>
                <a:off x="6868644" y="4221890"/>
                <a:ext cx="1157383" cy="61640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椭圆 25">
                <a:extLst>
                  <a:ext uri="{FF2B5EF4-FFF2-40B4-BE49-F238E27FC236}">
                    <a16:creationId xmlns:a16="http://schemas.microsoft.com/office/drawing/2014/main" id="{82BCA5AD-4F38-4A3B-BEDE-76DDCF457DDA}"/>
                  </a:ext>
                </a:extLst>
              </p:cNvPr>
              <p:cNvSpPr/>
              <p:nvPr/>
            </p:nvSpPr>
            <p:spPr>
              <a:xfrm>
                <a:off x="6874510" y="4958125"/>
                <a:ext cx="1157383" cy="4002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圆角 26">
                <a:extLst>
                  <a:ext uri="{FF2B5EF4-FFF2-40B4-BE49-F238E27FC236}">
                    <a16:creationId xmlns:a16="http://schemas.microsoft.com/office/drawing/2014/main" id="{B9075757-CBC0-44BA-B88A-FC0F13ABF184}"/>
                  </a:ext>
                </a:extLst>
              </p:cNvPr>
              <p:cNvSpPr/>
              <p:nvPr/>
            </p:nvSpPr>
            <p:spPr>
              <a:xfrm>
                <a:off x="4855088" y="4026566"/>
                <a:ext cx="1157383" cy="4337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圆角 27">
                <a:extLst>
                  <a:ext uri="{FF2B5EF4-FFF2-40B4-BE49-F238E27FC236}">
                    <a16:creationId xmlns:a16="http://schemas.microsoft.com/office/drawing/2014/main" id="{DA8AF7FF-1975-465C-9F65-934969103685}"/>
                  </a:ext>
                </a:extLst>
              </p:cNvPr>
              <p:cNvSpPr/>
              <p:nvPr/>
            </p:nvSpPr>
            <p:spPr>
              <a:xfrm>
                <a:off x="4848018" y="2993580"/>
                <a:ext cx="1157383" cy="4337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圆角 28">
                <a:extLst>
                  <a:ext uri="{FF2B5EF4-FFF2-40B4-BE49-F238E27FC236}">
                    <a16:creationId xmlns:a16="http://schemas.microsoft.com/office/drawing/2014/main" id="{DAB7F2E4-1DC5-46B4-B9DD-0268612C8D6C}"/>
                  </a:ext>
                </a:extLst>
              </p:cNvPr>
              <p:cNvSpPr/>
              <p:nvPr/>
            </p:nvSpPr>
            <p:spPr>
              <a:xfrm>
                <a:off x="4848018" y="4898640"/>
                <a:ext cx="1157383" cy="4337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圆角 29">
                <a:extLst>
                  <a:ext uri="{FF2B5EF4-FFF2-40B4-BE49-F238E27FC236}">
                    <a16:creationId xmlns:a16="http://schemas.microsoft.com/office/drawing/2014/main" id="{B7B7BE82-2B3C-4293-B2ED-EEA4156892C9}"/>
                  </a:ext>
                </a:extLst>
              </p:cNvPr>
              <p:cNvSpPr/>
              <p:nvPr/>
            </p:nvSpPr>
            <p:spPr>
              <a:xfrm>
                <a:off x="4858579" y="2075150"/>
                <a:ext cx="1157383" cy="43375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箭头: 右 30">
                <a:extLst>
                  <a:ext uri="{FF2B5EF4-FFF2-40B4-BE49-F238E27FC236}">
                    <a16:creationId xmlns:a16="http://schemas.microsoft.com/office/drawing/2014/main" id="{6CC05A76-17AA-4AF5-B1E9-39193E804FB5}"/>
                  </a:ext>
                </a:extLst>
              </p:cNvPr>
              <p:cNvSpPr/>
              <p:nvPr/>
            </p:nvSpPr>
            <p:spPr>
              <a:xfrm rot="5400000">
                <a:off x="5265694" y="1308913"/>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箭头: 右 31">
                <a:extLst>
                  <a:ext uri="{FF2B5EF4-FFF2-40B4-BE49-F238E27FC236}">
                    <a16:creationId xmlns:a16="http://schemas.microsoft.com/office/drawing/2014/main" id="{FFC854E4-6DE7-4557-A69C-DDEE8B8BDB1C}"/>
                  </a:ext>
                </a:extLst>
              </p:cNvPr>
              <p:cNvSpPr/>
              <p:nvPr/>
            </p:nvSpPr>
            <p:spPr>
              <a:xfrm rot="5400000">
                <a:off x="5272762" y="4586615"/>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箭头: 右 32">
                <a:extLst>
                  <a:ext uri="{FF2B5EF4-FFF2-40B4-BE49-F238E27FC236}">
                    <a16:creationId xmlns:a16="http://schemas.microsoft.com/office/drawing/2014/main" id="{30B97AB6-DF10-487D-BD56-3455D4D37BE9}"/>
                  </a:ext>
                </a:extLst>
              </p:cNvPr>
              <p:cNvSpPr/>
              <p:nvPr/>
            </p:nvSpPr>
            <p:spPr>
              <a:xfrm rot="5400000">
                <a:off x="5272763" y="3675135"/>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箭头: 右 33">
                <a:extLst>
                  <a:ext uri="{FF2B5EF4-FFF2-40B4-BE49-F238E27FC236}">
                    <a16:creationId xmlns:a16="http://schemas.microsoft.com/office/drawing/2014/main" id="{E70BBA6E-2EC9-44D8-9441-016006CF6788}"/>
                  </a:ext>
                </a:extLst>
              </p:cNvPr>
              <p:cNvSpPr/>
              <p:nvPr/>
            </p:nvSpPr>
            <p:spPr>
              <a:xfrm rot="5400000">
                <a:off x="5272763" y="2669131"/>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圆角 34">
                <a:extLst>
                  <a:ext uri="{FF2B5EF4-FFF2-40B4-BE49-F238E27FC236}">
                    <a16:creationId xmlns:a16="http://schemas.microsoft.com/office/drawing/2014/main" id="{E98D2D6F-E8E1-408D-B715-4C731466AD9E}"/>
                  </a:ext>
                </a:extLst>
              </p:cNvPr>
              <p:cNvSpPr/>
              <p:nvPr/>
            </p:nvSpPr>
            <p:spPr>
              <a:xfrm>
                <a:off x="4590299" y="1660345"/>
                <a:ext cx="1713642" cy="1861630"/>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箭头: 右 35">
                <a:extLst>
                  <a:ext uri="{FF2B5EF4-FFF2-40B4-BE49-F238E27FC236}">
                    <a16:creationId xmlns:a16="http://schemas.microsoft.com/office/drawing/2014/main" id="{F691AC71-7618-4CA5-9B6A-63B0A18CA45D}"/>
                  </a:ext>
                </a:extLst>
              </p:cNvPr>
              <p:cNvSpPr/>
              <p:nvPr/>
            </p:nvSpPr>
            <p:spPr>
              <a:xfrm>
                <a:off x="6152217" y="2153480"/>
                <a:ext cx="635181" cy="26457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箭头: 右 36">
                <a:extLst>
                  <a:ext uri="{FF2B5EF4-FFF2-40B4-BE49-F238E27FC236}">
                    <a16:creationId xmlns:a16="http://schemas.microsoft.com/office/drawing/2014/main" id="{99673AED-B7DD-4E3D-95D0-2439CEEA3193}"/>
                  </a:ext>
                </a:extLst>
              </p:cNvPr>
              <p:cNvSpPr/>
              <p:nvPr/>
            </p:nvSpPr>
            <p:spPr>
              <a:xfrm rot="9724435">
                <a:off x="6131951" y="2877442"/>
                <a:ext cx="698073" cy="274306"/>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8" name="连接符: 曲线 37">
                <a:extLst>
                  <a:ext uri="{FF2B5EF4-FFF2-40B4-BE49-F238E27FC236}">
                    <a16:creationId xmlns:a16="http://schemas.microsoft.com/office/drawing/2014/main" id="{4F7C41D1-F1AA-4198-9EFF-E05F3BACA960}"/>
                  </a:ext>
                </a:extLst>
              </p:cNvPr>
              <p:cNvCxnSpPr>
                <a:cxnSpLocks/>
                <a:stCxn id="54" idx="3"/>
                <a:endCxn id="20" idx="1"/>
              </p:cNvCxnSpPr>
              <p:nvPr/>
            </p:nvCxnSpPr>
            <p:spPr>
              <a:xfrm>
                <a:off x="4485142" y="1392194"/>
                <a:ext cx="2140162" cy="2131843"/>
              </a:xfrm>
              <a:prstGeom prst="curvedConnector3">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932930C5-3E8C-4649-9D04-FD056DA23F91}"/>
                  </a:ext>
                </a:extLst>
              </p:cNvPr>
              <p:cNvCxnSpPr>
                <a:cxnSpLocks/>
                <a:stCxn id="53" idx="2"/>
                <a:endCxn id="35" idx="1"/>
              </p:cNvCxnSpPr>
              <p:nvPr/>
            </p:nvCxnSpPr>
            <p:spPr>
              <a:xfrm rot="16200000" flipH="1">
                <a:off x="3823748" y="1824609"/>
                <a:ext cx="991528" cy="541574"/>
              </a:xfrm>
              <a:prstGeom prst="curved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文本框 112">
                <a:extLst>
                  <a:ext uri="{FF2B5EF4-FFF2-40B4-BE49-F238E27FC236}">
                    <a16:creationId xmlns:a16="http://schemas.microsoft.com/office/drawing/2014/main" id="{5F9EC96A-15A3-44DF-B4D8-6350E0E98447}"/>
                  </a:ext>
                </a:extLst>
              </p:cNvPr>
              <p:cNvSpPr txBox="1"/>
              <p:nvPr/>
            </p:nvSpPr>
            <p:spPr>
              <a:xfrm>
                <a:off x="4583729" y="1696887"/>
                <a:ext cx="1506749"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Implementation</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文本框 113">
                <a:extLst>
                  <a:ext uri="{FF2B5EF4-FFF2-40B4-BE49-F238E27FC236}">
                    <a16:creationId xmlns:a16="http://schemas.microsoft.com/office/drawing/2014/main" id="{4BDE5D5E-C441-496A-BF32-C729C56C041A}"/>
                  </a:ext>
                </a:extLst>
              </p:cNvPr>
              <p:cNvSpPr txBox="1"/>
              <p:nvPr/>
            </p:nvSpPr>
            <p:spPr>
              <a:xfrm>
                <a:off x="6752250" y="1589007"/>
                <a:ext cx="1102352" cy="561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Verification</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114">
                <a:extLst>
                  <a:ext uri="{FF2B5EF4-FFF2-40B4-BE49-F238E27FC236}">
                    <a16:creationId xmlns:a16="http://schemas.microsoft.com/office/drawing/2014/main" id="{7A73529F-DBCF-497B-9AEB-1A231A4D93D5}"/>
                  </a:ext>
                </a:extLst>
              </p:cNvPr>
              <p:cNvSpPr txBox="1"/>
              <p:nvPr/>
            </p:nvSpPr>
            <p:spPr>
              <a:xfrm>
                <a:off x="4921408" y="3044788"/>
                <a:ext cx="94079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P&amp;R</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115">
                <a:extLst>
                  <a:ext uri="{FF2B5EF4-FFF2-40B4-BE49-F238E27FC236}">
                    <a16:creationId xmlns:a16="http://schemas.microsoft.com/office/drawing/2014/main" id="{D46B99DC-02E6-43EA-9B9F-1CFAB719DBB3}"/>
                  </a:ext>
                </a:extLst>
              </p:cNvPr>
              <p:cNvSpPr txBox="1"/>
              <p:nvPr/>
            </p:nvSpPr>
            <p:spPr>
              <a:xfrm>
                <a:off x="4963384" y="4077775"/>
                <a:ext cx="94079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Signoff</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116">
                <a:extLst>
                  <a:ext uri="{FF2B5EF4-FFF2-40B4-BE49-F238E27FC236}">
                    <a16:creationId xmlns:a16="http://schemas.microsoft.com/office/drawing/2014/main" id="{ACF007A8-11D8-45BA-B211-BF4364A68D98}"/>
                  </a:ext>
                </a:extLst>
              </p:cNvPr>
              <p:cNvSpPr txBox="1"/>
              <p:nvPr/>
            </p:nvSpPr>
            <p:spPr>
              <a:xfrm>
                <a:off x="4924078" y="4945057"/>
                <a:ext cx="94079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Tapeout</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文本框 117">
                <a:extLst>
                  <a:ext uri="{FF2B5EF4-FFF2-40B4-BE49-F238E27FC236}">
                    <a16:creationId xmlns:a16="http://schemas.microsoft.com/office/drawing/2014/main" id="{167A305C-F543-4CFC-BECA-BE47FC936A84}"/>
                  </a:ext>
                </a:extLst>
              </p:cNvPr>
              <p:cNvSpPr txBox="1"/>
              <p:nvPr/>
            </p:nvSpPr>
            <p:spPr>
              <a:xfrm>
                <a:off x="4800519" y="2124041"/>
                <a:ext cx="1303475" cy="561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Synthesis/DFT</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文本框 118">
                <a:extLst>
                  <a:ext uri="{FF2B5EF4-FFF2-40B4-BE49-F238E27FC236}">
                    <a16:creationId xmlns:a16="http://schemas.microsoft.com/office/drawing/2014/main" id="{A0C804C5-0D7D-4AEB-A7B6-21E330AE783E}"/>
                  </a:ext>
                </a:extLst>
              </p:cNvPr>
              <p:cNvSpPr txBox="1"/>
              <p:nvPr/>
            </p:nvSpPr>
            <p:spPr>
              <a:xfrm>
                <a:off x="6990476" y="2102492"/>
                <a:ext cx="94079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Formal</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文本框 119">
                <a:extLst>
                  <a:ext uri="{FF2B5EF4-FFF2-40B4-BE49-F238E27FC236}">
                    <a16:creationId xmlns:a16="http://schemas.microsoft.com/office/drawing/2014/main" id="{6F9653FF-F84E-4558-A9BC-F4429E7A15B3}"/>
                  </a:ext>
                </a:extLst>
              </p:cNvPr>
              <p:cNvSpPr txBox="1"/>
              <p:nvPr/>
            </p:nvSpPr>
            <p:spPr>
              <a:xfrm>
                <a:off x="6862477" y="2578346"/>
                <a:ext cx="1185209"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Simulation</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文本框 120">
                <a:extLst>
                  <a:ext uri="{FF2B5EF4-FFF2-40B4-BE49-F238E27FC236}">
                    <a16:creationId xmlns:a16="http://schemas.microsoft.com/office/drawing/2014/main" id="{1784E21D-66AC-43CD-B4D0-D5DE0A4CE870}"/>
                  </a:ext>
                </a:extLst>
              </p:cNvPr>
              <p:cNvSpPr txBox="1"/>
              <p:nvPr/>
            </p:nvSpPr>
            <p:spPr>
              <a:xfrm>
                <a:off x="6920986" y="3207051"/>
                <a:ext cx="106480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RCX</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文本框 121">
                <a:extLst>
                  <a:ext uri="{FF2B5EF4-FFF2-40B4-BE49-F238E27FC236}">
                    <a16:creationId xmlns:a16="http://schemas.microsoft.com/office/drawing/2014/main" id="{35834F72-F806-43F0-A7D1-912685239E40}"/>
                  </a:ext>
                </a:extLst>
              </p:cNvPr>
              <p:cNvSpPr txBox="1"/>
              <p:nvPr/>
            </p:nvSpPr>
            <p:spPr>
              <a:xfrm>
                <a:off x="6866838" y="3731142"/>
                <a:ext cx="1157383"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STA</a:t>
                </a:r>
                <a:endParaRPr lang="zh-CN" altLang="en-US" sz="1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文本框 122">
                <a:extLst>
                  <a:ext uri="{FF2B5EF4-FFF2-40B4-BE49-F238E27FC236}">
                    <a16:creationId xmlns:a16="http://schemas.microsoft.com/office/drawing/2014/main" id="{B3087127-23B1-4711-9F09-90F7DD736860}"/>
                  </a:ext>
                </a:extLst>
              </p:cNvPr>
              <p:cNvSpPr txBox="1"/>
              <p:nvPr/>
            </p:nvSpPr>
            <p:spPr>
              <a:xfrm>
                <a:off x="6862477" y="4243448"/>
                <a:ext cx="1157383" cy="5612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Power</a:t>
                </a:r>
              </a:p>
              <a:p>
                <a:pPr algn="ctr"/>
                <a:r>
                  <a:rPr lang="en-US" altLang="zh-CN" sz="1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IR Drop</a:t>
                </a:r>
                <a:endParaRPr lang="zh-CN" altLang="en-US" sz="1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文本框 123">
                <a:extLst>
                  <a:ext uri="{FF2B5EF4-FFF2-40B4-BE49-F238E27FC236}">
                    <a16:creationId xmlns:a16="http://schemas.microsoft.com/office/drawing/2014/main" id="{71B30216-91AE-4493-8EE7-14AA8021D8E4}"/>
                  </a:ext>
                </a:extLst>
              </p:cNvPr>
              <p:cNvSpPr txBox="1"/>
              <p:nvPr/>
            </p:nvSpPr>
            <p:spPr>
              <a:xfrm>
                <a:off x="6996342" y="5008604"/>
                <a:ext cx="940797" cy="3453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PV</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组合 51">
                <a:extLst>
                  <a:ext uri="{FF2B5EF4-FFF2-40B4-BE49-F238E27FC236}">
                    <a16:creationId xmlns:a16="http://schemas.microsoft.com/office/drawing/2014/main" id="{EF0AE86F-B7A7-40D3-BBA9-76B228039145}"/>
                  </a:ext>
                </a:extLst>
              </p:cNvPr>
              <p:cNvGrpSpPr/>
              <p:nvPr/>
            </p:nvGrpSpPr>
            <p:grpSpPr>
              <a:xfrm>
                <a:off x="3612307" y="1165874"/>
                <a:ext cx="872840" cy="433758"/>
                <a:chOff x="3644310" y="1099601"/>
                <a:chExt cx="1144859" cy="490646"/>
              </a:xfrm>
            </p:grpSpPr>
            <p:sp>
              <p:nvSpPr>
                <p:cNvPr id="53" name="矩形 52">
                  <a:extLst>
                    <a:ext uri="{FF2B5EF4-FFF2-40B4-BE49-F238E27FC236}">
                      <a16:creationId xmlns:a16="http://schemas.microsoft.com/office/drawing/2014/main" id="{AA7EA1B3-A65E-48B6-93A2-52F4D3BBF0CC}"/>
                    </a:ext>
                  </a:extLst>
                </p:cNvPr>
                <p:cNvSpPr/>
                <p:nvPr/>
              </p:nvSpPr>
              <p:spPr>
                <a:xfrm>
                  <a:off x="3687561" y="1099601"/>
                  <a:ext cx="1058359" cy="4906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n>
                      <a:solidFill>
                        <a:schemeClr val="accent1">
                          <a:lumMod val="40000"/>
                          <a:lumOff val="60000"/>
                        </a:schemeClr>
                      </a:solidFill>
                    </a:ln>
                    <a:solidFill>
                      <a:schemeClr val="accent1">
                        <a:lumMod val="40000"/>
                        <a:lumOff val="6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文本框 126">
                  <a:extLst>
                    <a:ext uri="{FF2B5EF4-FFF2-40B4-BE49-F238E27FC236}">
                      <a16:creationId xmlns:a16="http://schemas.microsoft.com/office/drawing/2014/main" id="{03C4B374-6ADB-4E70-BF5B-667D78E34B33}"/>
                    </a:ext>
                  </a:extLst>
                </p:cNvPr>
                <p:cNvSpPr txBox="1"/>
                <p:nvPr/>
              </p:nvSpPr>
              <p:spPr>
                <a:xfrm>
                  <a:off x="3644310" y="1160258"/>
                  <a:ext cx="1144859" cy="39069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PDK</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 name="组合 10">
              <a:extLst>
                <a:ext uri="{FF2B5EF4-FFF2-40B4-BE49-F238E27FC236}">
                  <a16:creationId xmlns:a16="http://schemas.microsoft.com/office/drawing/2014/main" id="{94663482-A54A-491E-82F2-CE43F3B109E1}"/>
                </a:ext>
              </a:extLst>
            </p:cNvPr>
            <p:cNvGrpSpPr/>
            <p:nvPr/>
          </p:nvGrpSpPr>
          <p:grpSpPr>
            <a:xfrm>
              <a:off x="4855088" y="5661888"/>
              <a:ext cx="1157383" cy="561262"/>
              <a:chOff x="5572355" y="1007179"/>
              <a:chExt cx="1518082" cy="634872"/>
            </a:xfrm>
          </p:grpSpPr>
          <p:sp>
            <p:nvSpPr>
              <p:cNvPr id="17" name="矩形: 圆角 16">
                <a:extLst>
                  <a:ext uri="{FF2B5EF4-FFF2-40B4-BE49-F238E27FC236}">
                    <a16:creationId xmlns:a16="http://schemas.microsoft.com/office/drawing/2014/main" id="{1D77C1D7-5217-4DF0-A436-C3ACC7DC59E8}"/>
                  </a:ext>
                </a:extLst>
              </p:cNvPr>
              <p:cNvSpPr/>
              <p:nvPr/>
            </p:nvSpPr>
            <p:spPr>
              <a:xfrm>
                <a:off x="5572355" y="1099601"/>
                <a:ext cx="1518082" cy="49064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90">
                <a:extLst>
                  <a:ext uri="{FF2B5EF4-FFF2-40B4-BE49-F238E27FC236}">
                    <a16:creationId xmlns:a16="http://schemas.microsoft.com/office/drawing/2014/main" id="{5AF25A10-7CF5-4EE8-B3A5-3EF30F717BBD}"/>
                  </a:ext>
                </a:extLst>
              </p:cNvPr>
              <p:cNvSpPr txBox="1"/>
              <p:nvPr/>
            </p:nvSpPr>
            <p:spPr>
              <a:xfrm>
                <a:off x="5714393" y="1007179"/>
                <a:ext cx="1233997" cy="6348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Package &amp;Test</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 name="组合 11">
              <a:extLst>
                <a:ext uri="{FF2B5EF4-FFF2-40B4-BE49-F238E27FC236}">
                  <a16:creationId xmlns:a16="http://schemas.microsoft.com/office/drawing/2014/main" id="{BFCA7DB5-C0F6-44FF-B595-BD850ED1791E}"/>
                </a:ext>
              </a:extLst>
            </p:cNvPr>
            <p:cNvGrpSpPr/>
            <p:nvPr/>
          </p:nvGrpSpPr>
          <p:grpSpPr>
            <a:xfrm>
              <a:off x="3573654" y="5743593"/>
              <a:ext cx="830888" cy="433758"/>
              <a:chOff x="5572355" y="1099601"/>
              <a:chExt cx="1518082" cy="490646"/>
            </a:xfrm>
          </p:grpSpPr>
          <p:sp>
            <p:nvSpPr>
              <p:cNvPr id="15" name="矩形: 圆角 14">
                <a:extLst>
                  <a:ext uri="{FF2B5EF4-FFF2-40B4-BE49-F238E27FC236}">
                    <a16:creationId xmlns:a16="http://schemas.microsoft.com/office/drawing/2014/main" id="{B43C8EE0-AD8C-49CA-A393-B858A3A8F175}"/>
                  </a:ext>
                </a:extLst>
              </p:cNvPr>
              <p:cNvSpPr/>
              <p:nvPr/>
            </p:nvSpPr>
            <p:spPr>
              <a:xfrm>
                <a:off x="5572355" y="1099601"/>
                <a:ext cx="1518082" cy="49064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88">
                <a:extLst>
                  <a:ext uri="{FF2B5EF4-FFF2-40B4-BE49-F238E27FC236}">
                    <a16:creationId xmlns:a16="http://schemas.microsoft.com/office/drawing/2014/main" id="{F0BCCCC5-4E05-4096-9142-908B08756511}"/>
                  </a:ext>
                </a:extLst>
              </p:cNvPr>
              <p:cNvSpPr txBox="1"/>
              <p:nvPr/>
            </p:nvSpPr>
            <p:spPr>
              <a:xfrm>
                <a:off x="5699114" y="1157384"/>
                <a:ext cx="1233997" cy="390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a:latin typeface="微软雅黑" panose="020B0503020204020204" pitchFamily="34" charset="-122"/>
                    <a:ea typeface="微软雅黑" panose="020B0503020204020204" pitchFamily="34" charset="-122"/>
                    <a:cs typeface="Times New Roman" panose="02020603050405020304" pitchFamily="18" charset="0"/>
                  </a:rPr>
                  <a:t>PCB</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箭头: 右 12">
              <a:extLst>
                <a:ext uri="{FF2B5EF4-FFF2-40B4-BE49-F238E27FC236}">
                  <a16:creationId xmlns:a16="http://schemas.microsoft.com/office/drawing/2014/main" id="{17481AAB-3CD0-4E8B-8053-40EFFD2697FD}"/>
                </a:ext>
              </a:extLst>
            </p:cNvPr>
            <p:cNvSpPr/>
            <p:nvPr/>
          </p:nvSpPr>
          <p:spPr>
            <a:xfrm rot="5400000">
              <a:off x="5272425" y="5440005"/>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箭头: 右 13">
              <a:extLst>
                <a:ext uri="{FF2B5EF4-FFF2-40B4-BE49-F238E27FC236}">
                  <a16:creationId xmlns:a16="http://schemas.microsoft.com/office/drawing/2014/main" id="{BCEB28B9-2586-419D-B98E-3EFEB5BF8A72}"/>
                </a:ext>
              </a:extLst>
            </p:cNvPr>
            <p:cNvSpPr/>
            <p:nvPr/>
          </p:nvSpPr>
          <p:spPr>
            <a:xfrm rot="10800000">
              <a:off x="4457755" y="5840337"/>
              <a:ext cx="322037" cy="21645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4818360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Crosstalk noise calculation </a:t>
            </a:r>
            <a:endParaRPr lang="zh-CN" altLang="en-US"/>
          </a:p>
        </p:txBody>
      </p:sp>
      <p:pic>
        <p:nvPicPr>
          <p:cNvPr id="3" name="图片 2"/>
          <p:cNvPicPr>
            <a:picLocks noChangeAspect="1"/>
          </p:cNvPicPr>
          <p:nvPr/>
        </p:nvPicPr>
        <p:blipFill>
          <a:blip r:embed="rId3"/>
          <a:stretch>
            <a:fillRect/>
          </a:stretch>
        </p:blipFill>
        <p:spPr>
          <a:xfrm>
            <a:off x="18635" y="3584274"/>
            <a:ext cx="3576982" cy="2373997"/>
          </a:xfrm>
          <a:prstGeom prst="rect">
            <a:avLst/>
          </a:prstGeom>
        </p:spPr>
      </p:pic>
      <p:pic>
        <p:nvPicPr>
          <p:cNvPr id="4" name="图片 3"/>
          <p:cNvPicPr>
            <a:picLocks noChangeAspect="1"/>
          </p:cNvPicPr>
          <p:nvPr/>
        </p:nvPicPr>
        <p:blipFill>
          <a:blip r:embed="rId4"/>
          <a:stretch>
            <a:fillRect/>
          </a:stretch>
        </p:blipFill>
        <p:spPr>
          <a:xfrm>
            <a:off x="8124699" y="746007"/>
            <a:ext cx="1279599" cy="467232"/>
          </a:xfrm>
          <a:prstGeom prst="rect">
            <a:avLst/>
          </a:prstGeom>
        </p:spPr>
      </p:pic>
      <p:pic>
        <p:nvPicPr>
          <p:cNvPr id="5" name="图片 4"/>
          <p:cNvPicPr>
            <a:picLocks noChangeAspect="1"/>
          </p:cNvPicPr>
          <p:nvPr/>
        </p:nvPicPr>
        <p:blipFill>
          <a:blip r:embed="rId5"/>
          <a:stretch>
            <a:fillRect/>
          </a:stretch>
        </p:blipFill>
        <p:spPr>
          <a:xfrm>
            <a:off x="7564612" y="1942827"/>
            <a:ext cx="2705100" cy="587895"/>
          </a:xfrm>
          <a:prstGeom prst="rect">
            <a:avLst/>
          </a:prstGeom>
        </p:spPr>
      </p:pic>
      <p:pic>
        <p:nvPicPr>
          <p:cNvPr id="6" name="图片 5"/>
          <p:cNvPicPr>
            <a:picLocks noChangeAspect="1"/>
          </p:cNvPicPr>
          <p:nvPr/>
        </p:nvPicPr>
        <p:blipFill>
          <a:blip r:embed="rId6"/>
          <a:stretch>
            <a:fillRect/>
          </a:stretch>
        </p:blipFill>
        <p:spPr>
          <a:xfrm>
            <a:off x="7754677" y="2980571"/>
            <a:ext cx="2367378" cy="698685"/>
          </a:xfrm>
          <a:prstGeom prst="rect">
            <a:avLst/>
          </a:prstGeom>
        </p:spPr>
      </p:pic>
      <p:pic>
        <p:nvPicPr>
          <p:cNvPr id="7" name="图片 6"/>
          <p:cNvPicPr>
            <a:picLocks noChangeAspect="1"/>
          </p:cNvPicPr>
          <p:nvPr/>
        </p:nvPicPr>
        <p:blipFill>
          <a:blip r:embed="rId7"/>
          <a:stretch>
            <a:fillRect/>
          </a:stretch>
        </p:blipFill>
        <p:spPr>
          <a:xfrm>
            <a:off x="7618205" y="4040007"/>
            <a:ext cx="2488624" cy="732758"/>
          </a:xfrm>
          <a:prstGeom prst="rect">
            <a:avLst/>
          </a:prstGeom>
        </p:spPr>
      </p:pic>
      <p:pic>
        <p:nvPicPr>
          <p:cNvPr id="8" name="图片 7"/>
          <p:cNvPicPr>
            <a:picLocks noChangeAspect="1"/>
          </p:cNvPicPr>
          <p:nvPr/>
        </p:nvPicPr>
        <p:blipFill>
          <a:blip r:embed="rId8"/>
          <a:stretch>
            <a:fillRect/>
          </a:stretch>
        </p:blipFill>
        <p:spPr>
          <a:xfrm>
            <a:off x="6841890" y="5142987"/>
            <a:ext cx="4250334" cy="1236042"/>
          </a:xfrm>
          <a:prstGeom prst="rect">
            <a:avLst/>
          </a:prstGeom>
        </p:spPr>
      </p:pic>
      <p:pic>
        <p:nvPicPr>
          <p:cNvPr id="9" name="图片 8"/>
          <p:cNvPicPr>
            <a:picLocks noChangeAspect="1"/>
          </p:cNvPicPr>
          <p:nvPr/>
        </p:nvPicPr>
        <p:blipFill>
          <a:blip r:embed="rId9"/>
          <a:stretch>
            <a:fillRect/>
          </a:stretch>
        </p:blipFill>
        <p:spPr>
          <a:xfrm>
            <a:off x="3576982" y="3815742"/>
            <a:ext cx="2934415" cy="2197707"/>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6400302" y="325960"/>
                <a:ext cx="5589448" cy="5632311"/>
              </a:xfrm>
              <a:prstGeom prst="rect">
                <a:avLst/>
              </a:prstGeom>
            </p:spPr>
            <p:txBody>
              <a:bodyPr wrap="square">
                <a:spAutoFit/>
              </a:bodyPr>
              <a:lstStyle/>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The impedance at node 1, satisfying the following</a:t>
                </a: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Then at node 2, we have </a:t>
                </a:r>
              </a:p>
              <a:p>
                <a:pPr marL="285750" indent="-285750">
                  <a:buClr>
                    <a:srgbClr val="9A0001"/>
                  </a:buClr>
                  <a:buFont typeface="Wingdings" panose="05000000000000000000" pitchFamily="2" charset="2"/>
                  <a:buChar char="l"/>
                </a:pPr>
                <a:endParaRPr lang="en-US" altLang="zh-CN">
                  <a:solidFill>
                    <a:srgbClr val="000000"/>
                  </a:solidFill>
                  <a:latin typeface="Times-Roman"/>
                </a:endParaRPr>
              </a:p>
              <a:p>
                <a:pPr>
                  <a:buClr>
                    <a:srgbClr val="9A0001"/>
                  </a:buClr>
                </a:pPr>
                <a:endParaRPr lang="en-US" altLang="zh-CN">
                  <a:solidFill>
                    <a:srgbClr val="000000"/>
                  </a:solidFill>
                  <a:latin typeface="Times-Roman"/>
                </a:endParaRPr>
              </a:p>
              <a:p>
                <a:pPr>
                  <a:buClr>
                    <a:srgbClr val="9A0001"/>
                  </a:buClr>
                </a:pPr>
                <a:endParaRPr lang="en-US" altLang="zh-CN">
                  <a:solidFill>
                    <a:srgbClr val="000000"/>
                  </a:solidFill>
                  <a:latin typeface="Times-Roman"/>
                </a:endParaRPr>
              </a:p>
              <a:p>
                <a:pPr marL="285750" indent="-285750">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Denote the </a:t>
                </a:r>
                <a:r>
                  <a:rPr lang="en-US" altLang="zh-CN" b="1">
                    <a:latin typeface="Times New Roman" panose="02020603050405020304" pitchFamily="18" charset="0"/>
                    <a:cs typeface="Times New Roman" panose="02020603050405020304" pitchFamily="18" charset="0"/>
                  </a:rPr>
                  <a:t>s</a:t>
                </a:r>
                <a:r>
                  <a:rPr lang="en-US" altLang="zh-CN">
                    <a:latin typeface="Times New Roman" panose="02020603050405020304" pitchFamily="18" charset="0"/>
                    <a:cs typeface="Times New Roman" panose="02020603050405020304" pitchFamily="18" charset="0"/>
                  </a:rPr>
                  <a:t>-domain voltage at node 2 by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then</a:t>
                </a: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The output voltage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b="0" i="1" smtClean="0">
                            <a:latin typeface="Cambria Math" panose="02040503050406030204" pitchFamily="18" charset="0"/>
                          </a:rPr>
                          <m:t>𝑜𝑢𝑡</m:t>
                        </m:r>
                      </m:sub>
                    </m:sSub>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in the s-domain is</a:t>
                </a:r>
                <a:endParaRPr lang="zh-CN" altLang="en-US">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Substituting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oMath>
                </a14:m>
                <a:r>
                  <a:rPr lang="en-US" altLang="zh-CN">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oMath>
                </a14:m>
                <a:r>
                  <a:rPr lang="en-US" altLang="zh-CN">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oMath>
                </a14:m>
                <a:r>
                  <a:rPr lang="en-US" altLang="zh-CN">
                    <a:latin typeface="Times New Roman" panose="02020603050405020304" pitchFamily="18" charset="0"/>
                    <a:cs typeface="Times New Roman" panose="02020603050405020304" pitchFamily="18" charset="0"/>
                  </a:rPr>
                  <a:t> into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𝑜𝑢𝑡</m:t>
                        </m:r>
                      </m:sub>
                    </m:sSub>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oMath>
                </a14:m>
                <a:r>
                  <a:rPr lang="en-US" altLang="zh-CN">
                    <a:latin typeface="Times New Roman" panose="02020603050405020304" pitchFamily="18" charset="0"/>
                    <a:cs typeface="Times New Roman" panose="02020603050405020304" pitchFamily="18" charset="0"/>
                  </a:rPr>
                  <a:t>, we have</a:t>
                </a: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r>
                  <a:rPr lang="en-US" altLang="zh-CN">
                    <a:solidFill>
                      <a:srgbClr val="000000"/>
                    </a:solidFill>
                    <a:latin typeface="Times New Roman" panose="02020603050405020304" pitchFamily="18" charset="0"/>
                    <a:cs typeface="Times New Roman" panose="02020603050405020304" pitchFamily="18" charset="0"/>
                  </a:rPr>
                  <a:t> </a:t>
                </a:r>
              </a:p>
              <a:p>
                <a:pPr>
                  <a:buClr>
                    <a:srgbClr val="9A0001"/>
                  </a:buClr>
                </a:pPr>
                <a:endParaRPr lang="zh-CN" altLang="en-US">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400302" y="325960"/>
                <a:ext cx="5589448" cy="5632311"/>
              </a:xfrm>
              <a:prstGeom prst="rect">
                <a:avLst/>
              </a:prstGeom>
              <a:blipFill>
                <a:blip r:embed="rId10"/>
                <a:stretch>
                  <a:fillRect l="-763" t="-541"/>
                </a:stretch>
              </a:blipFill>
            </p:spPr>
            <p:txBody>
              <a:bodyPr/>
              <a:lstStyle/>
              <a:p>
                <a:r>
                  <a:rPr lang="zh-CN" altLang="en-US">
                    <a:noFill/>
                  </a:rPr>
                  <a:t> </a:t>
                </a:r>
              </a:p>
            </p:txBody>
          </p:sp>
        </mc:Fallback>
      </mc:AlternateContent>
      <p:sp>
        <p:nvSpPr>
          <p:cNvPr id="11" name="矩形 10"/>
          <p:cNvSpPr/>
          <p:nvPr/>
        </p:nvSpPr>
        <p:spPr>
          <a:xfrm>
            <a:off x="349344" y="6400093"/>
            <a:ext cx="11766850" cy="407804"/>
          </a:xfrm>
          <a:prstGeom prst="rect">
            <a:avLst/>
          </a:prstGeom>
        </p:spPr>
        <p:txBody>
          <a:bodyPr wrap="square">
            <a:spAutoFit/>
          </a:bodyPr>
          <a:lstStyle/>
          <a:p>
            <a:pPr marL="252095" indent="-252095" latinLnBrk="1">
              <a:spcBef>
                <a:spcPts val="300"/>
              </a:spcBef>
              <a:defRPr/>
            </a:pPr>
            <a:r>
              <a:rPr lang="en-US" altLang="zh-CN" sz="900" kern="100">
                <a:solidFill>
                  <a:schemeClr val="bg1">
                    <a:lumMod val="50000"/>
                  </a:schemeClr>
                </a:solidFill>
                <a:latin typeface="Times New Roman" panose="02020603050405020304" pitchFamily="18" charset="0"/>
                <a:ea typeface="宋体" panose="02010600030101010101" pitchFamily="2" charset="-122"/>
              </a:rPr>
              <a:t>[9]Cong J, Pan D Z, Srinivas P V. Improved crosstalk modeling for noise constrained interconnect optimization[C]//Proceedings of the 2001 Asia and South Pacific Design Automation Conference. 2001: 373-378.</a:t>
            </a:r>
          </a:p>
          <a:p>
            <a:pPr marL="252095" indent="-252095" latinLnBrk="1">
              <a:spcBef>
                <a:spcPts val="300"/>
              </a:spcBef>
              <a:defRPr/>
            </a:pPr>
            <a:r>
              <a:rPr lang="en-US" altLang="zh-CN" sz="900" kern="100">
                <a:solidFill>
                  <a:schemeClr val="bg1">
                    <a:lumMod val="50000"/>
                  </a:schemeClr>
                </a:solidFill>
                <a:latin typeface="Times New Roman" panose="02020603050405020304" pitchFamily="18" charset="0"/>
                <a:ea typeface="宋体" panose="02010600030101010101" pitchFamily="2" charset="-122"/>
              </a:rPr>
              <a:t>[10]Takahashi M, Hashimoto M, Onodera H. Crosstalk noise estimation for generic RC trees[C]//Proceedings 2001 IEEE International Conference on Computer Design: VLSI in Computers and Processors. ICCD 2001. IEEE, 2001: 110-116.</a:t>
            </a:r>
            <a:endParaRPr lang="zh-CN" altLang="en-US" sz="900" kern="100">
              <a:solidFill>
                <a:schemeClr val="bg1">
                  <a:lumMod val="50000"/>
                </a:schemeClr>
              </a:solidFill>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11"/>
          <a:stretch>
            <a:fillRect/>
          </a:stretch>
        </p:blipFill>
        <p:spPr>
          <a:xfrm>
            <a:off x="184630" y="1100783"/>
            <a:ext cx="2979976" cy="1697966"/>
          </a:xfrm>
          <a:prstGeom prst="rect">
            <a:avLst/>
          </a:prstGeom>
        </p:spPr>
      </p:pic>
      <p:pic>
        <p:nvPicPr>
          <p:cNvPr id="13" name="图片 12"/>
          <p:cNvPicPr>
            <a:picLocks noChangeAspect="1"/>
          </p:cNvPicPr>
          <p:nvPr/>
        </p:nvPicPr>
        <p:blipFill>
          <a:blip r:embed="rId12"/>
          <a:stretch>
            <a:fillRect/>
          </a:stretch>
        </p:blipFill>
        <p:spPr>
          <a:xfrm>
            <a:off x="3291263" y="1089036"/>
            <a:ext cx="2941506" cy="713093"/>
          </a:xfrm>
          <a:prstGeom prst="rect">
            <a:avLst/>
          </a:prstGeom>
        </p:spPr>
      </p:pic>
      <p:pic>
        <p:nvPicPr>
          <p:cNvPr id="14" name="图片 13"/>
          <p:cNvPicPr>
            <a:picLocks noChangeAspect="1"/>
          </p:cNvPicPr>
          <p:nvPr/>
        </p:nvPicPr>
        <p:blipFill>
          <a:blip r:embed="rId13"/>
          <a:stretch>
            <a:fillRect/>
          </a:stretch>
        </p:blipFill>
        <p:spPr>
          <a:xfrm>
            <a:off x="3332139" y="1761457"/>
            <a:ext cx="2838150" cy="1093547"/>
          </a:xfrm>
          <a:prstGeom prst="rect">
            <a:avLst/>
          </a:prstGeom>
        </p:spPr>
      </p:pic>
    </p:spTree>
    <p:extLst>
      <p:ext uri="{BB962C8B-B14F-4D97-AF65-F5344CB8AC3E}">
        <p14:creationId xmlns:p14="http://schemas.microsoft.com/office/powerpoint/2010/main" val="4106302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Crosstalk noise calculation </a:t>
            </a:r>
            <a:endParaRPr lang="zh-CN" altLang="en-US"/>
          </a:p>
        </p:txBody>
      </p:sp>
      <p:pic>
        <p:nvPicPr>
          <p:cNvPr id="4" name="图片 3"/>
          <p:cNvPicPr>
            <a:picLocks noChangeAspect="1"/>
          </p:cNvPicPr>
          <p:nvPr/>
        </p:nvPicPr>
        <p:blipFill rotWithShape="1">
          <a:blip r:embed="rId2"/>
          <a:srcRect r="15240"/>
          <a:stretch/>
        </p:blipFill>
        <p:spPr>
          <a:xfrm>
            <a:off x="1385413" y="3889923"/>
            <a:ext cx="3270142" cy="600734"/>
          </a:xfrm>
          <a:prstGeom prst="rect">
            <a:avLst/>
          </a:prstGeom>
        </p:spPr>
      </p:pic>
      <p:pic>
        <p:nvPicPr>
          <p:cNvPr id="6" name="图片 5"/>
          <p:cNvPicPr>
            <a:picLocks noChangeAspect="1"/>
          </p:cNvPicPr>
          <p:nvPr/>
        </p:nvPicPr>
        <p:blipFill rotWithShape="1">
          <a:blip r:embed="rId3"/>
          <a:srcRect r="6183"/>
          <a:stretch/>
        </p:blipFill>
        <p:spPr>
          <a:xfrm>
            <a:off x="1311520" y="5480799"/>
            <a:ext cx="2879588" cy="706884"/>
          </a:xfrm>
          <a:prstGeom prst="rect">
            <a:avLst/>
          </a:prstGeom>
        </p:spPr>
      </p:pic>
      <p:pic>
        <p:nvPicPr>
          <p:cNvPr id="7" name="图片 6"/>
          <p:cNvPicPr>
            <a:picLocks noChangeAspect="1"/>
          </p:cNvPicPr>
          <p:nvPr/>
        </p:nvPicPr>
        <p:blipFill>
          <a:blip r:embed="rId4"/>
          <a:stretch>
            <a:fillRect/>
          </a:stretch>
        </p:blipFill>
        <p:spPr>
          <a:xfrm>
            <a:off x="7896372" y="1814820"/>
            <a:ext cx="3206780" cy="872244"/>
          </a:xfrm>
          <a:prstGeom prst="rect">
            <a:avLst/>
          </a:prstGeom>
        </p:spPr>
      </p:pic>
      <p:pic>
        <p:nvPicPr>
          <p:cNvPr id="8" name="图片 7"/>
          <p:cNvPicPr>
            <a:picLocks noChangeAspect="1"/>
          </p:cNvPicPr>
          <p:nvPr/>
        </p:nvPicPr>
        <p:blipFill>
          <a:blip r:embed="rId5"/>
          <a:stretch>
            <a:fillRect/>
          </a:stretch>
        </p:blipFill>
        <p:spPr>
          <a:xfrm>
            <a:off x="7616243" y="4098448"/>
            <a:ext cx="3649307" cy="71451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386880" y="1132690"/>
                <a:ext cx="6590266" cy="4524315"/>
              </a:xfrm>
              <a:prstGeom prst="rect">
                <a:avLst/>
              </a:prstGeom>
            </p:spPr>
            <p:txBody>
              <a:bodyPr wrap="none">
                <a:spAutoFit/>
              </a:bodyPr>
              <a:lstStyle/>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For the aggressor with saturated ramp input with normalized </a:t>
                </a:r>
              </a:p>
              <a:p>
                <a:pPr>
                  <a:buClr>
                    <a:srgbClr val="9A0001"/>
                  </a:buClr>
                </a:pP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𝑉</m:t>
                        </m:r>
                      </m:e>
                      <m:sub>
                        <m:r>
                          <a:rPr lang="en-US" altLang="zh-CN" b="0" i="1" smtClean="0">
                            <a:solidFill>
                              <a:srgbClr val="000000"/>
                            </a:solidFill>
                            <a:latin typeface="Cambria Math" panose="02040503050406030204" pitchFamily="18" charset="0"/>
                            <a:cs typeface="Times New Roman" panose="02020603050405020304" pitchFamily="18" charset="0"/>
                          </a:rPr>
                          <m:t>𝑑𝑑</m:t>
                        </m:r>
                        <m:r>
                          <a:rPr lang="en-US" altLang="zh-CN" b="0" i="1" smtClean="0">
                            <a:solidFill>
                              <a:srgbClr val="000000"/>
                            </a:solidFill>
                            <a:latin typeface="Cambria Math" panose="02040503050406030204" pitchFamily="18" charset="0"/>
                            <a:cs typeface="Times New Roman" panose="02020603050405020304" pitchFamily="18" charset="0"/>
                          </a:rPr>
                          <m:t>= </m:t>
                        </m:r>
                      </m:sub>
                    </m:sSub>
                    <m:r>
                      <a:rPr lang="en-US" altLang="zh-CN" b="0" i="1" smtClean="0">
                        <a:solidFill>
                          <a:srgbClr val="000000"/>
                        </a:solidFill>
                        <a:latin typeface="Cambria Math" panose="02040503050406030204" pitchFamily="18" charset="0"/>
                        <a:cs typeface="Times New Roman" panose="02020603050405020304" pitchFamily="18" charset="0"/>
                      </a:rPr>
                      <m:t>1</m:t>
                    </m:r>
                  </m:oMath>
                </a14:m>
                <a:r>
                  <a:rPr lang="en-US" altLang="zh-CN">
                    <a:solidFill>
                      <a:srgbClr val="000000"/>
                    </a:solidFill>
                    <a:latin typeface="Times New Roman" panose="02020603050405020304" pitchFamily="18" charset="0"/>
                    <a:cs typeface="Times New Roman" panose="02020603050405020304" pitchFamily="18" charset="0"/>
                  </a:rPr>
                  <a:t> and transition time </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anose="02020603050405020304" pitchFamily="18" charset="0"/>
                          </a:rPr>
                        </m:ctrlPr>
                      </m:sSubPr>
                      <m:e>
                        <m:r>
                          <a:rPr lang="en-US" altLang="zh-CN" b="0" i="1" smtClean="0">
                            <a:solidFill>
                              <a:srgbClr val="000000"/>
                            </a:solidFill>
                            <a:latin typeface="Cambria Math" panose="02040503050406030204" pitchFamily="18" charset="0"/>
                            <a:cs typeface="Times New Roman" panose="02020603050405020304" pitchFamily="18" charset="0"/>
                          </a:rPr>
                          <m:t>𝑡</m:t>
                        </m:r>
                      </m:e>
                      <m:sub>
                        <m:r>
                          <a:rPr lang="en-US" altLang="zh-CN" b="0" i="1" smtClean="0">
                            <a:solidFill>
                              <a:srgbClr val="000000"/>
                            </a:solidFill>
                            <a:latin typeface="Cambria Math" panose="02040503050406030204" pitchFamily="18" charset="0"/>
                            <a:cs typeface="Times New Roman" panose="02020603050405020304" pitchFamily="18" charset="0"/>
                          </a:rPr>
                          <m:t>𝑟</m:t>
                        </m:r>
                      </m:sub>
                    </m:sSub>
                  </m:oMath>
                </a14:m>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Its Laplace transformation is </a:t>
                </a: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Using dominant-pole approximation method</a:t>
                </a: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Computing the inverse Laplace transform, time domain waveform</a:t>
                </a: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solidFill>
                    <a:srgbClr val="000000"/>
                  </a:solidFill>
                  <a:latin typeface="Times New Roman" panose="02020603050405020304" pitchFamily="18" charset="0"/>
                  <a:cs typeface="Times New Roman" panose="02020603050405020304" pitchFamily="18" charset="0"/>
                </a:endParaRPr>
              </a:p>
              <a:p>
                <a:pPr>
                  <a:buClr>
                    <a:srgbClr val="9A0001"/>
                  </a:buClr>
                </a:pPr>
                <a:endParaRPr lang="en-US" altLang="zh-CN">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86880" y="1132690"/>
                <a:ext cx="6590266" cy="4524315"/>
              </a:xfrm>
              <a:prstGeom prst="rect">
                <a:avLst/>
              </a:prstGeom>
              <a:blipFill>
                <a:blip r:embed="rId8"/>
                <a:stretch>
                  <a:fillRect l="-555" t="-809"/>
                </a:stretch>
              </a:blipFill>
            </p:spPr>
            <p:txBody>
              <a:bodyPr/>
              <a:lstStyle/>
              <a:p>
                <a:r>
                  <a:rPr lang="zh-CN" altLang="en-US">
                    <a:noFill/>
                  </a:rPr>
                  <a:t> </a:t>
                </a:r>
              </a:p>
            </p:txBody>
          </p:sp>
        </mc:Fallback>
      </mc:AlternateContent>
      <p:pic>
        <p:nvPicPr>
          <p:cNvPr id="10" name="图片 9"/>
          <p:cNvPicPr>
            <a:picLocks noChangeAspect="1"/>
          </p:cNvPicPr>
          <p:nvPr/>
        </p:nvPicPr>
        <p:blipFill>
          <a:blip r:embed="rId9"/>
          <a:stretch>
            <a:fillRect/>
          </a:stretch>
        </p:blipFill>
        <p:spPr>
          <a:xfrm>
            <a:off x="1853230" y="1814820"/>
            <a:ext cx="2337878" cy="553708"/>
          </a:xfrm>
          <a:prstGeom prst="rect">
            <a:avLst/>
          </a:prstGeom>
        </p:spPr>
      </p:pic>
      <p:pic>
        <p:nvPicPr>
          <p:cNvPr id="11" name="图片 10"/>
          <p:cNvPicPr>
            <a:picLocks noChangeAspect="1"/>
          </p:cNvPicPr>
          <p:nvPr/>
        </p:nvPicPr>
        <p:blipFill>
          <a:blip r:embed="rId10"/>
          <a:stretch>
            <a:fillRect/>
          </a:stretch>
        </p:blipFill>
        <p:spPr>
          <a:xfrm>
            <a:off x="2089241" y="2988665"/>
            <a:ext cx="1862486" cy="513952"/>
          </a:xfrm>
          <a:prstGeom prst="rect">
            <a:avLst/>
          </a:prstGeom>
        </p:spPr>
      </p:pic>
      <p:pic>
        <p:nvPicPr>
          <p:cNvPr id="12" name="图片 11"/>
          <p:cNvPicPr>
            <a:picLocks noChangeAspect="1"/>
          </p:cNvPicPr>
          <p:nvPr/>
        </p:nvPicPr>
        <p:blipFill>
          <a:blip r:embed="rId11"/>
          <a:stretch>
            <a:fillRect/>
          </a:stretch>
        </p:blipFill>
        <p:spPr>
          <a:xfrm>
            <a:off x="1258057" y="4807577"/>
            <a:ext cx="3869910" cy="636367"/>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6955404" y="1127006"/>
                <a:ext cx="4771300" cy="3139321"/>
              </a:xfrm>
              <a:prstGeom prst="rect">
                <a:avLst/>
              </a:prstGeom>
            </p:spPr>
            <p:txBody>
              <a:bodyPr wrap="square">
                <a:spAutoFit/>
              </a:bodyPr>
              <a:lstStyle/>
              <a:p>
                <a:pPr marL="285750" indent="-285750">
                  <a:buClr>
                    <a:srgbClr val="9A0001"/>
                  </a:buClr>
                  <a:buFont typeface="Wingdings" panose="05000000000000000000" pitchFamily="2" charset="2"/>
                  <a:buChar char="l"/>
                </a:pP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𝑚𝑎𝑥</m:t>
                        </m:r>
                      </m:sub>
                      <m:sup>
                        <m:r>
                          <a:rPr lang="en-US" altLang="zh-CN" b="0" i="1" smtClean="0">
                            <a:latin typeface="Cambria Math" panose="02040503050406030204" pitchFamily="18" charset="0"/>
                          </a:rPr>
                          <m:t>′</m:t>
                        </m:r>
                      </m:sup>
                    </m:sSubSup>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is indeed a first-order approximation of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𝑚𝑎𝑥</m:t>
                        </m:r>
                      </m:sub>
                    </m:sSub>
                  </m:oMath>
                </a14:m>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endParaRPr lang="en-US" altLang="zh-CN">
                  <a:latin typeface="Times New Roman" panose="02020603050405020304" pitchFamily="18" charset="0"/>
                  <a:cs typeface="Times New Roman" panose="02020603050405020304" pitchFamily="18" charset="0"/>
                </a:endParaRPr>
              </a:p>
              <a:p>
                <a:pPr marL="285750" indent="-285750">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Noise Width: Given certain threshold voltage level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 , the noise width for a noise pulse is defined to be the length of time interval that noise spike voltage  </a:t>
                </a:r>
                <a14:m>
                  <m:oMath xmlns:m="http://schemas.openxmlformats.org/officeDocument/2006/math">
                    <m:r>
                      <a:rPr lang="en-US" altLang="zh-CN" i="1">
                        <a:latin typeface="Cambria Math" panose="02040503050406030204" pitchFamily="18" charset="0"/>
                        <a:cs typeface="Times New Roman" panose="02020603050405020304" pitchFamily="18" charset="0"/>
                      </a:rPr>
                      <m:t>𝑣</m:t>
                    </m:r>
                  </m:oMath>
                </a14:m>
                <a:r>
                  <a:rPr lang="en-US" altLang="zh-CN">
                    <a:latin typeface="Times New Roman" panose="02020603050405020304" pitchFamily="18" charset="0"/>
                    <a:cs typeface="Times New Roman" panose="02020603050405020304" pitchFamily="18" charset="0"/>
                  </a:rPr>
                  <a:t> is larger or equal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𝑡</m:t>
                        </m:r>
                      </m:sub>
                    </m:sSub>
                  </m:oMath>
                </a14:m>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a:p>
                <a:pPr>
                  <a:buClr>
                    <a:srgbClr val="9A0001"/>
                  </a:buClr>
                </a:pPr>
                <a:endParaRPr lang="en-US" altLang="zh-CN">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6955404" y="1127006"/>
                <a:ext cx="4771300" cy="3139321"/>
              </a:xfrm>
              <a:prstGeom prst="rect">
                <a:avLst/>
              </a:prstGeom>
              <a:blipFill>
                <a:blip r:embed="rId12"/>
                <a:stretch>
                  <a:fillRect l="-894" t="-1165"/>
                </a:stretch>
              </a:blipFill>
            </p:spPr>
            <p:txBody>
              <a:bodyPr/>
              <a:lstStyle/>
              <a:p>
                <a:r>
                  <a:rPr lang="zh-CN" altLang="en-US">
                    <a:noFill/>
                  </a:rPr>
                  <a:t> </a:t>
                </a:r>
              </a:p>
            </p:txBody>
          </p:sp>
        </mc:Fallback>
      </mc:AlternateContent>
      <p:pic>
        <p:nvPicPr>
          <p:cNvPr id="14" name="图片 13"/>
          <p:cNvPicPr>
            <a:picLocks noChangeAspect="1"/>
          </p:cNvPicPr>
          <p:nvPr/>
        </p:nvPicPr>
        <p:blipFill rotWithShape="1">
          <a:blip r:embed="rId13"/>
          <a:srcRect l="1" r="2002" b="3616"/>
          <a:stretch/>
        </p:blipFill>
        <p:spPr>
          <a:xfrm>
            <a:off x="8421690" y="4919723"/>
            <a:ext cx="1546448" cy="292057"/>
          </a:xfrm>
          <a:prstGeom prst="rect">
            <a:avLst/>
          </a:prstGeom>
        </p:spPr>
      </p:pic>
      <p:pic>
        <p:nvPicPr>
          <p:cNvPr id="15" name="图片 14"/>
          <p:cNvPicPr>
            <a:picLocks noChangeAspect="1"/>
          </p:cNvPicPr>
          <p:nvPr/>
        </p:nvPicPr>
        <p:blipFill>
          <a:blip r:embed="rId14"/>
          <a:stretch>
            <a:fillRect/>
          </a:stretch>
        </p:blipFill>
        <p:spPr>
          <a:xfrm>
            <a:off x="7946480" y="5401159"/>
            <a:ext cx="3319070" cy="575799"/>
          </a:xfrm>
          <a:prstGeom prst="rect">
            <a:avLst/>
          </a:prstGeom>
        </p:spPr>
      </p:pic>
    </p:spTree>
    <p:extLst>
      <p:ext uri="{BB962C8B-B14F-4D97-AF65-F5344CB8AC3E}">
        <p14:creationId xmlns:p14="http://schemas.microsoft.com/office/powerpoint/2010/main" val="66489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46767" y="1916900"/>
            <a:ext cx="4674725" cy="58477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cs typeface="Arial" panose="020B0604020202020204" pitchFamily="34" charset="0"/>
              </a:rPr>
              <a:t>iSTA</a:t>
            </a:r>
            <a:r>
              <a:rPr lang="zh-CN" altLang="en-US" sz="3200" b="1">
                <a:latin typeface="微软雅黑" panose="020B0503020204020204" pitchFamily="34" charset="-122"/>
                <a:ea typeface="微软雅黑" panose="020B0503020204020204" pitchFamily="34" charset="-122"/>
                <a:cs typeface="Arial" panose="020B0604020202020204" pitchFamily="34" charset="0"/>
              </a:rPr>
              <a:t> </a:t>
            </a:r>
            <a:r>
              <a:rPr lang="en-US" altLang="zh-CN" sz="3200" b="1">
                <a:latin typeface="微软雅黑" panose="020B0503020204020204" pitchFamily="34" charset="-122"/>
                <a:ea typeface="微软雅黑" panose="020B0503020204020204" pitchFamily="34" charset="-122"/>
                <a:cs typeface="Arial" panose="020B0604020202020204" pitchFamily="34" charset="0"/>
              </a:rPr>
              <a:t>key technology</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文本框 26"/>
          <p:cNvSpPr txBox="1"/>
          <p:nvPr/>
        </p:nvSpPr>
        <p:spPr>
          <a:xfrm>
            <a:off x="4540076" y="2790623"/>
            <a:ext cx="3448513" cy="584775"/>
          </a:xfrm>
          <a:prstGeom prst="rect">
            <a:avLst/>
          </a:prstGeom>
          <a:noFill/>
        </p:spPr>
        <p:txBody>
          <a:bodyPr wrap="square" rtlCol="0">
            <a:spAutoFit/>
          </a:bodyPr>
          <a:lstStyle/>
          <a:p>
            <a:r>
              <a:rPr lang="en-US" altLang="zh-CN" sz="3200" b="1">
                <a:solidFill>
                  <a:srgbClr val="9A0001"/>
                </a:solidFill>
                <a:latin typeface="微软雅黑" panose="020B0503020204020204" pitchFamily="34" charset="-122"/>
                <a:ea typeface="微软雅黑" panose="020B0503020204020204" pitchFamily="34" charset="-122"/>
                <a:cs typeface="Arial" panose="020B0604020202020204" pitchFamily="34" charset="0"/>
              </a:rPr>
              <a:t>AI for iSTA</a:t>
            </a:r>
            <a:endParaRPr lang="zh-CN" altLang="en-US" sz="3200" b="1" dirty="0">
              <a:solidFill>
                <a:srgbClr val="9A000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41"/>
          <p:cNvSpPr txBox="1"/>
          <p:nvPr/>
        </p:nvSpPr>
        <p:spPr>
          <a:xfrm>
            <a:off x="4547636" y="3664346"/>
            <a:ext cx="3448513" cy="584775"/>
          </a:xfrm>
          <a:prstGeom prst="rect">
            <a:avLst/>
          </a:prstGeom>
          <a:noFill/>
        </p:spPr>
        <p:txBody>
          <a:bodyPr wrap="square" rtlCol="0">
            <a:spAutoFit/>
          </a:bodyPr>
          <a:lstStyle/>
          <a:p>
            <a:r>
              <a:rPr lang="en-US" altLang="zh-CN" sz="3200" b="1">
                <a:latin typeface="微软雅黑" panose="020B0503020204020204" pitchFamily="34" charset="-122"/>
                <a:ea typeface="微软雅黑" panose="020B0503020204020204" pitchFamily="34" charset="-122"/>
                <a:cs typeface="Arial" panose="020B0604020202020204" pitchFamily="34" charset="0"/>
              </a:rPr>
              <a:t>Future work</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 name="组合 18"/>
          <p:cNvGrpSpPr/>
          <p:nvPr/>
        </p:nvGrpSpPr>
        <p:grpSpPr>
          <a:xfrm>
            <a:off x="3536131" y="1786041"/>
            <a:ext cx="788455" cy="2514512"/>
            <a:chOff x="3997205" y="1786041"/>
            <a:chExt cx="788455" cy="2514512"/>
          </a:xfrm>
        </p:grpSpPr>
        <p:sp>
          <p:nvSpPr>
            <p:cNvPr id="20" name="菱形 19"/>
            <p:cNvSpPr/>
            <p:nvPr/>
          </p:nvSpPr>
          <p:spPr>
            <a:xfrm>
              <a:off x="4010508" y="1786041"/>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010508" y="1916900"/>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菱形 21"/>
            <p:cNvSpPr/>
            <p:nvPr/>
          </p:nvSpPr>
          <p:spPr>
            <a:xfrm>
              <a:off x="4003816" y="2664409"/>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997205" y="2787243"/>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0" name="菱形 29"/>
            <p:cNvSpPr/>
            <p:nvPr/>
          </p:nvSpPr>
          <p:spPr>
            <a:xfrm>
              <a:off x="4011376" y="3542777"/>
              <a:ext cx="757776" cy="757776"/>
            </a:xfrm>
            <a:prstGeom prst="diamond">
              <a:avLst/>
            </a:prstGeom>
            <a:solidFill>
              <a:srgbClr val="0067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4002688" y="3660055"/>
              <a:ext cx="775152"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63332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a:t>① </a:t>
            </a:r>
            <a:r>
              <a:rPr lang="en-US" altLang="zh-CN"/>
              <a:t>AI for interpolation</a:t>
            </a:r>
            <a:endParaRPr lang="zh-CN" altLang="en-US"/>
          </a:p>
        </p:txBody>
      </p:sp>
      <p:sp>
        <p:nvSpPr>
          <p:cNvPr id="3" name="矩形 2">
            <a:extLst>
              <a:ext uri="{FF2B5EF4-FFF2-40B4-BE49-F238E27FC236}">
                <a16:creationId xmlns:a16="http://schemas.microsoft.com/office/drawing/2014/main" id="{0EA7FD5B-0199-9339-DB4E-CF3F279CD41D}"/>
              </a:ext>
            </a:extLst>
          </p:cNvPr>
          <p:cNvSpPr/>
          <p:nvPr/>
        </p:nvSpPr>
        <p:spPr>
          <a:xfrm>
            <a:off x="6641647" y="5028799"/>
            <a:ext cx="433556" cy="1154496"/>
          </a:xfrm>
          <a:prstGeom prst="rect">
            <a:avLst/>
          </a:prstGeom>
          <a:noFill/>
          <a:ln w="19050">
            <a:solidFill>
              <a:schemeClr val="accent6">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Google Shape;5534;p55">
            <a:extLst>
              <a:ext uri="{FF2B5EF4-FFF2-40B4-BE49-F238E27FC236}">
                <a16:creationId xmlns:a16="http://schemas.microsoft.com/office/drawing/2014/main" id="{8B8E4902-91A5-9680-1440-5A7D2433786A}"/>
              </a:ext>
            </a:extLst>
          </p:cNvPr>
          <p:cNvCxnSpPr/>
          <p:nvPr/>
        </p:nvCxnSpPr>
        <p:spPr>
          <a:xfrm rot="10800000">
            <a:off x="6295501" y="6480197"/>
            <a:ext cx="2176323" cy="7140"/>
          </a:xfrm>
          <a:prstGeom prst="straightConnector1">
            <a:avLst/>
          </a:prstGeom>
          <a:noFill/>
          <a:ln w="9525" cap="flat" cmpd="sng">
            <a:solidFill>
              <a:srgbClr val="595959"/>
            </a:solidFill>
            <a:prstDash val="solid"/>
            <a:round/>
            <a:headEnd type="triangle" w="med" len="med"/>
            <a:tailEnd type="none" w="med" len="med"/>
          </a:ln>
        </p:spPr>
      </p:cxnSp>
      <p:sp>
        <p:nvSpPr>
          <p:cNvPr id="5" name="Google Shape;5543;p55">
            <a:extLst>
              <a:ext uri="{FF2B5EF4-FFF2-40B4-BE49-F238E27FC236}">
                <a16:creationId xmlns:a16="http://schemas.microsoft.com/office/drawing/2014/main" id="{9AEF8F68-3C69-2D0B-A7F7-CEC58D9315FB}"/>
              </a:ext>
            </a:extLst>
          </p:cNvPr>
          <p:cNvSpPr txBox="1"/>
          <p:nvPr/>
        </p:nvSpPr>
        <p:spPr>
          <a:xfrm>
            <a:off x="7991433" y="6419742"/>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time</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sp>
        <p:nvSpPr>
          <p:cNvPr id="6" name="Google Shape;5544;p55">
            <a:extLst>
              <a:ext uri="{FF2B5EF4-FFF2-40B4-BE49-F238E27FC236}">
                <a16:creationId xmlns:a16="http://schemas.microsoft.com/office/drawing/2014/main" id="{18937F44-3E1B-03E6-B02C-B991240A9ABA}"/>
              </a:ext>
            </a:extLst>
          </p:cNvPr>
          <p:cNvSpPr txBox="1"/>
          <p:nvPr/>
        </p:nvSpPr>
        <p:spPr>
          <a:xfrm>
            <a:off x="5963450" y="4695162"/>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err="1">
                <a:ln>
                  <a:noFill/>
                </a:ln>
                <a:solidFill>
                  <a:srgbClr val="000000"/>
                </a:solidFill>
                <a:effectLst/>
                <a:uLnTx/>
                <a:uFillTx/>
                <a:latin typeface="Consolas"/>
                <a:ea typeface="Consolas"/>
                <a:cs typeface="Consolas"/>
                <a:sym typeface="Consolas"/>
              </a:rPr>
              <a:t>elec</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7" name="Google Shape;5546;p55">
            <a:extLst>
              <a:ext uri="{FF2B5EF4-FFF2-40B4-BE49-F238E27FC236}">
                <a16:creationId xmlns:a16="http://schemas.microsoft.com/office/drawing/2014/main" id="{9D0EAFC0-F2E2-AA07-82E3-371AC6334981}"/>
              </a:ext>
            </a:extLst>
          </p:cNvPr>
          <p:cNvCxnSpPr/>
          <p:nvPr/>
        </p:nvCxnSpPr>
        <p:spPr>
          <a:xfrm rot="10800000" flipH="1">
            <a:off x="6362246" y="4681806"/>
            <a:ext cx="5950" cy="1893096"/>
          </a:xfrm>
          <a:prstGeom prst="straightConnector1">
            <a:avLst/>
          </a:prstGeom>
          <a:noFill/>
          <a:ln w="9525" cap="flat" cmpd="sng">
            <a:solidFill>
              <a:srgbClr val="595959"/>
            </a:solidFill>
            <a:prstDash val="solid"/>
            <a:round/>
            <a:headEnd type="none" w="med" len="med"/>
            <a:tailEnd type="triangle" w="med" len="med"/>
          </a:ln>
        </p:spPr>
      </p:cxnSp>
      <p:sp>
        <p:nvSpPr>
          <p:cNvPr id="8" name="Google Shape;5559;p55">
            <a:extLst>
              <a:ext uri="{FF2B5EF4-FFF2-40B4-BE49-F238E27FC236}">
                <a16:creationId xmlns:a16="http://schemas.microsoft.com/office/drawing/2014/main" id="{D5B0C90A-93D5-0739-BAA6-78E6865CA716}"/>
              </a:ext>
            </a:extLst>
          </p:cNvPr>
          <p:cNvSpPr/>
          <p:nvPr/>
        </p:nvSpPr>
        <p:spPr>
          <a:xfrm>
            <a:off x="6490957" y="6199506"/>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5560;p55">
            <a:extLst>
              <a:ext uri="{FF2B5EF4-FFF2-40B4-BE49-F238E27FC236}">
                <a16:creationId xmlns:a16="http://schemas.microsoft.com/office/drawing/2014/main" id="{879ECA3F-38A0-D840-CE66-F0D1E81D725D}"/>
              </a:ext>
            </a:extLst>
          </p:cNvPr>
          <p:cNvSpPr/>
          <p:nvPr/>
        </p:nvSpPr>
        <p:spPr>
          <a:xfrm>
            <a:off x="6706006" y="6010177"/>
            <a:ext cx="48077" cy="60215"/>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0" name="Google Shape;5568;p55">
            <a:extLst>
              <a:ext uri="{FF2B5EF4-FFF2-40B4-BE49-F238E27FC236}">
                <a16:creationId xmlns:a16="http://schemas.microsoft.com/office/drawing/2014/main" id="{25CD29F8-8716-E0D3-E97C-80C945B49A25}"/>
              </a:ext>
            </a:extLst>
          </p:cNvPr>
          <p:cNvSpPr/>
          <p:nvPr/>
        </p:nvSpPr>
        <p:spPr>
          <a:xfrm>
            <a:off x="7425276" y="5675716"/>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580;p55">
            <a:extLst>
              <a:ext uri="{FF2B5EF4-FFF2-40B4-BE49-F238E27FC236}">
                <a16:creationId xmlns:a16="http://schemas.microsoft.com/office/drawing/2014/main" id="{93563B3B-0EA2-DDB2-38AC-00AF672D4B35}"/>
              </a:ext>
            </a:extLst>
          </p:cNvPr>
          <p:cNvSpPr/>
          <p:nvPr/>
        </p:nvSpPr>
        <p:spPr>
          <a:xfrm>
            <a:off x="7835107" y="6302267"/>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581;p55">
            <a:extLst>
              <a:ext uri="{FF2B5EF4-FFF2-40B4-BE49-F238E27FC236}">
                <a16:creationId xmlns:a16="http://schemas.microsoft.com/office/drawing/2014/main" id="{82BCAD53-9C12-ACBC-0FA1-0346748D2933}"/>
              </a:ext>
            </a:extLst>
          </p:cNvPr>
          <p:cNvSpPr/>
          <p:nvPr/>
        </p:nvSpPr>
        <p:spPr>
          <a:xfrm>
            <a:off x="7206535" y="5008317"/>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5582;p55">
            <a:extLst>
              <a:ext uri="{FF2B5EF4-FFF2-40B4-BE49-F238E27FC236}">
                <a16:creationId xmlns:a16="http://schemas.microsoft.com/office/drawing/2014/main" id="{33A328CE-F5E9-8197-55DB-21161073245B}"/>
              </a:ext>
            </a:extLst>
          </p:cNvPr>
          <p:cNvSpPr/>
          <p:nvPr/>
        </p:nvSpPr>
        <p:spPr>
          <a:xfrm>
            <a:off x="7060279" y="4810084"/>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5583;p55">
            <a:extLst>
              <a:ext uri="{FF2B5EF4-FFF2-40B4-BE49-F238E27FC236}">
                <a16:creationId xmlns:a16="http://schemas.microsoft.com/office/drawing/2014/main" id="{745BFE25-75F7-4EB0-BBB9-50AE4EE1AEF4}"/>
              </a:ext>
            </a:extLst>
          </p:cNvPr>
          <p:cNvSpPr/>
          <p:nvPr/>
        </p:nvSpPr>
        <p:spPr>
          <a:xfrm>
            <a:off x="6964588" y="5053917"/>
            <a:ext cx="48077" cy="60215"/>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5" name="Google Shape;5585;p55">
            <a:extLst>
              <a:ext uri="{FF2B5EF4-FFF2-40B4-BE49-F238E27FC236}">
                <a16:creationId xmlns:a16="http://schemas.microsoft.com/office/drawing/2014/main" id="{9EFDD158-D8B0-2272-0D11-8AA8962CD1C1}"/>
              </a:ext>
            </a:extLst>
          </p:cNvPr>
          <p:cNvSpPr/>
          <p:nvPr/>
        </p:nvSpPr>
        <p:spPr>
          <a:xfrm>
            <a:off x="7566300" y="5980370"/>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5587;p55">
            <a:extLst>
              <a:ext uri="{FF2B5EF4-FFF2-40B4-BE49-F238E27FC236}">
                <a16:creationId xmlns:a16="http://schemas.microsoft.com/office/drawing/2014/main" id="{C9618218-90D4-DD2D-33CB-24A4C7835941}"/>
              </a:ext>
            </a:extLst>
          </p:cNvPr>
          <p:cNvSpPr/>
          <p:nvPr/>
        </p:nvSpPr>
        <p:spPr>
          <a:xfrm>
            <a:off x="7317898" y="5288861"/>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5717;p55">
            <a:extLst>
              <a:ext uri="{FF2B5EF4-FFF2-40B4-BE49-F238E27FC236}">
                <a16:creationId xmlns:a16="http://schemas.microsoft.com/office/drawing/2014/main" id="{B19B9581-C58E-C1B2-3F94-C73B241909E1}"/>
              </a:ext>
            </a:extLst>
          </p:cNvPr>
          <p:cNvSpPr txBox="1"/>
          <p:nvPr/>
        </p:nvSpPr>
        <p:spPr>
          <a:xfrm>
            <a:off x="6816876" y="4567801"/>
            <a:ext cx="1207878" cy="189214"/>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buClr>
                <a:srgbClr val="000000"/>
              </a:buClr>
              <a:buFont typeface="Arial"/>
              <a:buNone/>
            </a:pPr>
            <a:r>
              <a:rPr lang="en" sz="1400" kern="0" dirty="0">
                <a:solidFill>
                  <a:srgbClr val="000000"/>
                </a:solidFill>
                <a:latin typeface="Consolas"/>
                <a:ea typeface="Consolas"/>
                <a:cs typeface="Consolas"/>
                <a:sym typeface="Consolas"/>
              </a:rPr>
              <a:t>Good fit</a:t>
            </a:r>
            <a:endParaRPr sz="1400" kern="0" dirty="0">
              <a:solidFill>
                <a:srgbClr val="000000"/>
              </a:solidFill>
              <a:latin typeface="Consolas"/>
              <a:ea typeface="Consolas"/>
              <a:cs typeface="Consolas"/>
              <a:sym typeface="Consolas"/>
            </a:endParaRPr>
          </a:p>
        </p:txBody>
      </p:sp>
      <p:cxnSp>
        <p:nvCxnSpPr>
          <p:cNvPr id="18" name="Google Shape;5545;p55">
            <a:extLst>
              <a:ext uri="{FF2B5EF4-FFF2-40B4-BE49-F238E27FC236}">
                <a16:creationId xmlns:a16="http://schemas.microsoft.com/office/drawing/2014/main" id="{495C1944-669B-C7CD-057A-AB49AF3D74AA}"/>
              </a:ext>
            </a:extLst>
          </p:cNvPr>
          <p:cNvCxnSpPr>
            <a:cxnSpLocks/>
            <a:stCxn id="9" idx="3"/>
            <a:endCxn id="8" idx="7"/>
          </p:cNvCxnSpPr>
          <p:nvPr/>
        </p:nvCxnSpPr>
        <p:spPr>
          <a:xfrm flipH="1">
            <a:off x="6531993" y="6061574"/>
            <a:ext cx="181054" cy="146750"/>
          </a:xfrm>
          <a:prstGeom prst="straightConnector1">
            <a:avLst/>
          </a:prstGeom>
          <a:noFill/>
          <a:ln w="19050" cap="flat" cmpd="sng">
            <a:solidFill>
              <a:srgbClr val="6AA84F"/>
            </a:solidFill>
            <a:prstDash val="dash"/>
            <a:round/>
            <a:headEnd type="none" w="med" len="med"/>
            <a:tailEnd type="none" w="med" len="med"/>
          </a:ln>
        </p:spPr>
      </p:cxnSp>
      <p:cxnSp>
        <p:nvCxnSpPr>
          <p:cNvPr id="19" name="Google Shape;5545;p55">
            <a:extLst>
              <a:ext uri="{FF2B5EF4-FFF2-40B4-BE49-F238E27FC236}">
                <a16:creationId xmlns:a16="http://schemas.microsoft.com/office/drawing/2014/main" id="{0BF1A45C-AEA1-860F-9323-8A44977846DE}"/>
              </a:ext>
            </a:extLst>
          </p:cNvPr>
          <p:cNvCxnSpPr>
            <a:cxnSpLocks/>
            <a:stCxn id="13" idx="3"/>
            <a:endCxn id="14" idx="7"/>
          </p:cNvCxnSpPr>
          <p:nvPr/>
        </p:nvCxnSpPr>
        <p:spPr>
          <a:xfrm flipH="1">
            <a:off x="7005624" y="4861481"/>
            <a:ext cx="61696" cy="201254"/>
          </a:xfrm>
          <a:prstGeom prst="straightConnector1">
            <a:avLst/>
          </a:prstGeom>
          <a:noFill/>
          <a:ln w="19050" cap="flat" cmpd="sng">
            <a:solidFill>
              <a:srgbClr val="6AA84F"/>
            </a:solidFill>
            <a:prstDash val="dash"/>
            <a:round/>
            <a:headEnd type="none" w="med" len="med"/>
            <a:tailEnd type="none" w="med" len="med"/>
          </a:ln>
        </p:spPr>
      </p:cxnSp>
      <p:cxnSp>
        <p:nvCxnSpPr>
          <p:cNvPr id="20" name="Google Shape;5545;p55">
            <a:extLst>
              <a:ext uri="{FF2B5EF4-FFF2-40B4-BE49-F238E27FC236}">
                <a16:creationId xmlns:a16="http://schemas.microsoft.com/office/drawing/2014/main" id="{81D2A56E-E4BD-794A-89CC-0F5735DB9A22}"/>
              </a:ext>
            </a:extLst>
          </p:cNvPr>
          <p:cNvCxnSpPr>
            <a:cxnSpLocks/>
            <a:stCxn id="13" idx="5"/>
            <a:endCxn id="12" idx="1"/>
          </p:cNvCxnSpPr>
          <p:nvPr/>
        </p:nvCxnSpPr>
        <p:spPr>
          <a:xfrm>
            <a:off x="7101315" y="4861481"/>
            <a:ext cx="112261" cy="155654"/>
          </a:xfrm>
          <a:prstGeom prst="straightConnector1">
            <a:avLst/>
          </a:prstGeom>
          <a:noFill/>
          <a:ln w="19050" cap="flat" cmpd="sng">
            <a:solidFill>
              <a:srgbClr val="6AA84F"/>
            </a:solidFill>
            <a:prstDash val="dash"/>
            <a:round/>
            <a:headEnd type="none" w="med" len="med"/>
            <a:tailEnd type="none" w="med" len="med"/>
          </a:ln>
        </p:spPr>
      </p:cxnSp>
      <p:cxnSp>
        <p:nvCxnSpPr>
          <p:cNvPr id="21" name="Google Shape;5545;p55">
            <a:extLst>
              <a:ext uri="{FF2B5EF4-FFF2-40B4-BE49-F238E27FC236}">
                <a16:creationId xmlns:a16="http://schemas.microsoft.com/office/drawing/2014/main" id="{298794D4-2F7F-3E9D-2F81-3AB620DA6896}"/>
              </a:ext>
            </a:extLst>
          </p:cNvPr>
          <p:cNvCxnSpPr>
            <a:cxnSpLocks/>
            <a:stCxn id="12" idx="5"/>
            <a:endCxn id="16" idx="1"/>
          </p:cNvCxnSpPr>
          <p:nvPr/>
        </p:nvCxnSpPr>
        <p:spPr>
          <a:xfrm>
            <a:off x="7247571" y="5059714"/>
            <a:ext cx="77368" cy="237965"/>
          </a:xfrm>
          <a:prstGeom prst="straightConnector1">
            <a:avLst/>
          </a:prstGeom>
          <a:noFill/>
          <a:ln w="19050" cap="flat" cmpd="sng">
            <a:solidFill>
              <a:srgbClr val="6AA84F"/>
            </a:solidFill>
            <a:prstDash val="dash"/>
            <a:round/>
            <a:headEnd type="none" w="med" len="med"/>
            <a:tailEnd type="none" w="med" len="med"/>
          </a:ln>
        </p:spPr>
      </p:cxnSp>
      <p:cxnSp>
        <p:nvCxnSpPr>
          <p:cNvPr id="22" name="Google Shape;5545;p55">
            <a:extLst>
              <a:ext uri="{FF2B5EF4-FFF2-40B4-BE49-F238E27FC236}">
                <a16:creationId xmlns:a16="http://schemas.microsoft.com/office/drawing/2014/main" id="{D666DD8D-1781-57C6-64C1-624B347F682A}"/>
              </a:ext>
            </a:extLst>
          </p:cNvPr>
          <p:cNvCxnSpPr>
            <a:cxnSpLocks/>
            <a:stCxn id="16" idx="4"/>
            <a:endCxn id="10" idx="1"/>
          </p:cNvCxnSpPr>
          <p:nvPr/>
        </p:nvCxnSpPr>
        <p:spPr>
          <a:xfrm>
            <a:off x="7341937" y="5349076"/>
            <a:ext cx="90380" cy="335458"/>
          </a:xfrm>
          <a:prstGeom prst="straightConnector1">
            <a:avLst/>
          </a:prstGeom>
          <a:noFill/>
          <a:ln w="19050" cap="flat" cmpd="sng">
            <a:solidFill>
              <a:srgbClr val="6AA84F"/>
            </a:solidFill>
            <a:prstDash val="dash"/>
            <a:round/>
            <a:headEnd type="none" w="med" len="med"/>
            <a:tailEnd type="none" w="med" len="med"/>
          </a:ln>
        </p:spPr>
      </p:cxnSp>
      <p:cxnSp>
        <p:nvCxnSpPr>
          <p:cNvPr id="23" name="Google Shape;5545;p55">
            <a:extLst>
              <a:ext uri="{FF2B5EF4-FFF2-40B4-BE49-F238E27FC236}">
                <a16:creationId xmlns:a16="http://schemas.microsoft.com/office/drawing/2014/main" id="{B1159719-F5C1-825F-BD95-3D78CA6945DB}"/>
              </a:ext>
            </a:extLst>
          </p:cNvPr>
          <p:cNvCxnSpPr>
            <a:cxnSpLocks/>
            <a:stCxn id="10" idx="4"/>
            <a:endCxn id="15" idx="1"/>
          </p:cNvCxnSpPr>
          <p:nvPr/>
        </p:nvCxnSpPr>
        <p:spPr>
          <a:xfrm>
            <a:off x="7449315" y="5735931"/>
            <a:ext cx="124026" cy="253257"/>
          </a:xfrm>
          <a:prstGeom prst="straightConnector1">
            <a:avLst/>
          </a:prstGeom>
          <a:noFill/>
          <a:ln w="19050" cap="flat" cmpd="sng">
            <a:solidFill>
              <a:srgbClr val="6AA84F"/>
            </a:solidFill>
            <a:prstDash val="dash"/>
            <a:round/>
            <a:headEnd type="none" w="med" len="med"/>
            <a:tailEnd type="none" w="med" len="med"/>
          </a:ln>
        </p:spPr>
      </p:cxnSp>
      <p:cxnSp>
        <p:nvCxnSpPr>
          <p:cNvPr id="24" name="Google Shape;5545;p55">
            <a:extLst>
              <a:ext uri="{FF2B5EF4-FFF2-40B4-BE49-F238E27FC236}">
                <a16:creationId xmlns:a16="http://schemas.microsoft.com/office/drawing/2014/main" id="{D91D57BA-7749-107D-F06D-CEBA0AEBF8CF}"/>
              </a:ext>
            </a:extLst>
          </p:cNvPr>
          <p:cNvCxnSpPr>
            <a:cxnSpLocks/>
            <a:stCxn id="15" idx="5"/>
            <a:endCxn id="11" idx="1"/>
          </p:cNvCxnSpPr>
          <p:nvPr/>
        </p:nvCxnSpPr>
        <p:spPr>
          <a:xfrm>
            <a:off x="7607336" y="6031767"/>
            <a:ext cx="234812" cy="279318"/>
          </a:xfrm>
          <a:prstGeom prst="straightConnector1">
            <a:avLst/>
          </a:prstGeom>
          <a:noFill/>
          <a:ln w="19050" cap="flat" cmpd="sng">
            <a:solidFill>
              <a:srgbClr val="6AA84F"/>
            </a:solidFill>
            <a:prstDash val="dash"/>
            <a:round/>
            <a:headEnd type="none" w="med" len="med"/>
            <a:tailEnd type="none" w="med" len="med"/>
          </a:ln>
        </p:spPr>
      </p:cxnSp>
      <p:sp>
        <p:nvSpPr>
          <p:cNvPr id="25" name="Google Shape;5544;p55">
            <a:extLst>
              <a:ext uri="{FF2B5EF4-FFF2-40B4-BE49-F238E27FC236}">
                <a16:creationId xmlns:a16="http://schemas.microsoft.com/office/drawing/2014/main" id="{C3B6A7A0-B9E4-4ABF-BCC1-7655C7187410}"/>
              </a:ext>
            </a:extLst>
          </p:cNvPr>
          <p:cNvSpPr txBox="1"/>
          <p:nvPr/>
        </p:nvSpPr>
        <p:spPr>
          <a:xfrm>
            <a:off x="6568172" y="6099312"/>
            <a:ext cx="1170729" cy="380885"/>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NN</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altLang="zh-CN" sz="900" b="1" kern="0">
                <a:solidFill>
                  <a:srgbClr val="000000"/>
                </a:solidFill>
                <a:latin typeface="Consolas"/>
                <a:ea typeface="Consolas"/>
                <a:cs typeface="Consolas"/>
                <a:sym typeface="Consolas"/>
              </a:rPr>
              <a:t>Inter</a:t>
            </a:r>
            <a:r>
              <a:rPr kumimoji="0" lang="en-US" altLang="zh-CN" sz="900" b="1" i="0" u="none" strike="noStrike" kern="0" cap="none" spc="0" normalizeH="0" baseline="0" noProof="0">
                <a:ln>
                  <a:noFill/>
                </a:ln>
                <a:solidFill>
                  <a:srgbClr val="000000"/>
                </a:solidFill>
                <a:effectLst/>
                <a:uLnTx/>
                <a:uFillTx/>
                <a:latin typeface="Consolas"/>
                <a:ea typeface="Consolas"/>
                <a:cs typeface="Consolas"/>
                <a:sym typeface="Consolas"/>
              </a:rPr>
              <a:t>polation</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26" name="Google Shape;5545;p55">
            <a:extLst>
              <a:ext uri="{FF2B5EF4-FFF2-40B4-BE49-F238E27FC236}">
                <a16:creationId xmlns:a16="http://schemas.microsoft.com/office/drawing/2014/main" id="{A895A9EA-DF0A-271E-3C13-7FF23E80834B}"/>
              </a:ext>
            </a:extLst>
          </p:cNvPr>
          <p:cNvCxnSpPr>
            <a:cxnSpLocks/>
            <a:endCxn id="9" idx="7"/>
          </p:cNvCxnSpPr>
          <p:nvPr/>
        </p:nvCxnSpPr>
        <p:spPr>
          <a:xfrm flipH="1">
            <a:off x="6747042" y="5950849"/>
            <a:ext cx="42302" cy="68146"/>
          </a:xfrm>
          <a:prstGeom prst="straightConnector1">
            <a:avLst/>
          </a:prstGeom>
          <a:noFill/>
          <a:ln w="19050" cap="flat" cmpd="sng">
            <a:solidFill>
              <a:srgbClr val="6AA84F"/>
            </a:solidFill>
            <a:prstDash val="dash"/>
            <a:round/>
            <a:headEnd type="none" w="med" len="med"/>
            <a:tailEnd type="none" w="med" len="med"/>
          </a:ln>
        </p:spPr>
      </p:cxnSp>
      <p:grpSp>
        <p:nvGrpSpPr>
          <p:cNvPr id="27" name="组合 26">
            <a:extLst>
              <a:ext uri="{FF2B5EF4-FFF2-40B4-BE49-F238E27FC236}">
                <a16:creationId xmlns:a16="http://schemas.microsoft.com/office/drawing/2014/main" id="{B3194145-C52F-70EF-8715-5AEE2B33E120}"/>
              </a:ext>
            </a:extLst>
          </p:cNvPr>
          <p:cNvGrpSpPr/>
          <p:nvPr/>
        </p:nvGrpSpPr>
        <p:grpSpPr>
          <a:xfrm>
            <a:off x="2372451" y="1833959"/>
            <a:ext cx="2765696" cy="2132073"/>
            <a:chOff x="72653" y="4103277"/>
            <a:chExt cx="2765696" cy="2132073"/>
          </a:xfrm>
        </p:grpSpPr>
        <p:sp>
          <p:nvSpPr>
            <p:cNvPr id="28" name="矩形 27">
              <a:extLst>
                <a:ext uri="{FF2B5EF4-FFF2-40B4-BE49-F238E27FC236}">
                  <a16:creationId xmlns:a16="http://schemas.microsoft.com/office/drawing/2014/main" id="{E9DEE7BF-DAD1-2F7E-7683-152AF5B96AB1}"/>
                </a:ext>
              </a:extLst>
            </p:cNvPr>
            <p:cNvSpPr/>
            <p:nvPr/>
          </p:nvSpPr>
          <p:spPr>
            <a:xfrm>
              <a:off x="1641359" y="5715158"/>
              <a:ext cx="490066" cy="471050"/>
            </a:xfrm>
            <a:prstGeom prst="rect">
              <a:avLst/>
            </a:prstGeom>
            <a:noFill/>
            <a:ln w="19050">
              <a:solidFill>
                <a:srgbClr val="DF888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Google Shape;5534;p55">
              <a:extLst>
                <a:ext uri="{FF2B5EF4-FFF2-40B4-BE49-F238E27FC236}">
                  <a16:creationId xmlns:a16="http://schemas.microsoft.com/office/drawing/2014/main" id="{8D854754-AB22-C29A-379B-9F9E3E85F0AD}"/>
                </a:ext>
              </a:extLst>
            </p:cNvPr>
            <p:cNvCxnSpPr/>
            <p:nvPr/>
          </p:nvCxnSpPr>
          <p:spPr>
            <a:xfrm rot="10800000">
              <a:off x="404704" y="6015673"/>
              <a:ext cx="2176323" cy="7140"/>
            </a:xfrm>
            <a:prstGeom prst="straightConnector1">
              <a:avLst/>
            </a:prstGeom>
            <a:noFill/>
            <a:ln w="9525" cap="flat" cmpd="sng">
              <a:solidFill>
                <a:srgbClr val="595959"/>
              </a:solidFill>
              <a:prstDash val="solid"/>
              <a:round/>
              <a:headEnd type="triangle" w="med" len="med"/>
              <a:tailEnd type="none" w="med" len="med"/>
            </a:ln>
          </p:spPr>
        </p:cxnSp>
        <p:sp>
          <p:nvSpPr>
            <p:cNvPr id="30" name="Google Shape;5543;p55">
              <a:extLst>
                <a:ext uri="{FF2B5EF4-FFF2-40B4-BE49-F238E27FC236}">
                  <a16:creationId xmlns:a16="http://schemas.microsoft.com/office/drawing/2014/main" id="{D10E9BEA-89F1-F801-3415-54DA9D23A2BB}"/>
                </a:ext>
              </a:extLst>
            </p:cNvPr>
            <p:cNvSpPr txBox="1"/>
            <p:nvPr/>
          </p:nvSpPr>
          <p:spPr>
            <a:xfrm>
              <a:off x="2100636" y="5955218"/>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time</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sp>
          <p:nvSpPr>
            <p:cNvPr id="31" name="Google Shape;5544;p55">
              <a:extLst>
                <a:ext uri="{FF2B5EF4-FFF2-40B4-BE49-F238E27FC236}">
                  <a16:creationId xmlns:a16="http://schemas.microsoft.com/office/drawing/2014/main" id="{F3374C98-8897-5E2F-8DE3-2C59D4FC92D8}"/>
                </a:ext>
              </a:extLst>
            </p:cNvPr>
            <p:cNvSpPr txBox="1"/>
            <p:nvPr/>
          </p:nvSpPr>
          <p:spPr>
            <a:xfrm>
              <a:off x="72653" y="4230638"/>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err="1">
                  <a:ln>
                    <a:noFill/>
                  </a:ln>
                  <a:solidFill>
                    <a:srgbClr val="000000"/>
                  </a:solidFill>
                  <a:effectLst/>
                  <a:uLnTx/>
                  <a:uFillTx/>
                  <a:latin typeface="Consolas"/>
                  <a:ea typeface="Consolas"/>
                  <a:cs typeface="Consolas"/>
                  <a:sym typeface="Consolas"/>
                </a:rPr>
                <a:t>elec</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32" name="Google Shape;5546;p55">
              <a:extLst>
                <a:ext uri="{FF2B5EF4-FFF2-40B4-BE49-F238E27FC236}">
                  <a16:creationId xmlns:a16="http://schemas.microsoft.com/office/drawing/2014/main" id="{7A5F08ED-2A7A-F9C1-6FDB-D115CDDA21C9}"/>
                </a:ext>
              </a:extLst>
            </p:cNvPr>
            <p:cNvCxnSpPr/>
            <p:nvPr/>
          </p:nvCxnSpPr>
          <p:spPr>
            <a:xfrm rot="10800000" flipH="1">
              <a:off x="471449" y="4217282"/>
              <a:ext cx="5950" cy="1893096"/>
            </a:xfrm>
            <a:prstGeom prst="straightConnector1">
              <a:avLst/>
            </a:prstGeom>
            <a:noFill/>
            <a:ln w="9525" cap="flat" cmpd="sng">
              <a:solidFill>
                <a:srgbClr val="595959"/>
              </a:solidFill>
              <a:prstDash val="solid"/>
              <a:round/>
              <a:headEnd type="none" w="med" len="med"/>
              <a:tailEnd type="triangle" w="med" len="med"/>
            </a:ln>
          </p:spPr>
        </p:cxnSp>
        <p:sp>
          <p:nvSpPr>
            <p:cNvPr id="33" name="Google Shape;5559;p55">
              <a:extLst>
                <a:ext uri="{FF2B5EF4-FFF2-40B4-BE49-F238E27FC236}">
                  <a16:creationId xmlns:a16="http://schemas.microsoft.com/office/drawing/2014/main" id="{08A54C8D-A3C6-3432-EBA7-23C5089B9D92}"/>
                </a:ext>
              </a:extLst>
            </p:cNvPr>
            <p:cNvSpPr/>
            <p:nvPr/>
          </p:nvSpPr>
          <p:spPr>
            <a:xfrm>
              <a:off x="551589" y="5694932"/>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5560;p55">
              <a:extLst>
                <a:ext uri="{FF2B5EF4-FFF2-40B4-BE49-F238E27FC236}">
                  <a16:creationId xmlns:a16="http://schemas.microsoft.com/office/drawing/2014/main" id="{EB39A23B-7985-B196-08A0-DD5571B1320F}"/>
                </a:ext>
              </a:extLst>
            </p:cNvPr>
            <p:cNvSpPr/>
            <p:nvPr/>
          </p:nvSpPr>
          <p:spPr>
            <a:xfrm>
              <a:off x="666298" y="5538651"/>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5568;p55">
              <a:extLst>
                <a:ext uri="{FF2B5EF4-FFF2-40B4-BE49-F238E27FC236}">
                  <a16:creationId xmlns:a16="http://schemas.microsoft.com/office/drawing/2014/main" id="{58CF5A66-3DA1-B517-50D8-3E6B610B2490}"/>
                </a:ext>
              </a:extLst>
            </p:cNvPr>
            <p:cNvSpPr/>
            <p:nvPr/>
          </p:nvSpPr>
          <p:spPr>
            <a:xfrm>
              <a:off x="1423928" y="5196890"/>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5578;p55">
              <a:extLst>
                <a:ext uri="{FF2B5EF4-FFF2-40B4-BE49-F238E27FC236}">
                  <a16:creationId xmlns:a16="http://schemas.microsoft.com/office/drawing/2014/main" id="{59CD51D0-B467-9D9C-3E60-9BE3313D2266}"/>
                </a:ext>
              </a:extLst>
            </p:cNvPr>
            <p:cNvSpPr/>
            <p:nvPr/>
          </p:nvSpPr>
          <p:spPr>
            <a:xfrm>
              <a:off x="751105" y="5316278"/>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5579;p55">
              <a:extLst>
                <a:ext uri="{FF2B5EF4-FFF2-40B4-BE49-F238E27FC236}">
                  <a16:creationId xmlns:a16="http://schemas.microsoft.com/office/drawing/2014/main" id="{FDDAC421-A5E0-60CF-5DD2-AC56A4C20ABF}"/>
                </a:ext>
              </a:extLst>
            </p:cNvPr>
            <p:cNvSpPr/>
            <p:nvPr/>
          </p:nvSpPr>
          <p:spPr>
            <a:xfrm>
              <a:off x="825732" y="4985129"/>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5580;p55">
              <a:extLst>
                <a:ext uri="{FF2B5EF4-FFF2-40B4-BE49-F238E27FC236}">
                  <a16:creationId xmlns:a16="http://schemas.microsoft.com/office/drawing/2014/main" id="{10E3A68A-802A-419B-FD75-EEF89013CB72}"/>
                </a:ext>
              </a:extLst>
            </p:cNvPr>
            <p:cNvSpPr/>
            <p:nvPr/>
          </p:nvSpPr>
          <p:spPr>
            <a:xfrm>
              <a:off x="1723580" y="5753113"/>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5581;p55">
              <a:extLst>
                <a:ext uri="{FF2B5EF4-FFF2-40B4-BE49-F238E27FC236}">
                  <a16:creationId xmlns:a16="http://schemas.microsoft.com/office/drawing/2014/main" id="{28A94218-0626-A85E-4275-70A6A4350290}"/>
                </a:ext>
              </a:extLst>
            </p:cNvPr>
            <p:cNvSpPr/>
            <p:nvPr/>
          </p:nvSpPr>
          <p:spPr>
            <a:xfrm>
              <a:off x="1202521" y="4534227"/>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5582;p55">
              <a:extLst>
                <a:ext uri="{FF2B5EF4-FFF2-40B4-BE49-F238E27FC236}">
                  <a16:creationId xmlns:a16="http://schemas.microsoft.com/office/drawing/2014/main" id="{8672CF4C-342B-2270-859F-7D726AA4EE88}"/>
                </a:ext>
              </a:extLst>
            </p:cNvPr>
            <p:cNvSpPr/>
            <p:nvPr/>
          </p:nvSpPr>
          <p:spPr>
            <a:xfrm>
              <a:off x="1066256" y="4365487"/>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5583;p55">
              <a:extLst>
                <a:ext uri="{FF2B5EF4-FFF2-40B4-BE49-F238E27FC236}">
                  <a16:creationId xmlns:a16="http://schemas.microsoft.com/office/drawing/2014/main" id="{7B3FF979-A64B-C77D-2671-4B803FDCFBA4}"/>
                </a:ext>
              </a:extLst>
            </p:cNvPr>
            <p:cNvSpPr/>
            <p:nvPr/>
          </p:nvSpPr>
          <p:spPr>
            <a:xfrm>
              <a:off x="931614" y="4601180"/>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5585;p55">
              <a:extLst>
                <a:ext uri="{FF2B5EF4-FFF2-40B4-BE49-F238E27FC236}">
                  <a16:creationId xmlns:a16="http://schemas.microsoft.com/office/drawing/2014/main" id="{F378F7CA-9A66-9856-2F68-667089D16C77}"/>
                </a:ext>
              </a:extLst>
            </p:cNvPr>
            <p:cNvSpPr/>
            <p:nvPr/>
          </p:nvSpPr>
          <p:spPr>
            <a:xfrm>
              <a:off x="1534480" y="5540799"/>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5587;p55">
              <a:extLst>
                <a:ext uri="{FF2B5EF4-FFF2-40B4-BE49-F238E27FC236}">
                  <a16:creationId xmlns:a16="http://schemas.microsoft.com/office/drawing/2014/main" id="{0229785F-72DB-4957-F973-085D0CB9F093}"/>
                </a:ext>
              </a:extLst>
            </p:cNvPr>
            <p:cNvSpPr/>
            <p:nvPr/>
          </p:nvSpPr>
          <p:spPr>
            <a:xfrm>
              <a:off x="1319520" y="4825463"/>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5717;p55">
              <a:extLst>
                <a:ext uri="{FF2B5EF4-FFF2-40B4-BE49-F238E27FC236}">
                  <a16:creationId xmlns:a16="http://schemas.microsoft.com/office/drawing/2014/main" id="{19585F83-F73A-0752-1050-D627E1604B22}"/>
                </a:ext>
              </a:extLst>
            </p:cNvPr>
            <p:cNvSpPr txBox="1"/>
            <p:nvPr/>
          </p:nvSpPr>
          <p:spPr>
            <a:xfrm>
              <a:off x="926079" y="4103277"/>
              <a:ext cx="1207878" cy="189214"/>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buClr>
                  <a:srgbClr val="000000"/>
                </a:buClr>
                <a:buFont typeface="Arial"/>
                <a:buNone/>
              </a:pPr>
              <a:r>
                <a:rPr lang="en" sz="1400" kern="0" dirty="0">
                  <a:solidFill>
                    <a:srgbClr val="000000"/>
                  </a:solidFill>
                  <a:latin typeface="Consolas"/>
                  <a:ea typeface="Consolas"/>
                  <a:cs typeface="Consolas"/>
                  <a:sym typeface="Consolas"/>
                </a:rPr>
                <a:t>Bad fit</a:t>
              </a:r>
              <a:endParaRPr sz="1400" kern="0" dirty="0">
                <a:solidFill>
                  <a:srgbClr val="000000"/>
                </a:solidFill>
                <a:latin typeface="Consolas"/>
                <a:ea typeface="Consolas"/>
                <a:cs typeface="Consolas"/>
                <a:sym typeface="Consolas"/>
              </a:endParaRPr>
            </a:p>
          </p:txBody>
        </p:sp>
        <p:cxnSp>
          <p:nvCxnSpPr>
            <p:cNvPr id="45" name="Google Shape;5545;p55">
              <a:extLst>
                <a:ext uri="{FF2B5EF4-FFF2-40B4-BE49-F238E27FC236}">
                  <a16:creationId xmlns:a16="http://schemas.microsoft.com/office/drawing/2014/main" id="{D3D8DA9E-ABBB-AC84-E592-1F340B873845}"/>
                </a:ext>
              </a:extLst>
            </p:cNvPr>
            <p:cNvCxnSpPr>
              <a:cxnSpLocks/>
              <a:stCxn id="34" idx="3"/>
              <a:endCxn id="33" idx="7"/>
            </p:cNvCxnSpPr>
            <p:nvPr/>
          </p:nvCxnSpPr>
          <p:spPr>
            <a:xfrm flipH="1">
              <a:off x="592625" y="5590048"/>
              <a:ext cx="80713" cy="113702"/>
            </a:xfrm>
            <a:prstGeom prst="straightConnector1">
              <a:avLst/>
            </a:prstGeom>
            <a:noFill/>
            <a:ln w="19050" cap="flat" cmpd="sng">
              <a:solidFill>
                <a:srgbClr val="6AA84F"/>
              </a:solidFill>
              <a:prstDash val="dash"/>
              <a:round/>
              <a:headEnd type="none" w="med" len="med"/>
              <a:tailEnd type="none" w="med" len="med"/>
            </a:ln>
          </p:spPr>
        </p:cxnSp>
        <p:cxnSp>
          <p:nvCxnSpPr>
            <p:cNvPr id="46" name="Google Shape;5545;p55">
              <a:extLst>
                <a:ext uri="{FF2B5EF4-FFF2-40B4-BE49-F238E27FC236}">
                  <a16:creationId xmlns:a16="http://schemas.microsoft.com/office/drawing/2014/main" id="{DBDFE25C-6F92-76C2-F678-CA62AA91C6E5}"/>
                </a:ext>
              </a:extLst>
            </p:cNvPr>
            <p:cNvCxnSpPr>
              <a:cxnSpLocks/>
              <a:stCxn id="36" idx="3"/>
              <a:endCxn id="34" idx="7"/>
            </p:cNvCxnSpPr>
            <p:nvPr/>
          </p:nvCxnSpPr>
          <p:spPr>
            <a:xfrm flipH="1">
              <a:off x="707334" y="5367676"/>
              <a:ext cx="50813" cy="179793"/>
            </a:xfrm>
            <a:prstGeom prst="straightConnector1">
              <a:avLst/>
            </a:prstGeom>
            <a:noFill/>
            <a:ln w="19050" cap="flat" cmpd="sng">
              <a:solidFill>
                <a:srgbClr val="6AA84F"/>
              </a:solidFill>
              <a:prstDash val="dash"/>
              <a:round/>
              <a:headEnd type="none" w="med" len="med"/>
              <a:tailEnd type="none" w="med" len="med"/>
            </a:ln>
          </p:spPr>
        </p:cxnSp>
        <p:cxnSp>
          <p:nvCxnSpPr>
            <p:cNvPr id="47" name="Google Shape;5545;p55">
              <a:extLst>
                <a:ext uri="{FF2B5EF4-FFF2-40B4-BE49-F238E27FC236}">
                  <a16:creationId xmlns:a16="http://schemas.microsoft.com/office/drawing/2014/main" id="{EDB6055D-4288-B395-79E2-F682D3BBF596}"/>
                </a:ext>
              </a:extLst>
            </p:cNvPr>
            <p:cNvCxnSpPr>
              <a:cxnSpLocks/>
              <a:stCxn id="37" idx="3"/>
              <a:endCxn id="36" idx="0"/>
            </p:cNvCxnSpPr>
            <p:nvPr/>
          </p:nvCxnSpPr>
          <p:spPr>
            <a:xfrm flipH="1">
              <a:off x="775144" y="5036526"/>
              <a:ext cx="57629" cy="279752"/>
            </a:xfrm>
            <a:prstGeom prst="straightConnector1">
              <a:avLst/>
            </a:prstGeom>
            <a:noFill/>
            <a:ln w="19050" cap="flat" cmpd="sng">
              <a:solidFill>
                <a:srgbClr val="6AA84F"/>
              </a:solidFill>
              <a:prstDash val="dash"/>
              <a:round/>
              <a:headEnd type="none" w="med" len="med"/>
              <a:tailEnd type="none" w="med" len="med"/>
            </a:ln>
          </p:spPr>
        </p:cxnSp>
        <p:cxnSp>
          <p:nvCxnSpPr>
            <p:cNvPr id="48" name="Google Shape;5545;p55">
              <a:extLst>
                <a:ext uri="{FF2B5EF4-FFF2-40B4-BE49-F238E27FC236}">
                  <a16:creationId xmlns:a16="http://schemas.microsoft.com/office/drawing/2014/main" id="{68B90E07-4A56-FA5F-8A22-9725A414F057}"/>
                </a:ext>
              </a:extLst>
            </p:cNvPr>
            <p:cNvCxnSpPr>
              <a:cxnSpLocks/>
              <a:stCxn id="41" idx="3"/>
              <a:endCxn id="37" idx="0"/>
            </p:cNvCxnSpPr>
            <p:nvPr/>
          </p:nvCxnSpPr>
          <p:spPr>
            <a:xfrm flipH="1">
              <a:off x="849770" y="4652577"/>
              <a:ext cx="88885" cy="332552"/>
            </a:xfrm>
            <a:prstGeom prst="straightConnector1">
              <a:avLst/>
            </a:prstGeom>
            <a:noFill/>
            <a:ln w="19050" cap="flat" cmpd="sng">
              <a:solidFill>
                <a:srgbClr val="6AA84F"/>
              </a:solidFill>
              <a:prstDash val="dash"/>
              <a:round/>
              <a:headEnd type="none" w="med" len="med"/>
              <a:tailEnd type="none" w="med" len="med"/>
            </a:ln>
          </p:spPr>
        </p:cxnSp>
        <p:cxnSp>
          <p:nvCxnSpPr>
            <p:cNvPr id="49" name="Google Shape;5545;p55">
              <a:extLst>
                <a:ext uri="{FF2B5EF4-FFF2-40B4-BE49-F238E27FC236}">
                  <a16:creationId xmlns:a16="http://schemas.microsoft.com/office/drawing/2014/main" id="{D23720AC-4B35-6B2A-A0B1-9802AE850136}"/>
                </a:ext>
              </a:extLst>
            </p:cNvPr>
            <p:cNvCxnSpPr>
              <a:cxnSpLocks/>
              <a:stCxn id="40" idx="2"/>
              <a:endCxn id="41" idx="0"/>
            </p:cNvCxnSpPr>
            <p:nvPr/>
          </p:nvCxnSpPr>
          <p:spPr>
            <a:xfrm flipH="1">
              <a:off x="955653" y="4395595"/>
              <a:ext cx="110603" cy="205585"/>
            </a:xfrm>
            <a:prstGeom prst="straightConnector1">
              <a:avLst/>
            </a:prstGeom>
            <a:noFill/>
            <a:ln w="19050" cap="flat" cmpd="sng">
              <a:solidFill>
                <a:srgbClr val="6AA84F"/>
              </a:solidFill>
              <a:prstDash val="dash"/>
              <a:round/>
              <a:headEnd type="none" w="med" len="med"/>
              <a:tailEnd type="none" w="med" len="med"/>
            </a:ln>
          </p:spPr>
        </p:cxnSp>
        <p:cxnSp>
          <p:nvCxnSpPr>
            <p:cNvPr id="50" name="Google Shape;5545;p55">
              <a:extLst>
                <a:ext uri="{FF2B5EF4-FFF2-40B4-BE49-F238E27FC236}">
                  <a16:creationId xmlns:a16="http://schemas.microsoft.com/office/drawing/2014/main" id="{6C0804FA-8153-ECDB-DAAD-1D1E7BC68BDD}"/>
                </a:ext>
              </a:extLst>
            </p:cNvPr>
            <p:cNvCxnSpPr>
              <a:cxnSpLocks/>
              <a:stCxn id="40" idx="6"/>
              <a:endCxn id="39" idx="1"/>
            </p:cNvCxnSpPr>
            <p:nvPr/>
          </p:nvCxnSpPr>
          <p:spPr>
            <a:xfrm>
              <a:off x="1114333" y="4395595"/>
              <a:ext cx="95229" cy="147451"/>
            </a:xfrm>
            <a:prstGeom prst="straightConnector1">
              <a:avLst/>
            </a:prstGeom>
            <a:noFill/>
            <a:ln w="19050" cap="flat" cmpd="sng">
              <a:solidFill>
                <a:srgbClr val="6AA84F"/>
              </a:solidFill>
              <a:prstDash val="dash"/>
              <a:round/>
              <a:headEnd type="none" w="med" len="med"/>
              <a:tailEnd type="none" w="med" len="med"/>
            </a:ln>
          </p:spPr>
        </p:cxnSp>
        <p:cxnSp>
          <p:nvCxnSpPr>
            <p:cNvPr id="51" name="Google Shape;5545;p55">
              <a:extLst>
                <a:ext uri="{FF2B5EF4-FFF2-40B4-BE49-F238E27FC236}">
                  <a16:creationId xmlns:a16="http://schemas.microsoft.com/office/drawing/2014/main" id="{0AE71734-2446-05E9-C18D-3E3B9F7AE00E}"/>
                </a:ext>
              </a:extLst>
            </p:cNvPr>
            <p:cNvCxnSpPr>
              <a:cxnSpLocks/>
              <a:stCxn id="39" idx="5"/>
              <a:endCxn id="43" idx="1"/>
            </p:cNvCxnSpPr>
            <p:nvPr/>
          </p:nvCxnSpPr>
          <p:spPr>
            <a:xfrm>
              <a:off x="1243557" y="4585624"/>
              <a:ext cx="83004" cy="248656"/>
            </a:xfrm>
            <a:prstGeom prst="straightConnector1">
              <a:avLst/>
            </a:prstGeom>
            <a:noFill/>
            <a:ln w="19050" cap="flat" cmpd="sng">
              <a:solidFill>
                <a:srgbClr val="6AA84F"/>
              </a:solidFill>
              <a:prstDash val="dash"/>
              <a:round/>
              <a:headEnd type="none" w="med" len="med"/>
              <a:tailEnd type="none" w="med" len="med"/>
            </a:ln>
          </p:spPr>
        </p:cxnSp>
        <p:cxnSp>
          <p:nvCxnSpPr>
            <p:cNvPr id="52" name="Google Shape;5545;p55">
              <a:extLst>
                <a:ext uri="{FF2B5EF4-FFF2-40B4-BE49-F238E27FC236}">
                  <a16:creationId xmlns:a16="http://schemas.microsoft.com/office/drawing/2014/main" id="{DE4899A7-5AB9-AA75-BC84-92A0650F80C4}"/>
                </a:ext>
              </a:extLst>
            </p:cNvPr>
            <p:cNvCxnSpPr>
              <a:cxnSpLocks/>
              <a:stCxn id="43" idx="4"/>
              <a:endCxn id="35" idx="1"/>
            </p:cNvCxnSpPr>
            <p:nvPr/>
          </p:nvCxnSpPr>
          <p:spPr>
            <a:xfrm>
              <a:off x="1343558" y="4885678"/>
              <a:ext cx="87411" cy="320030"/>
            </a:xfrm>
            <a:prstGeom prst="straightConnector1">
              <a:avLst/>
            </a:prstGeom>
            <a:noFill/>
            <a:ln w="19050" cap="flat" cmpd="sng">
              <a:solidFill>
                <a:srgbClr val="6AA84F"/>
              </a:solidFill>
              <a:prstDash val="dash"/>
              <a:round/>
              <a:headEnd type="none" w="med" len="med"/>
              <a:tailEnd type="none" w="med" len="med"/>
            </a:ln>
          </p:spPr>
        </p:cxnSp>
        <p:cxnSp>
          <p:nvCxnSpPr>
            <p:cNvPr id="53" name="Google Shape;5545;p55">
              <a:extLst>
                <a:ext uri="{FF2B5EF4-FFF2-40B4-BE49-F238E27FC236}">
                  <a16:creationId xmlns:a16="http://schemas.microsoft.com/office/drawing/2014/main" id="{48ADD561-7197-90C4-B593-FB877CDBD50E}"/>
                </a:ext>
              </a:extLst>
            </p:cNvPr>
            <p:cNvCxnSpPr>
              <a:cxnSpLocks/>
              <a:stCxn id="35" idx="4"/>
              <a:endCxn id="42" idx="1"/>
            </p:cNvCxnSpPr>
            <p:nvPr/>
          </p:nvCxnSpPr>
          <p:spPr>
            <a:xfrm>
              <a:off x="1447966" y="5257105"/>
              <a:ext cx="93554" cy="292512"/>
            </a:xfrm>
            <a:prstGeom prst="straightConnector1">
              <a:avLst/>
            </a:prstGeom>
            <a:noFill/>
            <a:ln w="19050" cap="flat" cmpd="sng">
              <a:solidFill>
                <a:srgbClr val="6AA84F"/>
              </a:solidFill>
              <a:prstDash val="dash"/>
              <a:round/>
              <a:headEnd type="none" w="med" len="med"/>
              <a:tailEnd type="none" w="med" len="med"/>
            </a:ln>
          </p:spPr>
        </p:cxnSp>
        <p:cxnSp>
          <p:nvCxnSpPr>
            <p:cNvPr id="54" name="Google Shape;5545;p55">
              <a:extLst>
                <a:ext uri="{FF2B5EF4-FFF2-40B4-BE49-F238E27FC236}">
                  <a16:creationId xmlns:a16="http://schemas.microsoft.com/office/drawing/2014/main" id="{BAA030A7-95B6-7E9E-7A3F-739663B0B6B3}"/>
                </a:ext>
              </a:extLst>
            </p:cNvPr>
            <p:cNvCxnSpPr>
              <a:cxnSpLocks/>
              <a:stCxn id="42" idx="5"/>
              <a:endCxn id="38" idx="1"/>
            </p:cNvCxnSpPr>
            <p:nvPr/>
          </p:nvCxnSpPr>
          <p:spPr>
            <a:xfrm>
              <a:off x="1575516" y="5592196"/>
              <a:ext cx="155105" cy="169734"/>
            </a:xfrm>
            <a:prstGeom prst="straightConnector1">
              <a:avLst/>
            </a:prstGeom>
            <a:noFill/>
            <a:ln w="19050" cap="flat" cmpd="sng">
              <a:solidFill>
                <a:srgbClr val="6AA84F"/>
              </a:solidFill>
              <a:prstDash val="dash"/>
              <a:round/>
              <a:headEnd type="none" w="med" len="med"/>
              <a:tailEnd type="none" w="med" len="med"/>
            </a:ln>
          </p:spPr>
        </p:cxnSp>
        <p:cxnSp>
          <p:nvCxnSpPr>
            <p:cNvPr id="55" name="Google Shape;5545;p55">
              <a:extLst>
                <a:ext uri="{FF2B5EF4-FFF2-40B4-BE49-F238E27FC236}">
                  <a16:creationId xmlns:a16="http://schemas.microsoft.com/office/drawing/2014/main" id="{8927ED4A-DCCC-AE53-21ED-980DB490DD70}"/>
                </a:ext>
              </a:extLst>
            </p:cNvPr>
            <p:cNvCxnSpPr>
              <a:cxnSpLocks/>
              <a:stCxn id="38" idx="5"/>
              <a:endCxn id="56" idx="1"/>
            </p:cNvCxnSpPr>
            <p:nvPr/>
          </p:nvCxnSpPr>
          <p:spPr>
            <a:xfrm>
              <a:off x="1764616" y="5804510"/>
              <a:ext cx="262098" cy="261961"/>
            </a:xfrm>
            <a:prstGeom prst="straightConnector1">
              <a:avLst/>
            </a:prstGeom>
            <a:noFill/>
            <a:ln w="28575" cap="flat" cmpd="sng">
              <a:solidFill>
                <a:srgbClr val="C00000"/>
              </a:solidFill>
              <a:prstDash val="dash"/>
              <a:round/>
              <a:headEnd type="none" w="med" len="med"/>
              <a:tailEnd type="none" w="med" len="med"/>
            </a:ln>
          </p:spPr>
        </p:cxnSp>
        <p:sp>
          <p:nvSpPr>
            <p:cNvPr id="56" name="Google Shape;5585;p55">
              <a:extLst>
                <a:ext uri="{FF2B5EF4-FFF2-40B4-BE49-F238E27FC236}">
                  <a16:creationId xmlns:a16="http://schemas.microsoft.com/office/drawing/2014/main" id="{53FCE6C3-42C8-011F-DA64-14E9A0BC8906}"/>
                </a:ext>
              </a:extLst>
            </p:cNvPr>
            <p:cNvSpPr/>
            <p:nvPr/>
          </p:nvSpPr>
          <p:spPr>
            <a:xfrm>
              <a:off x="2016621" y="6053829"/>
              <a:ext cx="68922" cy="86323"/>
            </a:xfrm>
            <a:prstGeom prst="ellipse">
              <a:avLst/>
            </a:prstGeom>
            <a:solidFill>
              <a:srgbClr val="CD9A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544;p55">
              <a:extLst>
                <a:ext uri="{FF2B5EF4-FFF2-40B4-BE49-F238E27FC236}">
                  <a16:creationId xmlns:a16="http://schemas.microsoft.com/office/drawing/2014/main" id="{1A74B8D5-D1D5-84A2-E56E-F262B94F764F}"/>
                </a:ext>
              </a:extLst>
            </p:cNvPr>
            <p:cNvSpPr txBox="1"/>
            <p:nvPr/>
          </p:nvSpPr>
          <p:spPr>
            <a:xfrm>
              <a:off x="1667620" y="5226440"/>
              <a:ext cx="1170729" cy="380885"/>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Linear</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Extrapolation</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grpSp>
      <p:grpSp>
        <p:nvGrpSpPr>
          <p:cNvPr id="58" name="组合 57">
            <a:extLst>
              <a:ext uri="{FF2B5EF4-FFF2-40B4-BE49-F238E27FC236}">
                <a16:creationId xmlns:a16="http://schemas.microsoft.com/office/drawing/2014/main" id="{C0A579CE-8252-201B-80D7-480DFFDBC59C}"/>
              </a:ext>
            </a:extLst>
          </p:cNvPr>
          <p:cNvGrpSpPr/>
          <p:nvPr/>
        </p:nvGrpSpPr>
        <p:grpSpPr>
          <a:xfrm>
            <a:off x="5970985" y="1868545"/>
            <a:ext cx="2698999" cy="2132073"/>
            <a:chOff x="2987142" y="4103278"/>
            <a:chExt cx="2698999" cy="2132073"/>
          </a:xfrm>
        </p:grpSpPr>
        <p:cxnSp>
          <p:nvCxnSpPr>
            <p:cNvPr id="59" name="Google Shape;5534;p55">
              <a:extLst>
                <a:ext uri="{FF2B5EF4-FFF2-40B4-BE49-F238E27FC236}">
                  <a16:creationId xmlns:a16="http://schemas.microsoft.com/office/drawing/2014/main" id="{51C200E5-E934-9003-BAA6-3B33727274F0}"/>
                </a:ext>
              </a:extLst>
            </p:cNvPr>
            <p:cNvCxnSpPr/>
            <p:nvPr/>
          </p:nvCxnSpPr>
          <p:spPr>
            <a:xfrm rot="10800000">
              <a:off x="3319193" y="6015674"/>
              <a:ext cx="2176323" cy="7140"/>
            </a:xfrm>
            <a:prstGeom prst="straightConnector1">
              <a:avLst/>
            </a:prstGeom>
            <a:noFill/>
            <a:ln w="9525" cap="flat" cmpd="sng">
              <a:solidFill>
                <a:srgbClr val="595959"/>
              </a:solidFill>
              <a:prstDash val="solid"/>
              <a:round/>
              <a:headEnd type="triangle" w="med" len="med"/>
              <a:tailEnd type="none" w="med" len="med"/>
            </a:ln>
          </p:spPr>
        </p:cxnSp>
        <p:sp>
          <p:nvSpPr>
            <p:cNvPr id="60" name="Google Shape;5543;p55">
              <a:extLst>
                <a:ext uri="{FF2B5EF4-FFF2-40B4-BE49-F238E27FC236}">
                  <a16:creationId xmlns:a16="http://schemas.microsoft.com/office/drawing/2014/main" id="{EF8C212C-7BF4-8A6E-9C02-AEBFD4715253}"/>
                </a:ext>
              </a:extLst>
            </p:cNvPr>
            <p:cNvSpPr txBox="1"/>
            <p:nvPr/>
          </p:nvSpPr>
          <p:spPr>
            <a:xfrm>
              <a:off x="5015125" y="5955219"/>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a:ln>
                    <a:noFill/>
                  </a:ln>
                  <a:solidFill>
                    <a:srgbClr val="000000"/>
                  </a:solidFill>
                  <a:effectLst/>
                  <a:uLnTx/>
                  <a:uFillTx/>
                  <a:latin typeface="Consolas"/>
                  <a:ea typeface="Consolas"/>
                  <a:cs typeface="Consolas"/>
                  <a:sym typeface="Consolas"/>
                </a:rPr>
                <a:t>time</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sp>
          <p:nvSpPr>
            <p:cNvPr id="61" name="Google Shape;5544;p55">
              <a:extLst>
                <a:ext uri="{FF2B5EF4-FFF2-40B4-BE49-F238E27FC236}">
                  <a16:creationId xmlns:a16="http://schemas.microsoft.com/office/drawing/2014/main" id="{87A40BE4-F143-7033-9A1B-67D03AF59377}"/>
                </a:ext>
              </a:extLst>
            </p:cNvPr>
            <p:cNvSpPr txBox="1"/>
            <p:nvPr/>
          </p:nvSpPr>
          <p:spPr>
            <a:xfrm>
              <a:off x="2987142" y="4230639"/>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dirty="0" err="1">
                  <a:ln>
                    <a:noFill/>
                  </a:ln>
                  <a:solidFill>
                    <a:srgbClr val="000000"/>
                  </a:solidFill>
                  <a:effectLst/>
                  <a:uLnTx/>
                  <a:uFillTx/>
                  <a:latin typeface="Consolas"/>
                  <a:ea typeface="Consolas"/>
                  <a:cs typeface="Consolas"/>
                  <a:sym typeface="Consolas"/>
                </a:rPr>
                <a:t>elec</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62" name="Google Shape;5546;p55">
              <a:extLst>
                <a:ext uri="{FF2B5EF4-FFF2-40B4-BE49-F238E27FC236}">
                  <a16:creationId xmlns:a16="http://schemas.microsoft.com/office/drawing/2014/main" id="{AC588FBA-0683-AEC5-5253-1958118D90D6}"/>
                </a:ext>
              </a:extLst>
            </p:cNvPr>
            <p:cNvCxnSpPr/>
            <p:nvPr/>
          </p:nvCxnSpPr>
          <p:spPr>
            <a:xfrm rot="10800000" flipH="1">
              <a:off x="3385938" y="4217283"/>
              <a:ext cx="5950" cy="1893096"/>
            </a:xfrm>
            <a:prstGeom prst="straightConnector1">
              <a:avLst/>
            </a:prstGeom>
            <a:noFill/>
            <a:ln w="9525" cap="flat" cmpd="sng">
              <a:solidFill>
                <a:srgbClr val="595959"/>
              </a:solidFill>
              <a:prstDash val="solid"/>
              <a:round/>
              <a:headEnd type="none" w="med" len="med"/>
              <a:tailEnd type="triangle" w="med" len="med"/>
            </a:ln>
          </p:spPr>
        </p:cxnSp>
        <p:sp>
          <p:nvSpPr>
            <p:cNvPr id="63" name="Google Shape;5559;p55">
              <a:extLst>
                <a:ext uri="{FF2B5EF4-FFF2-40B4-BE49-F238E27FC236}">
                  <a16:creationId xmlns:a16="http://schemas.microsoft.com/office/drawing/2014/main" id="{F4842093-B79E-E62F-7011-F45DB366AF22}"/>
                </a:ext>
              </a:extLst>
            </p:cNvPr>
            <p:cNvSpPr/>
            <p:nvPr/>
          </p:nvSpPr>
          <p:spPr>
            <a:xfrm>
              <a:off x="3466078" y="5694933"/>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5560;p55">
              <a:extLst>
                <a:ext uri="{FF2B5EF4-FFF2-40B4-BE49-F238E27FC236}">
                  <a16:creationId xmlns:a16="http://schemas.microsoft.com/office/drawing/2014/main" id="{BB85A56F-D1C1-D38F-C5B4-3BE8758118AA}"/>
                </a:ext>
              </a:extLst>
            </p:cNvPr>
            <p:cNvSpPr/>
            <p:nvPr/>
          </p:nvSpPr>
          <p:spPr>
            <a:xfrm>
              <a:off x="3580787" y="5538652"/>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5568;p55">
              <a:extLst>
                <a:ext uri="{FF2B5EF4-FFF2-40B4-BE49-F238E27FC236}">
                  <a16:creationId xmlns:a16="http://schemas.microsoft.com/office/drawing/2014/main" id="{7B483E9F-F250-B743-4ADE-649108C743FB}"/>
                </a:ext>
              </a:extLst>
            </p:cNvPr>
            <p:cNvSpPr/>
            <p:nvPr/>
          </p:nvSpPr>
          <p:spPr>
            <a:xfrm>
              <a:off x="4338417" y="5196891"/>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5578;p55">
              <a:extLst>
                <a:ext uri="{FF2B5EF4-FFF2-40B4-BE49-F238E27FC236}">
                  <a16:creationId xmlns:a16="http://schemas.microsoft.com/office/drawing/2014/main" id="{982536A8-7C5E-E121-02BE-B393C54B867F}"/>
                </a:ext>
              </a:extLst>
            </p:cNvPr>
            <p:cNvSpPr/>
            <p:nvPr/>
          </p:nvSpPr>
          <p:spPr>
            <a:xfrm>
              <a:off x="3665594" y="5316279"/>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5579;p55">
              <a:extLst>
                <a:ext uri="{FF2B5EF4-FFF2-40B4-BE49-F238E27FC236}">
                  <a16:creationId xmlns:a16="http://schemas.microsoft.com/office/drawing/2014/main" id="{F7A1213F-81E1-F84C-4A5B-87849C686852}"/>
                </a:ext>
              </a:extLst>
            </p:cNvPr>
            <p:cNvSpPr/>
            <p:nvPr/>
          </p:nvSpPr>
          <p:spPr>
            <a:xfrm>
              <a:off x="3740221" y="4985130"/>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5580;p55">
              <a:extLst>
                <a:ext uri="{FF2B5EF4-FFF2-40B4-BE49-F238E27FC236}">
                  <a16:creationId xmlns:a16="http://schemas.microsoft.com/office/drawing/2014/main" id="{0239F83D-7E92-2963-01A6-6F6C60B2552F}"/>
                </a:ext>
              </a:extLst>
            </p:cNvPr>
            <p:cNvSpPr/>
            <p:nvPr/>
          </p:nvSpPr>
          <p:spPr>
            <a:xfrm>
              <a:off x="4638069" y="5753114"/>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5581;p55">
              <a:extLst>
                <a:ext uri="{FF2B5EF4-FFF2-40B4-BE49-F238E27FC236}">
                  <a16:creationId xmlns:a16="http://schemas.microsoft.com/office/drawing/2014/main" id="{846BF388-A40A-6E4E-D6E2-05A52626EEAD}"/>
                </a:ext>
              </a:extLst>
            </p:cNvPr>
            <p:cNvSpPr/>
            <p:nvPr/>
          </p:nvSpPr>
          <p:spPr>
            <a:xfrm>
              <a:off x="4117010" y="4534228"/>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5582;p55">
              <a:extLst>
                <a:ext uri="{FF2B5EF4-FFF2-40B4-BE49-F238E27FC236}">
                  <a16:creationId xmlns:a16="http://schemas.microsoft.com/office/drawing/2014/main" id="{925714BA-5CA4-D1F0-CF91-5F788286C415}"/>
                </a:ext>
              </a:extLst>
            </p:cNvPr>
            <p:cNvSpPr/>
            <p:nvPr/>
          </p:nvSpPr>
          <p:spPr>
            <a:xfrm>
              <a:off x="3980745" y="4365488"/>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5583;p55">
              <a:extLst>
                <a:ext uri="{FF2B5EF4-FFF2-40B4-BE49-F238E27FC236}">
                  <a16:creationId xmlns:a16="http://schemas.microsoft.com/office/drawing/2014/main" id="{9F137752-DA1C-40AA-E01E-C93DDB00C549}"/>
                </a:ext>
              </a:extLst>
            </p:cNvPr>
            <p:cNvSpPr/>
            <p:nvPr/>
          </p:nvSpPr>
          <p:spPr>
            <a:xfrm>
              <a:off x="3846103" y="4601181"/>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5585;p55">
              <a:extLst>
                <a:ext uri="{FF2B5EF4-FFF2-40B4-BE49-F238E27FC236}">
                  <a16:creationId xmlns:a16="http://schemas.microsoft.com/office/drawing/2014/main" id="{985DFC0E-BA61-DC7F-CED4-B38DAC75F0AF}"/>
                </a:ext>
              </a:extLst>
            </p:cNvPr>
            <p:cNvSpPr/>
            <p:nvPr/>
          </p:nvSpPr>
          <p:spPr>
            <a:xfrm>
              <a:off x="4448969" y="5540800"/>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5587;p55">
              <a:extLst>
                <a:ext uri="{FF2B5EF4-FFF2-40B4-BE49-F238E27FC236}">
                  <a16:creationId xmlns:a16="http://schemas.microsoft.com/office/drawing/2014/main" id="{79FF046A-4125-FD45-4478-7518884DE547}"/>
                </a:ext>
              </a:extLst>
            </p:cNvPr>
            <p:cNvSpPr/>
            <p:nvPr/>
          </p:nvSpPr>
          <p:spPr>
            <a:xfrm>
              <a:off x="4234009" y="4825464"/>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5717;p55">
              <a:extLst>
                <a:ext uri="{FF2B5EF4-FFF2-40B4-BE49-F238E27FC236}">
                  <a16:creationId xmlns:a16="http://schemas.microsoft.com/office/drawing/2014/main" id="{24421266-444A-064B-6FD7-177582328F56}"/>
                </a:ext>
              </a:extLst>
            </p:cNvPr>
            <p:cNvSpPr txBox="1"/>
            <p:nvPr/>
          </p:nvSpPr>
          <p:spPr>
            <a:xfrm>
              <a:off x="3840568" y="4103278"/>
              <a:ext cx="1207878" cy="189214"/>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buClr>
                  <a:srgbClr val="000000"/>
                </a:buClr>
                <a:buFont typeface="Arial"/>
                <a:buNone/>
              </a:pPr>
              <a:r>
                <a:rPr lang="en" sz="1400" kern="0" dirty="0">
                  <a:solidFill>
                    <a:srgbClr val="000000"/>
                  </a:solidFill>
                  <a:latin typeface="Consolas"/>
                  <a:ea typeface="Consolas"/>
                  <a:cs typeface="Consolas"/>
                  <a:sym typeface="Consolas"/>
                </a:rPr>
                <a:t>G</a:t>
              </a:r>
              <a:r>
                <a:rPr lang="en-US" altLang="zh-CN" sz="1400" kern="0" dirty="0" err="1">
                  <a:solidFill>
                    <a:srgbClr val="000000"/>
                  </a:solidFill>
                  <a:latin typeface="Consolas"/>
                  <a:ea typeface="Consolas"/>
                  <a:cs typeface="Consolas"/>
                  <a:sym typeface="Consolas"/>
                </a:rPr>
                <a:t>ood</a:t>
              </a:r>
              <a:r>
                <a:rPr lang="en" sz="1400" kern="0" dirty="0">
                  <a:solidFill>
                    <a:srgbClr val="000000"/>
                  </a:solidFill>
                  <a:latin typeface="Consolas"/>
                  <a:ea typeface="Consolas"/>
                  <a:cs typeface="Consolas"/>
                  <a:sym typeface="Consolas"/>
                </a:rPr>
                <a:t> fit</a:t>
              </a:r>
              <a:endParaRPr sz="1400" kern="0" dirty="0">
                <a:solidFill>
                  <a:srgbClr val="000000"/>
                </a:solidFill>
                <a:latin typeface="Consolas"/>
                <a:ea typeface="Consolas"/>
                <a:cs typeface="Consolas"/>
                <a:sym typeface="Consolas"/>
              </a:endParaRPr>
            </a:p>
          </p:txBody>
        </p:sp>
        <p:cxnSp>
          <p:nvCxnSpPr>
            <p:cNvPr id="75" name="Google Shape;5545;p55">
              <a:extLst>
                <a:ext uri="{FF2B5EF4-FFF2-40B4-BE49-F238E27FC236}">
                  <a16:creationId xmlns:a16="http://schemas.microsoft.com/office/drawing/2014/main" id="{CA7F88EC-03EC-ACB1-DF1F-9B8DA3E524A5}"/>
                </a:ext>
              </a:extLst>
            </p:cNvPr>
            <p:cNvCxnSpPr>
              <a:cxnSpLocks/>
              <a:stCxn id="64" idx="3"/>
              <a:endCxn id="63" idx="7"/>
            </p:cNvCxnSpPr>
            <p:nvPr/>
          </p:nvCxnSpPr>
          <p:spPr>
            <a:xfrm flipH="1">
              <a:off x="3507114" y="5590049"/>
              <a:ext cx="80713" cy="113702"/>
            </a:xfrm>
            <a:prstGeom prst="straightConnector1">
              <a:avLst/>
            </a:prstGeom>
            <a:noFill/>
            <a:ln w="19050" cap="flat" cmpd="sng">
              <a:solidFill>
                <a:srgbClr val="6AA84F"/>
              </a:solidFill>
              <a:prstDash val="dash"/>
              <a:round/>
              <a:headEnd type="none" w="med" len="med"/>
              <a:tailEnd type="none" w="med" len="med"/>
            </a:ln>
          </p:spPr>
        </p:cxnSp>
        <p:cxnSp>
          <p:nvCxnSpPr>
            <p:cNvPr id="76" name="Google Shape;5545;p55">
              <a:extLst>
                <a:ext uri="{FF2B5EF4-FFF2-40B4-BE49-F238E27FC236}">
                  <a16:creationId xmlns:a16="http://schemas.microsoft.com/office/drawing/2014/main" id="{C8D63F33-3694-C4F4-553B-21158A7974B3}"/>
                </a:ext>
              </a:extLst>
            </p:cNvPr>
            <p:cNvCxnSpPr>
              <a:cxnSpLocks/>
              <a:stCxn id="66" idx="3"/>
              <a:endCxn id="64" idx="7"/>
            </p:cNvCxnSpPr>
            <p:nvPr/>
          </p:nvCxnSpPr>
          <p:spPr>
            <a:xfrm flipH="1">
              <a:off x="3621823" y="5367677"/>
              <a:ext cx="50813" cy="179793"/>
            </a:xfrm>
            <a:prstGeom prst="straightConnector1">
              <a:avLst/>
            </a:prstGeom>
            <a:noFill/>
            <a:ln w="19050" cap="flat" cmpd="sng">
              <a:solidFill>
                <a:srgbClr val="6AA84F"/>
              </a:solidFill>
              <a:prstDash val="dash"/>
              <a:round/>
              <a:headEnd type="none" w="med" len="med"/>
              <a:tailEnd type="none" w="med" len="med"/>
            </a:ln>
          </p:spPr>
        </p:cxnSp>
        <p:cxnSp>
          <p:nvCxnSpPr>
            <p:cNvPr id="77" name="Google Shape;5545;p55">
              <a:extLst>
                <a:ext uri="{FF2B5EF4-FFF2-40B4-BE49-F238E27FC236}">
                  <a16:creationId xmlns:a16="http://schemas.microsoft.com/office/drawing/2014/main" id="{68BBAFEF-CFDD-531D-1BC2-AE9BDE201479}"/>
                </a:ext>
              </a:extLst>
            </p:cNvPr>
            <p:cNvCxnSpPr>
              <a:cxnSpLocks/>
              <a:stCxn id="67" idx="3"/>
              <a:endCxn id="66" idx="0"/>
            </p:cNvCxnSpPr>
            <p:nvPr/>
          </p:nvCxnSpPr>
          <p:spPr>
            <a:xfrm flipH="1">
              <a:off x="3689633" y="5036527"/>
              <a:ext cx="57629" cy="279752"/>
            </a:xfrm>
            <a:prstGeom prst="straightConnector1">
              <a:avLst/>
            </a:prstGeom>
            <a:noFill/>
            <a:ln w="19050" cap="flat" cmpd="sng">
              <a:solidFill>
                <a:srgbClr val="6AA84F"/>
              </a:solidFill>
              <a:prstDash val="dash"/>
              <a:round/>
              <a:headEnd type="none" w="med" len="med"/>
              <a:tailEnd type="none" w="med" len="med"/>
            </a:ln>
          </p:spPr>
        </p:cxnSp>
        <p:cxnSp>
          <p:nvCxnSpPr>
            <p:cNvPr id="78" name="Google Shape;5545;p55">
              <a:extLst>
                <a:ext uri="{FF2B5EF4-FFF2-40B4-BE49-F238E27FC236}">
                  <a16:creationId xmlns:a16="http://schemas.microsoft.com/office/drawing/2014/main" id="{8061228C-A093-4867-DC23-21823FE1BF55}"/>
                </a:ext>
              </a:extLst>
            </p:cNvPr>
            <p:cNvCxnSpPr>
              <a:cxnSpLocks/>
              <a:stCxn id="71" idx="3"/>
              <a:endCxn id="67" idx="0"/>
            </p:cNvCxnSpPr>
            <p:nvPr/>
          </p:nvCxnSpPr>
          <p:spPr>
            <a:xfrm flipH="1">
              <a:off x="3764259" y="4652578"/>
              <a:ext cx="88885" cy="332552"/>
            </a:xfrm>
            <a:prstGeom prst="straightConnector1">
              <a:avLst/>
            </a:prstGeom>
            <a:noFill/>
            <a:ln w="19050" cap="flat" cmpd="sng">
              <a:solidFill>
                <a:srgbClr val="6AA84F"/>
              </a:solidFill>
              <a:prstDash val="dash"/>
              <a:round/>
              <a:headEnd type="none" w="med" len="med"/>
              <a:tailEnd type="none" w="med" len="med"/>
            </a:ln>
          </p:spPr>
        </p:cxnSp>
        <p:cxnSp>
          <p:nvCxnSpPr>
            <p:cNvPr id="79" name="Google Shape;5545;p55">
              <a:extLst>
                <a:ext uri="{FF2B5EF4-FFF2-40B4-BE49-F238E27FC236}">
                  <a16:creationId xmlns:a16="http://schemas.microsoft.com/office/drawing/2014/main" id="{F959BA08-40E6-15B6-234D-E36349DA5DDA}"/>
                </a:ext>
              </a:extLst>
            </p:cNvPr>
            <p:cNvCxnSpPr>
              <a:cxnSpLocks/>
              <a:stCxn id="70" idx="2"/>
              <a:endCxn id="71" idx="0"/>
            </p:cNvCxnSpPr>
            <p:nvPr/>
          </p:nvCxnSpPr>
          <p:spPr>
            <a:xfrm flipH="1">
              <a:off x="3870142" y="4395596"/>
              <a:ext cx="110603" cy="205585"/>
            </a:xfrm>
            <a:prstGeom prst="straightConnector1">
              <a:avLst/>
            </a:prstGeom>
            <a:noFill/>
            <a:ln w="19050" cap="flat" cmpd="sng">
              <a:solidFill>
                <a:srgbClr val="6AA84F"/>
              </a:solidFill>
              <a:prstDash val="dash"/>
              <a:round/>
              <a:headEnd type="none" w="med" len="med"/>
              <a:tailEnd type="none" w="med" len="med"/>
            </a:ln>
          </p:spPr>
        </p:cxnSp>
        <p:cxnSp>
          <p:nvCxnSpPr>
            <p:cNvPr id="80" name="Google Shape;5545;p55">
              <a:extLst>
                <a:ext uri="{FF2B5EF4-FFF2-40B4-BE49-F238E27FC236}">
                  <a16:creationId xmlns:a16="http://schemas.microsoft.com/office/drawing/2014/main" id="{77897B56-8C8A-0A41-80A3-39F726DAD890}"/>
                </a:ext>
              </a:extLst>
            </p:cNvPr>
            <p:cNvCxnSpPr>
              <a:cxnSpLocks/>
              <a:stCxn id="70" idx="6"/>
              <a:endCxn id="69" idx="1"/>
            </p:cNvCxnSpPr>
            <p:nvPr/>
          </p:nvCxnSpPr>
          <p:spPr>
            <a:xfrm>
              <a:off x="4028822" y="4395596"/>
              <a:ext cx="95229" cy="147451"/>
            </a:xfrm>
            <a:prstGeom prst="straightConnector1">
              <a:avLst/>
            </a:prstGeom>
            <a:noFill/>
            <a:ln w="19050" cap="flat" cmpd="sng">
              <a:solidFill>
                <a:srgbClr val="6AA84F"/>
              </a:solidFill>
              <a:prstDash val="dash"/>
              <a:round/>
              <a:headEnd type="none" w="med" len="med"/>
              <a:tailEnd type="none" w="med" len="med"/>
            </a:ln>
          </p:spPr>
        </p:cxnSp>
        <p:cxnSp>
          <p:nvCxnSpPr>
            <p:cNvPr id="81" name="Google Shape;5545;p55">
              <a:extLst>
                <a:ext uri="{FF2B5EF4-FFF2-40B4-BE49-F238E27FC236}">
                  <a16:creationId xmlns:a16="http://schemas.microsoft.com/office/drawing/2014/main" id="{05057D2A-4EA7-2BB8-D490-23A2419D03D1}"/>
                </a:ext>
              </a:extLst>
            </p:cNvPr>
            <p:cNvCxnSpPr>
              <a:cxnSpLocks/>
              <a:stCxn id="69" idx="5"/>
              <a:endCxn id="73" idx="1"/>
            </p:cNvCxnSpPr>
            <p:nvPr/>
          </p:nvCxnSpPr>
          <p:spPr>
            <a:xfrm>
              <a:off x="4158046" y="4585625"/>
              <a:ext cx="83004" cy="248656"/>
            </a:xfrm>
            <a:prstGeom prst="straightConnector1">
              <a:avLst/>
            </a:prstGeom>
            <a:noFill/>
            <a:ln w="19050" cap="flat" cmpd="sng">
              <a:solidFill>
                <a:srgbClr val="6AA84F"/>
              </a:solidFill>
              <a:prstDash val="dash"/>
              <a:round/>
              <a:headEnd type="none" w="med" len="med"/>
              <a:tailEnd type="none" w="med" len="med"/>
            </a:ln>
          </p:spPr>
        </p:cxnSp>
        <p:cxnSp>
          <p:nvCxnSpPr>
            <p:cNvPr id="82" name="Google Shape;5545;p55">
              <a:extLst>
                <a:ext uri="{FF2B5EF4-FFF2-40B4-BE49-F238E27FC236}">
                  <a16:creationId xmlns:a16="http://schemas.microsoft.com/office/drawing/2014/main" id="{E407A414-1935-374F-DFB4-CDB7475CC725}"/>
                </a:ext>
              </a:extLst>
            </p:cNvPr>
            <p:cNvCxnSpPr>
              <a:cxnSpLocks/>
              <a:stCxn id="73" idx="4"/>
              <a:endCxn id="65" idx="1"/>
            </p:cNvCxnSpPr>
            <p:nvPr/>
          </p:nvCxnSpPr>
          <p:spPr>
            <a:xfrm>
              <a:off x="4258047" y="4885679"/>
              <a:ext cx="87411" cy="320030"/>
            </a:xfrm>
            <a:prstGeom prst="straightConnector1">
              <a:avLst/>
            </a:prstGeom>
            <a:noFill/>
            <a:ln w="19050" cap="flat" cmpd="sng">
              <a:solidFill>
                <a:srgbClr val="6AA84F"/>
              </a:solidFill>
              <a:prstDash val="dash"/>
              <a:round/>
              <a:headEnd type="none" w="med" len="med"/>
              <a:tailEnd type="none" w="med" len="med"/>
            </a:ln>
          </p:spPr>
        </p:cxnSp>
        <p:cxnSp>
          <p:nvCxnSpPr>
            <p:cNvPr id="83" name="Google Shape;5545;p55">
              <a:extLst>
                <a:ext uri="{FF2B5EF4-FFF2-40B4-BE49-F238E27FC236}">
                  <a16:creationId xmlns:a16="http://schemas.microsoft.com/office/drawing/2014/main" id="{546ABDB1-2A68-D9BC-BCCD-53FD5F985A1E}"/>
                </a:ext>
              </a:extLst>
            </p:cNvPr>
            <p:cNvCxnSpPr>
              <a:cxnSpLocks/>
              <a:stCxn id="65" idx="4"/>
              <a:endCxn id="72" idx="1"/>
            </p:cNvCxnSpPr>
            <p:nvPr/>
          </p:nvCxnSpPr>
          <p:spPr>
            <a:xfrm>
              <a:off x="4362455" y="5257106"/>
              <a:ext cx="93554" cy="292512"/>
            </a:xfrm>
            <a:prstGeom prst="straightConnector1">
              <a:avLst/>
            </a:prstGeom>
            <a:noFill/>
            <a:ln w="19050" cap="flat" cmpd="sng">
              <a:solidFill>
                <a:srgbClr val="6AA84F"/>
              </a:solidFill>
              <a:prstDash val="dash"/>
              <a:round/>
              <a:headEnd type="none" w="med" len="med"/>
              <a:tailEnd type="none" w="med" len="med"/>
            </a:ln>
          </p:spPr>
        </p:cxnSp>
        <p:cxnSp>
          <p:nvCxnSpPr>
            <p:cNvPr id="84" name="Google Shape;5545;p55">
              <a:extLst>
                <a:ext uri="{FF2B5EF4-FFF2-40B4-BE49-F238E27FC236}">
                  <a16:creationId xmlns:a16="http://schemas.microsoft.com/office/drawing/2014/main" id="{70118656-6CE0-1E34-1013-6CD47E70EDDE}"/>
                </a:ext>
              </a:extLst>
            </p:cNvPr>
            <p:cNvCxnSpPr>
              <a:cxnSpLocks/>
              <a:stCxn id="72" idx="5"/>
              <a:endCxn id="68" idx="1"/>
            </p:cNvCxnSpPr>
            <p:nvPr/>
          </p:nvCxnSpPr>
          <p:spPr>
            <a:xfrm>
              <a:off x="4490005" y="5592197"/>
              <a:ext cx="155105" cy="169734"/>
            </a:xfrm>
            <a:prstGeom prst="straightConnector1">
              <a:avLst/>
            </a:prstGeom>
            <a:noFill/>
            <a:ln w="19050" cap="flat" cmpd="sng">
              <a:solidFill>
                <a:srgbClr val="6AA84F"/>
              </a:solidFill>
              <a:prstDash val="dash"/>
              <a:round/>
              <a:headEnd type="none" w="med" len="med"/>
              <a:tailEnd type="none" w="med" len="med"/>
            </a:ln>
          </p:spPr>
        </p:cxnSp>
        <p:cxnSp>
          <p:nvCxnSpPr>
            <p:cNvPr id="85" name="Google Shape;5545;p55">
              <a:extLst>
                <a:ext uri="{FF2B5EF4-FFF2-40B4-BE49-F238E27FC236}">
                  <a16:creationId xmlns:a16="http://schemas.microsoft.com/office/drawing/2014/main" id="{F6B627E4-0051-3E4C-DAB4-E070FB8848C5}"/>
                </a:ext>
              </a:extLst>
            </p:cNvPr>
            <p:cNvCxnSpPr>
              <a:cxnSpLocks/>
              <a:stCxn id="68" idx="5"/>
              <a:endCxn id="86" idx="2"/>
            </p:cNvCxnSpPr>
            <p:nvPr/>
          </p:nvCxnSpPr>
          <p:spPr>
            <a:xfrm>
              <a:off x="4679105" y="5804511"/>
              <a:ext cx="300419" cy="146173"/>
            </a:xfrm>
            <a:prstGeom prst="straightConnector1">
              <a:avLst/>
            </a:prstGeom>
            <a:noFill/>
            <a:ln w="19050" cap="flat" cmpd="sng">
              <a:solidFill>
                <a:srgbClr val="6AA84F"/>
              </a:solidFill>
              <a:prstDash val="dash"/>
              <a:round/>
              <a:headEnd type="none" w="med" len="med"/>
              <a:tailEnd type="none" w="med" len="med"/>
            </a:ln>
          </p:spPr>
        </p:cxnSp>
        <p:sp>
          <p:nvSpPr>
            <p:cNvPr id="86" name="Google Shape;5585;p55">
              <a:extLst>
                <a:ext uri="{FF2B5EF4-FFF2-40B4-BE49-F238E27FC236}">
                  <a16:creationId xmlns:a16="http://schemas.microsoft.com/office/drawing/2014/main" id="{70F2AECB-F527-7A03-D395-70767E3F75A8}"/>
                </a:ext>
              </a:extLst>
            </p:cNvPr>
            <p:cNvSpPr/>
            <p:nvPr/>
          </p:nvSpPr>
          <p:spPr>
            <a:xfrm>
              <a:off x="4979524" y="5907522"/>
              <a:ext cx="68922" cy="86323"/>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7" name="Google Shape;5544;p55">
              <a:extLst>
                <a:ext uri="{FF2B5EF4-FFF2-40B4-BE49-F238E27FC236}">
                  <a16:creationId xmlns:a16="http://schemas.microsoft.com/office/drawing/2014/main" id="{49A46AC5-906E-68D8-9836-4AE334914872}"/>
                </a:ext>
              </a:extLst>
            </p:cNvPr>
            <p:cNvSpPr txBox="1"/>
            <p:nvPr/>
          </p:nvSpPr>
          <p:spPr>
            <a:xfrm>
              <a:off x="4568734" y="5208829"/>
              <a:ext cx="1117407" cy="437760"/>
            </a:xfrm>
            <a:prstGeom prst="rect">
              <a:avLst/>
            </a:prstGeom>
            <a:noFill/>
            <a:ln>
              <a:noFill/>
            </a:ln>
          </p:spPr>
          <p:txBody>
            <a:bodyPr spcFirstLastPara="1" wrap="square" lIns="91425" tIns="91425" rIns="91425" bIns="91425" anchor="t" anchorCtr="0">
              <a:noAutofit/>
            </a:bodyPr>
            <a:lstStyle/>
            <a:p>
              <a:pPr algn="ctr">
                <a:buClr>
                  <a:srgbClr val="000000"/>
                </a:buClr>
              </a:pPr>
              <a:r>
                <a:rPr lang="en-US" altLang="zh-CN" sz="900" b="1" kern="0" dirty="0">
                  <a:solidFill>
                    <a:srgbClr val="000000"/>
                  </a:solidFill>
                  <a:latin typeface="Consolas"/>
                  <a:sym typeface="Consolas"/>
                </a:rPr>
                <a:t>NN</a:t>
              </a:r>
            </a:p>
            <a:p>
              <a:pPr algn="ctr">
                <a:buClr>
                  <a:srgbClr val="000000"/>
                </a:buClr>
              </a:pPr>
              <a:r>
                <a:rPr lang="en-US" altLang="zh-CN" sz="900" b="1" kern="0" dirty="0">
                  <a:solidFill>
                    <a:srgbClr val="000000"/>
                  </a:solidFill>
                  <a:latin typeface="Consolas"/>
                  <a:sym typeface="Consolas"/>
                </a:rPr>
                <a:t>Extrapolation</a:t>
              </a:r>
            </a:p>
          </p:txBody>
        </p:sp>
        <p:sp>
          <p:nvSpPr>
            <p:cNvPr id="88" name="矩形 87">
              <a:extLst>
                <a:ext uri="{FF2B5EF4-FFF2-40B4-BE49-F238E27FC236}">
                  <a16:creationId xmlns:a16="http://schemas.microsoft.com/office/drawing/2014/main" id="{66DCBC4F-FA30-AD17-0000-4041C02F730C}"/>
                </a:ext>
              </a:extLst>
            </p:cNvPr>
            <p:cNvSpPr/>
            <p:nvPr/>
          </p:nvSpPr>
          <p:spPr>
            <a:xfrm>
              <a:off x="4599367" y="5652608"/>
              <a:ext cx="490066" cy="471050"/>
            </a:xfrm>
            <a:prstGeom prst="rect">
              <a:avLst/>
            </a:prstGeom>
            <a:noFill/>
            <a:ln w="19050">
              <a:solidFill>
                <a:schemeClr val="accent6">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2B988CEB-81FA-AB2A-8EC5-B5CC2E82ED52}"/>
              </a:ext>
            </a:extLst>
          </p:cNvPr>
          <p:cNvGrpSpPr/>
          <p:nvPr/>
        </p:nvGrpSpPr>
        <p:grpSpPr>
          <a:xfrm>
            <a:off x="2387758" y="4566975"/>
            <a:ext cx="2508374" cy="2132073"/>
            <a:chOff x="520788" y="4635119"/>
            <a:chExt cx="2508374" cy="2132073"/>
          </a:xfrm>
        </p:grpSpPr>
        <p:sp>
          <p:nvSpPr>
            <p:cNvPr id="90" name="矩形 89">
              <a:extLst>
                <a:ext uri="{FF2B5EF4-FFF2-40B4-BE49-F238E27FC236}">
                  <a16:creationId xmlns:a16="http://schemas.microsoft.com/office/drawing/2014/main" id="{7F132699-C2FD-8FD2-D434-30ECE53C661F}"/>
                </a:ext>
              </a:extLst>
            </p:cNvPr>
            <p:cNvSpPr/>
            <p:nvPr/>
          </p:nvSpPr>
          <p:spPr>
            <a:xfrm>
              <a:off x="1137832" y="5836392"/>
              <a:ext cx="310478" cy="386170"/>
            </a:xfrm>
            <a:prstGeom prst="rect">
              <a:avLst/>
            </a:prstGeom>
            <a:noFill/>
            <a:ln w="19050">
              <a:solidFill>
                <a:srgbClr val="DF888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Google Shape;5534;p55">
              <a:extLst>
                <a:ext uri="{FF2B5EF4-FFF2-40B4-BE49-F238E27FC236}">
                  <a16:creationId xmlns:a16="http://schemas.microsoft.com/office/drawing/2014/main" id="{C9E418D2-98A9-EB79-D46F-ED6B93B702CC}"/>
                </a:ext>
              </a:extLst>
            </p:cNvPr>
            <p:cNvCxnSpPr/>
            <p:nvPr/>
          </p:nvCxnSpPr>
          <p:spPr>
            <a:xfrm rot="10800000">
              <a:off x="852839" y="6547515"/>
              <a:ext cx="2176323" cy="7140"/>
            </a:xfrm>
            <a:prstGeom prst="straightConnector1">
              <a:avLst/>
            </a:prstGeom>
            <a:noFill/>
            <a:ln w="9525" cap="flat" cmpd="sng">
              <a:solidFill>
                <a:srgbClr val="595959"/>
              </a:solidFill>
              <a:prstDash val="solid"/>
              <a:round/>
              <a:headEnd type="triangle" w="med" len="med"/>
              <a:tailEnd type="none" w="med" len="med"/>
            </a:ln>
          </p:spPr>
        </p:cxnSp>
        <p:sp>
          <p:nvSpPr>
            <p:cNvPr id="92" name="Google Shape;5543;p55">
              <a:extLst>
                <a:ext uri="{FF2B5EF4-FFF2-40B4-BE49-F238E27FC236}">
                  <a16:creationId xmlns:a16="http://schemas.microsoft.com/office/drawing/2014/main" id="{D2A34B15-F4A3-E70E-ADF7-E6635AECCC87}"/>
                </a:ext>
              </a:extLst>
            </p:cNvPr>
            <p:cNvSpPr txBox="1"/>
            <p:nvPr/>
          </p:nvSpPr>
          <p:spPr>
            <a:xfrm>
              <a:off x="2548771" y="6487060"/>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a:ln>
                    <a:noFill/>
                  </a:ln>
                  <a:solidFill>
                    <a:srgbClr val="000000"/>
                  </a:solidFill>
                  <a:effectLst/>
                  <a:uLnTx/>
                  <a:uFillTx/>
                  <a:latin typeface="Consolas"/>
                  <a:ea typeface="Consolas"/>
                  <a:cs typeface="Consolas"/>
                  <a:sym typeface="Consolas"/>
                </a:rPr>
                <a:t>time</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sp>
          <p:nvSpPr>
            <p:cNvPr id="93" name="Google Shape;5544;p55">
              <a:extLst>
                <a:ext uri="{FF2B5EF4-FFF2-40B4-BE49-F238E27FC236}">
                  <a16:creationId xmlns:a16="http://schemas.microsoft.com/office/drawing/2014/main" id="{CB7FB6FB-60A9-1FBC-8E7C-7012CF107419}"/>
                </a:ext>
              </a:extLst>
            </p:cNvPr>
            <p:cNvSpPr txBox="1"/>
            <p:nvPr/>
          </p:nvSpPr>
          <p:spPr>
            <a:xfrm>
              <a:off x="520788" y="4762480"/>
              <a:ext cx="453639" cy="280132"/>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a:ln>
                    <a:noFill/>
                  </a:ln>
                  <a:solidFill>
                    <a:srgbClr val="000000"/>
                  </a:solidFill>
                  <a:effectLst/>
                  <a:uLnTx/>
                  <a:uFillTx/>
                  <a:latin typeface="Consolas"/>
                  <a:ea typeface="Consolas"/>
                  <a:cs typeface="Consolas"/>
                  <a:sym typeface="Consolas"/>
                </a:rPr>
                <a:t>elec</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94" name="Google Shape;5546;p55">
              <a:extLst>
                <a:ext uri="{FF2B5EF4-FFF2-40B4-BE49-F238E27FC236}">
                  <a16:creationId xmlns:a16="http://schemas.microsoft.com/office/drawing/2014/main" id="{D6882F28-2F46-91DA-E478-B9061A1FAD2F}"/>
                </a:ext>
              </a:extLst>
            </p:cNvPr>
            <p:cNvCxnSpPr/>
            <p:nvPr/>
          </p:nvCxnSpPr>
          <p:spPr>
            <a:xfrm rot="10800000" flipH="1">
              <a:off x="919584" y="4749124"/>
              <a:ext cx="5950" cy="1893096"/>
            </a:xfrm>
            <a:prstGeom prst="straightConnector1">
              <a:avLst/>
            </a:prstGeom>
            <a:noFill/>
            <a:ln w="9525" cap="flat" cmpd="sng">
              <a:solidFill>
                <a:srgbClr val="595959"/>
              </a:solidFill>
              <a:prstDash val="solid"/>
              <a:round/>
              <a:headEnd type="none" w="med" len="med"/>
              <a:tailEnd type="triangle" w="med" len="med"/>
            </a:ln>
          </p:spPr>
        </p:cxnSp>
        <p:sp>
          <p:nvSpPr>
            <p:cNvPr id="95" name="Google Shape;5559;p55">
              <a:extLst>
                <a:ext uri="{FF2B5EF4-FFF2-40B4-BE49-F238E27FC236}">
                  <a16:creationId xmlns:a16="http://schemas.microsoft.com/office/drawing/2014/main" id="{1FB6FBA2-A383-7F4F-7D7E-193FA1DE7388}"/>
                </a:ext>
              </a:extLst>
            </p:cNvPr>
            <p:cNvSpPr/>
            <p:nvPr/>
          </p:nvSpPr>
          <p:spPr>
            <a:xfrm>
              <a:off x="1037604" y="6241795"/>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5560;p55">
              <a:extLst>
                <a:ext uri="{FF2B5EF4-FFF2-40B4-BE49-F238E27FC236}">
                  <a16:creationId xmlns:a16="http://schemas.microsoft.com/office/drawing/2014/main" id="{66E19122-D63B-B31A-447F-814EB0632600}"/>
                </a:ext>
              </a:extLst>
            </p:cNvPr>
            <p:cNvSpPr/>
            <p:nvPr/>
          </p:nvSpPr>
          <p:spPr>
            <a:xfrm>
              <a:off x="1247128" y="6076187"/>
              <a:ext cx="48077" cy="60215"/>
            </a:xfrm>
            <a:prstGeom prst="ellipse">
              <a:avLst/>
            </a:prstGeom>
            <a:solidFill>
              <a:srgbClr val="CD9A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97" name="Google Shape;5568;p55">
              <a:extLst>
                <a:ext uri="{FF2B5EF4-FFF2-40B4-BE49-F238E27FC236}">
                  <a16:creationId xmlns:a16="http://schemas.microsoft.com/office/drawing/2014/main" id="{9228588C-C9A9-9EE9-A08C-97609A33E0EB}"/>
                </a:ext>
              </a:extLst>
            </p:cNvPr>
            <p:cNvSpPr/>
            <p:nvPr/>
          </p:nvSpPr>
          <p:spPr>
            <a:xfrm>
              <a:off x="1982614" y="5743034"/>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5580;p55">
              <a:extLst>
                <a:ext uri="{FF2B5EF4-FFF2-40B4-BE49-F238E27FC236}">
                  <a16:creationId xmlns:a16="http://schemas.microsoft.com/office/drawing/2014/main" id="{08205141-0FBB-BD9B-E84F-E09C23C2E017}"/>
                </a:ext>
              </a:extLst>
            </p:cNvPr>
            <p:cNvSpPr/>
            <p:nvPr/>
          </p:nvSpPr>
          <p:spPr>
            <a:xfrm>
              <a:off x="2392445" y="6369585"/>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5581;p55">
              <a:extLst>
                <a:ext uri="{FF2B5EF4-FFF2-40B4-BE49-F238E27FC236}">
                  <a16:creationId xmlns:a16="http://schemas.microsoft.com/office/drawing/2014/main" id="{C4FCCD4C-6D3E-176A-E3BA-6C70C4E6D024}"/>
                </a:ext>
              </a:extLst>
            </p:cNvPr>
            <p:cNvSpPr/>
            <p:nvPr/>
          </p:nvSpPr>
          <p:spPr>
            <a:xfrm>
              <a:off x="1763873" y="5075635"/>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5582;p55">
              <a:extLst>
                <a:ext uri="{FF2B5EF4-FFF2-40B4-BE49-F238E27FC236}">
                  <a16:creationId xmlns:a16="http://schemas.microsoft.com/office/drawing/2014/main" id="{9B0D78BE-3C3C-9745-0DBF-EEFAAB83F3E6}"/>
                </a:ext>
              </a:extLst>
            </p:cNvPr>
            <p:cNvSpPr/>
            <p:nvPr/>
          </p:nvSpPr>
          <p:spPr>
            <a:xfrm>
              <a:off x="1617617" y="4877402"/>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5583;p55">
              <a:extLst>
                <a:ext uri="{FF2B5EF4-FFF2-40B4-BE49-F238E27FC236}">
                  <a16:creationId xmlns:a16="http://schemas.microsoft.com/office/drawing/2014/main" id="{D41E0E87-6EB2-D488-643F-30EC5A215432}"/>
                </a:ext>
              </a:extLst>
            </p:cNvPr>
            <p:cNvSpPr/>
            <p:nvPr/>
          </p:nvSpPr>
          <p:spPr>
            <a:xfrm>
              <a:off x="1507342" y="5125688"/>
              <a:ext cx="48077" cy="60215"/>
            </a:xfrm>
            <a:prstGeom prst="ellipse">
              <a:avLst/>
            </a:prstGeom>
            <a:solidFill>
              <a:srgbClr val="CD9A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02" name="Google Shape;5585;p55">
              <a:extLst>
                <a:ext uri="{FF2B5EF4-FFF2-40B4-BE49-F238E27FC236}">
                  <a16:creationId xmlns:a16="http://schemas.microsoft.com/office/drawing/2014/main" id="{01413AD5-E0DA-5A45-E6C2-38B54BEAC04C}"/>
                </a:ext>
              </a:extLst>
            </p:cNvPr>
            <p:cNvSpPr/>
            <p:nvPr/>
          </p:nvSpPr>
          <p:spPr>
            <a:xfrm>
              <a:off x="2123638" y="6047688"/>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5587;p55">
              <a:extLst>
                <a:ext uri="{FF2B5EF4-FFF2-40B4-BE49-F238E27FC236}">
                  <a16:creationId xmlns:a16="http://schemas.microsoft.com/office/drawing/2014/main" id="{F47C26B9-A066-BD64-8AF7-E428A51A4978}"/>
                </a:ext>
              </a:extLst>
            </p:cNvPr>
            <p:cNvSpPr/>
            <p:nvPr/>
          </p:nvSpPr>
          <p:spPr>
            <a:xfrm>
              <a:off x="1875236" y="5356179"/>
              <a:ext cx="48077" cy="60215"/>
            </a:xfrm>
            <a:prstGeom prst="ellipse">
              <a:avLst/>
            </a:prstGeom>
            <a:solidFill>
              <a:srgbClr val="0000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5717;p55">
              <a:extLst>
                <a:ext uri="{FF2B5EF4-FFF2-40B4-BE49-F238E27FC236}">
                  <a16:creationId xmlns:a16="http://schemas.microsoft.com/office/drawing/2014/main" id="{AAEDF114-0804-25B9-CDFC-6A0A69FDE0DE}"/>
                </a:ext>
              </a:extLst>
            </p:cNvPr>
            <p:cNvSpPr txBox="1"/>
            <p:nvPr/>
          </p:nvSpPr>
          <p:spPr>
            <a:xfrm>
              <a:off x="1374214" y="4635119"/>
              <a:ext cx="1207878" cy="189214"/>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buClr>
                  <a:srgbClr val="000000"/>
                </a:buClr>
                <a:buFont typeface="Arial"/>
                <a:buNone/>
              </a:pPr>
              <a:r>
                <a:rPr lang="en" sz="1400" kern="0">
                  <a:solidFill>
                    <a:srgbClr val="000000"/>
                  </a:solidFill>
                  <a:latin typeface="Consolas"/>
                  <a:ea typeface="Consolas"/>
                  <a:cs typeface="Consolas"/>
                  <a:sym typeface="Consolas"/>
                </a:rPr>
                <a:t>Bad fit</a:t>
              </a:r>
              <a:endParaRPr sz="1400" kern="0" dirty="0">
                <a:solidFill>
                  <a:srgbClr val="000000"/>
                </a:solidFill>
                <a:latin typeface="Consolas"/>
                <a:ea typeface="Consolas"/>
                <a:cs typeface="Consolas"/>
                <a:sym typeface="Consolas"/>
              </a:endParaRPr>
            </a:p>
          </p:txBody>
        </p:sp>
        <p:cxnSp>
          <p:nvCxnSpPr>
            <p:cNvPr id="105" name="Google Shape;5545;p55">
              <a:extLst>
                <a:ext uri="{FF2B5EF4-FFF2-40B4-BE49-F238E27FC236}">
                  <a16:creationId xmlns:a16="http://schemas.microsoft.com/office/drawing/2014/main" id="{E3533EFD-F6AD-4557-F542-E565C976EA5B}"/>
                </a:ext>
              </a:extLst>
            </p:cNvPr>
            <p:cNvCxnSpPr>
              <a:cxnSpLocks/>
              <a:stCxn id="96" idx="3"/>
              <a:endCxn id="95" idx="7"/>
            </p:cNvCxnSpPr>
            <p:nvPr/>
          </p:nvCxnSpPr>
          <p:spPr>
            <a:xfrm flipH="1">
              <a:off x="1078640" y="6127584"/>
              <a:ext cx="175529" cy="123029"/>
            </a:xfrm>
            <a:prstGeom prst="straightConnector1">
              <a:avLst/>
            </a:prstGeom>
            <a:noFill/>
            <a:ln w="19050" cap="flat" cmpd="sng">
              <a:solidFill>
                <a:srgbClr val="6AA84F"/>
              </a:solidFill>
              <a:prstDash val="dash"/>
              <a:round/>
              <a:headEnd type="none" w="med" len="med"/>
              <a:tailEnd type="none" w="med" len="med"/>
            </a:ln>
          </p:spPr>
        </p:cxnSp>
        <p:cxnSp>
          <p:nvCxnSpPr>
            <p:cNvPr id="106" name="Google Shape;5545;p55">
              <a:extLst>
                <a:ext uri="{FF2B5EF4-FFF2-40B4-BE49-F238E27FC236}">
                  <a16:creationId xmlns:a16="http://schemas.microsoft.com/office/drawing/2014/main" id="{DB1436B7-3644-6367-51D0-33CB4F00B9B2}"/>
                </a:ext>
              </a:extLst>
            </p:cNvPr>
            <p:cNvCxnSpPr>
              <a:cxnSpLocks/>
              <a:stCxn id="100" idx="3"/>
              <a:endCxn id="101" idx="0"/>
            </p:cNvCxnSpPr>
            <p:nvPr/>
          </p:nvCxnSpPr>
          <p:spPr>
            <a:xfrm flipH="1">
              <a:off x="1531381" y="4928799"/>
              <a:ext cx="93277" cy="196889"/>
            </a:xfrm>
            <a:prstGeom prst="straightConnector1">
              <a:avLst/>
            </a:prstGeom>
            <a:noFill/>
            <a:ln w="19050" cap="flat" cmpd="sng">
              <a:solidFill>
                <a:srgbClr val="6AA84F"/>
              </a:solidFill>
              <a:prstDash val="dash"/>
              <a:round/>
              <a:headEnd type="none" w="med" len="med"/>
              <a:tailEnd type="none" w="med" len="med"/>
            </a:ln>
          </p:spPr>
        </p:cxnSp>
        <p:cxnSp>
          <p:nvCxnSpPr>
            <p:cNvPr id="107" name="Google Shape;5545;p55">
              <a:extLst>
                <a:ext uri="{FF2B5EF4-FFF2-40B4-BE49-F238E27FC236}">
                  <a16:creationId xmlns:a16="http://schemas.microsoft.com/office/drawing/2014/main" id="{4C32C0CD-DBAD-42E2-2B47-77FA30B1C9D6}"/>
                </a:ext>
              </a:extLst>
            </p:cNvPr>
            <p:cNvCxnSpPr>
              <a:cxnSpLocks/>
              <a:stCxn id="100" idx="5"/>
              <a:endCxn id="99" idx="1"/>
            </p:cNvCxnSpPr>
            <p:nvPr/>
          </p:nvCxnSpPr>
          <p:spPr>
            <a:xfrm>
              <a:off x="1658653" y="4928799"/>
              <a:ext cx="112261" cy="155654"/>
            </a:xfrm>
            <a:prstGeom prst="straightConnector1">
              <a:avLst/>
            </a:prstGeom>
            <a:noFill/>
            <a:ln w="19050" cap="flat" cmpd="sng">
              <a:solidFill>
                <a:srgbClr val="6AA84F"/>
              </a:solidFill>
              <a:prstDash val="dash"/>
              <a:round/>
              <a:headEnd type="none" w="med" len="med"/>
              <a:tailEnd type="none" w="med" len="med"/>
            </a:ln>
          </p:spPr>
        </p:cxnSp>
        <p:cxnSp>
          <p:nvCxnSpPr>
            <p:cNvPr id="108" name="Google Shape;5545;p55">
              <a:extLst>
                <a:ext uri="{FF2B5EF4-FFF2-40B4-BE49-F238E27FC236}">
                  <a16:creationId xmlns:a16="http://schemas.microsoft.com/office/drawing/2014/main" id="{834BE3DB-4131-7117-106F-522F759B05E2}"/>
                </a:ext>
              </a:extLst>
            </p:cNvPr>
            <p:cNvCxnSpPr>
              <a:cxnSpLocks/>
              <a:stCxn id="99" idx="5"/>
              <a:endCxn id="103" idx="1"/>
            </p:cNvCxnSpPr>
            <p:nvPr/>
          </p:nvCxnSpPr>
          <p:spPr>
            <a:xfrm>
              <a:off x="1804909" y="5127032"/>
              <a:ext cx="77368" cy="237965"/>
            </a:xfrm>
            <a:prstGeom prst="straightConnector1">
              <a:avLst/>
            </a:prstGeom>
            <a:noFill/>
            <a:ln w="19050" cap="flat" cmpd="sng">
              <a:solidFill>
                <a:srgbClr val="6AA84F"/>
              </a:solidFill>
              <a:prstDash val="dash"/>
              <a:round/>
              <a:headEnd type="none" w="med" len="med"/>
              <a:tailEnd type="none" w="med" len="med"/>
            </a:ln>
          </p:spPr>
        </p:cxnSp>
        <p:cxnSp>
          <p:nvCxnSpPr>
            <p:cNvPr id="109" name="Google Shape;5545;p55">
              <a:extLst>
                <a:ext uri="{FF2B5EF4-FFF2-40B4-BE49-F238E27FC236}">
                  <a16:creationId xmlns:a16="http://schemas.microsoft.com/office/drawing/2014/main" id="{AF7EC9A5-41CC-3137-749A-6936B4FBD19E}"/>
                </a:ext>
              </a:extLst>
            </p:cNvPr>
            <p:cNvCxnSpPr>
              <a:cxnSpLocks/>
              <a:stCxn id="103" idx="4"/>
              <a:endCxn id="97" idx="1"/>
            </p:cNvCxnSpPr>
            <p:nvPr/>
          </p:nvCxnSpPr>
          <p:spPr>
            <a:xfrm>
              <a:off x="1899275" y="5416394"/>
              <a:ext cx="90380" cy="335458"/>
            </a:xfrm>
            <a:prstGeom prst="straightConnector1">
              <a:avLst/>
            </a:prstGeom>
            <a:noFill/>
            <a:ln w="19050" cap="flat" cmpd="sng">
              <a:solidFill>
                <a:srgbClr val="6AA84F"/>
              </a:solidFill>
              <a:prstDash val="dash"/>
              <a:round/>
              <a:headEnd type="none" w="med" len="med"/>
              <a:tailEnd type="none" w="med" len="med"/>
            </a:ln>
          </p:spPr>
        </p:cxnSp>
        <p:cxnSp>
          <p:nvCxnSpPr>
            <p:cNvPr id="110" name="Google Shape;5545;p55">
              <a:extLst>
                <a:ext uri="{FF2B5EF4-FFF2-40B4-BE49-F238E27FC236}">
                  <a16:creationId xmlns:a16="http://schemas.microsoft.com/office/drawing/2014/main" id="{8CAA5779-29EA-075C-CA96-2CCA5EA65257}"/>
                </a:ext>
              </a:extLst>
            </p:cNvPr>
            <p:cNvCxnSpPr>
              <a:cxnSpLocks/>
              <a:stCxn id="97" idx="4"/>
              <a:endCxn id="102" idx="1"/>
            </p:cNvCxnSpPr>
            <p:nvPr/>
          </p:nvCxnSpPr>
          <p:spPr>
            <a:xfrm>
              <a:off x="2006653" y="5803249"/>
              <a:ext cx="124026" cy="253257"/>
            </a:xfrm>
            <a:prstGeom prst="straightConnector1">
              <a:avLst/>
            </a:prstGeom>
            <a:noFill/>
            <a:ln w="19050" cap="flat" cmpd="sng">
              <a:solidFill>
                <a:srgbClr val="6AA84F"/>
              </a:solidFill>
              <a:prstDash val="dash"/>
              <a:round/>
              <a:headEnd type="none" w="med" len="med"/>
              <a:tailEnd type="none" w="med" len="med"/>
            </a:ln>
          </p:spPr>
        </p:cxnSp>
        <p:cxnSp>
          <p:nvCxnSpPr>
            <p:cNvPr id="111" name="Google Shape;5545;p55">
              <a:extLst>
                <a:ext uri="{FF2B5EF4-FFF2-40B4-BE49-F238E27FC236}">
                  <a16:creationId xmlns:a16="http://schemas.microsoft.com/office/drawing/2014/main" id="{5F7D711E-7D8F-E9E0-C3C0-C55492CCAB98}"/>
                </a:ext>
              </a:extLst>
            </p:cNvPr>
            <p:cNvCxnSpPr>
              <a:cxnSpLocks/>
              <a:stCxn id="102" idx="5"/>
              <a:endCxn id="98" idx="1"/>
            </p:cNvCxnSpPr>
            <p:nvPr/>
          </p:nvCxnSpPr>
          <p:spPr>
            <a:xfrm>
              <a:off x="2164674" y="6099085"/>
              <a:ext cx="234812" cy="279318"/>
            </a:xfrm>
            <a:prstGeom prst="straightConnector1">
              <a:avLst/>
            </a:prstGeom>
            <a:noFill/>
            <a:ln w="19050" cap="flat" cmpd="sng">
              <a:solidFill>
                <a:srgbClr val="6AA84F"/>
              </a:solidFill>
              <a:prstDash val="dash"/>
              <a:round/>
              <a:headEnd type="none" w="med" len="med"/>
              <a:tailEnd type="none" w="med" len="med"/>
            </a:ln>
          </p:spPr>
        </p:cxnSp>
        <p:sp>
          <p:nvSpPr>
            <p:cNvPr id="112" name="Google Shape;5544;p55">
              <a:extLst>
                <a:ext uri="{FF2B5EF4-FFF2-40B4-BE49-F238E27FC236}">
                  <a16:creationId xmlns:a16="http://schemas.microsoft.com/office/drawing/2014/main" id="{9A386541-87EF-D0D4-DB02-8CE88FCEE908}"/>
                </a:ext>
              </a:extLst>
            </p:cNvPr>
            <p:cNvSpPr txBox="1"/>
            <p:nvPr/>
          </p:nvSpPr>
          <p:spPr>
            <a:xfrm>
              <a:off x="1125510" y="6166630"/>
              <a:ext cx="1170729" cy="380885"/>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a:ln>
                    <a:noFill/>
                  </a:ln>
                  <a:solidFill>
                    <a:srgbClr val="000000"/>
                  </a:solidFill>
                  <a:effectLst/>
                  <a:uLnTx/>
                  <a:uFillTx/>
                  <a:latin typeface="Consolas"/>
                  <a:ea typeface="Consolas"/>
                  <a:cs typeface="Consolas"/>
                  <a:sym typeface="Consolas"/>
                </a:rPr>
                <a:t>Linear</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900" b="1" i="0" u="none" strike="noStrike" kern="0" cap="none" spc="0" normalizeH="0" baseline="0" noProof="0">
                  <a:ln>
                    <a:noFill/>
                  </a:ln>
                  <a:solidFill>
                    <a:srgbClr val="000000"/>
                  </a:solidFill>
                  <a:effectLst/>
                  <a:uLnTx/>
                  <a:uFillTx/>
                  <a:latin typeface="Consolas"/>
                  <a:ea typeface="Consolas"/>
                  <a:cs typeface="Consolas"/>
                  <a:sym typeface="Consolas"/>
                </a:rPr>
                <a:t>Interpolation</a:t>
              </a:r>
              <a:endParaRPr kumimoji="0" sz="900" b="1" i="0" u="none" strike="noStrike" kern="0" cap="none" spc="0" normalizeH="0" baseline="0" noProof="0" dirty="0">
                <a:ln>
                  <a:noFill/>
                </a:ln>
                <a:solidFill>
                  <a:srgbClr val="000000"/>
                </a:solidFill>
                <a:effectLst/>
                <a:uLnTx/>
                <a:uFillTx/>
                <a:latin typeface="Consolas"/>
                <a:ea typeface="Consolas"/>
                <a:cs typeface="Consolas"/>
                <a:sym typeface="Consolas"/>
              </a:endParaRPr>
            </a:p>
          </p:txBody>
        </p:sp>
        <p:cxnSp>
          <p:nvCxnSpPr>
            <p:cNvPr id="113" name="Google Shape;5545;p55">
              <a:extLst>
                <a:ext uri="{FF2B5EF4-FFF2-40B4-BE49-F238E27FC236}">
                  <a16:creationId xmlns:a16="http://schemas.microsoft.com/office/drawing/2014/main" id="{37B637ED-68F9-4C40-4B85-4CFF86286E94}"/>
                </a:ext>
              </a:extLst>
            </p:cNvPr>
            <p:cNvCxnSpPr>
              <a:cxnSpLocks/>
              <a:stCxn id="101" idx="3"/>
              <a:endCxn id="96" idx="7"/>
            </p:cNvCxnSpPr>
            <p:nvPr/>
          </p:nvCxnSpPr>
          <p:spPr>
            <a:xfrm flipH="1">
              <a:off x="1288164" y="5177085"/>
              <a:ext cx="226219" cy="907920"/>
            </a:xfrm>
            <a:prstGeom prst="straightConnector1">
              <a:avLst/>
            </a:prstGeom>
            <a:noFill/>
            <a:ln w="19050" cap="flat" cmpd="sng">
              <a:solidFill>
                <a:srgbClr val="6AA84F"/>
              </a:solidFill>
              <a:prstDash val="dash"/>
              <a:round/>
              <a:headEnd type="none" w="med" len="med"/>
              <a:tailEnd type="none" w="med" len="med"/>
            </a:ln>
          </p:spPr>
        </p:cxnSp>
      </p:grpSp>
      <p:sp>
        <p:nvSpPr>
          <p:cNvPr id="114" name="Google Shape;5583;p55">
            <a:extLst>
              <a:ext uri="{FF2B5EF4-FFF2-40B4-BE49-F238E27FC236}">
                <a16:creationId xmlns:a16="http://schemas.microsoft.com/office/drawing/2014/main" id="{78907D35-0C9C-FB05-74CF-8B93CBAD9F0A}"/>
              </a:ext>
            </a:extLst>
          </p:cNvPr>
          <p:cNvSpPr/>
          <p:nvPr/>
        </p:nvSpPr>
        <p:spPr>
          <a:xfrm>
            <a:off x="6794010" y="5886237"/>
            <a:ext cx="48077" cy="60215"/>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15" name="Google Shape;5583;p55">
            <a:extLst>
              <a:ext uri="{FF2B5EF4-FFF2-40B4-BE49-F238E27FC236}">
                <a16:creationId xmlns:a16="http://schemas.microsoft.com/office/drawing/2014/main" id="{4EBC7536-F9A7-63AF-26DC-381A92022A8A}"/>
              </a:ext>
            </a:extLst>
          </p:cNvPr>
          <p:cNvSpPr/>
          <p:nvPr/>
        </p:nvSpPr>
        <p:spPr>
          <a:xfrm>
            <a:off x="6861987" y="5678507"/>
            <a:ext cx="48077" cy="60215"/>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16" name="Google Shape;5583;p55">
            <a:extLst>
              <a:ext uri="{FF2B5EF4-FFF2-40B4-BE49-F238E27FC236}">
                <a16:creationId xmlns:a16="http://schemas.microsoft.com/office/drawing/2014/main" id="{82E8930F-5D90-98B7-0AAD-69B94A7FEFB1}"/>
              </a:ext>
            </a:extLst>
          </p:cNvPr>
          <p:cNvSpPr/>
          <p:nvPr/>
        </p:nvSpPr>
        <p:spPr>
          <a:xfrm>
            <a:off x="6899635" y="5441334"/>
            <a:ext cx="48077" cy="60215"/>
          </a:xfrm>
          <a:prstGeom prst="ellipse">
            <a:avLst/>
          </a:prstGeom>
          <a:solidFill>
            <a:schemeClr val="accent6">
              <a:lumMod val="40000"/>
              <a:lumOff val="6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cxnSp>
        <p:nvCxnSpPr>
          <p:cNvPr id="117" name="Google Shape;5545;p55">
            <a:extLst>
              <a:ext uri="{FF2B5EF4-FFF2-40B4-BE49-F238E27FC236}">
                <a16:creationId xmlns:a16="http://schemas.microsoft.com/office/drawing/2014/main" id="{F715BF9B-6AD1-5B81-F2EF-92908D9A323C}"/>
              </a:ext>
            </a:extLst>
          </p:cNvPr>
          <p:cNvCxnSpPr>
            <a:cxnSpLocks/>
            <a:stCxn id="115" idx="3"/>
            <a:endCxn id="114" idx="0"/>
          </p:cNvCxnSpPr>
          <p:nvPr/>
        </p:nvCxnSpPr>
        <p:spPr>
          <a:xfrm flipH="1">
            <a:off x="6818049" y="5729904"/>
            <a:ext cx="50979" cy="156333"/>
          </a:xfrm>
          <a:prstGeom prst="straightConnector1">
            <a:avLst/>
          </a:prstGeom>
          <a:noFill/>
          <a:ln w="19050" cap="flat" cmpd="sng">
            <a:solidFill>
              <a:srgbClr val="6AA84F"/>
            </a:solidFill>
            <a:prstDash val="dash"/>
            <a:round/>
            <a:headEnd type="none" w="med" len="med"/>
            <a:tailEnd type="none" w="med" len="med"/>
          </a:ln>
        </p:spPr>
      </p:cxnSp>
      <p:cxnSp>
        <p:nvCxnSpPr>
          <p:cNvPr id="118" name="Google Shape;5545;p55">
            <a:extLst>
              <a:ext uri="{FF2B5EF4-FFF2-40B4-BE49-F238E27FC236}">
                <a16:creationId xmlns:a16="http://schemas.microsoft.com/office/drawing/2014/main" id="{70B86048-5229-9B7A-F99E-6D2B5B3DB699}"/>
              </a:ext>
            </a:extLst>
          </p:cNvPr>
          <p:cNvCxnSpPr>
            <a:cxnSpLocks/>
            <a:stCxn id="116" idx="4"/>
            <a:endCxn id="115" idx="0"/>
          </p:cNvCxnSpPr>
          <p:nvPr/>
        </p:nvCxnSpPr>
        <p:spPr>
          <a:xfrm flipH="1">
            <a:off x="6886026" y="5501549"/>
            <a:ext cx="37648" cy="176958"/>
          </a:xfrm>
          <a:prstGeom prst="straightConnector1">
            <a:avLst/>
          </a:prstGeom>
          <a:noFill/>
          <a:ln w="19050" cap="flat" cmpd="sng">
            <a:solidFill>
              <a:srgbClr val="6AA84F"/>
            </a:solidFill>
            <a:prstDash val="dash"/>
            <a:round/>
            <a:headEnd type="none" w="med" len="med"/>
            <a:tailEnd type="none" w="med" len="med"/>
          </a:ln>
        </p:spPr>
      </p:cxnSp>
      <p:cxnSp>
        <p:nvCxnSpPr>
          <p:cNvPr id="119" name="Google Shape;5545;p55">
            <a:extLst>
              <a:ext uri="{FF2B5EF4-FFF2-40B4-BE49-F238E27FC236}">
                <a16:creationId xmlns:a16="http://schemas.microsoft.com/office/drawing/2014/main" id="{E84FCBB1-8243-34EA-381A-430C5C29BFF7}"/>
              </a:ext>
            </a:extLst>
          </p:cNvPr>
          <p:cNvCxnSpPr>
            <a:cxnSpLocks/>
            <a:stCxn id="14" idx="4"/>
            <a:endCxn id="116" idx="7"/>
          </p:cNvCxnSpPr>
          <p:nvPr/>
        </p:nvCxnSpPr>
        <p:spPr>
          <a:xfrm flipH="1">
            <a:off x="6940671" y="5114132"/>
            <a:ext cx="47956" cy="336020"/>
          </a:xfrm>
          <a:prstGeom prst="straightConnector1">
            <a:avLst/>
          </a:prstGeom>
          <a:noFill/>
          <a:ln w="19050" cap="flat" cmpd="sng">
            <a:solidFill>
              <a:srgbClr val="6AA84F"/>
            </a:solidFill>
            <a:prstDash val="dash"/>
            <a:round/>
            <a:headEnd type="none" w="med" len="med"/>
            <a:tailEnd type="none" w="med" len="med"/>
          </a:ln>
        </p:spPr>
      </p:cxnSp>
      <p:sp>
        <p:nvSpPr>
          <p:cNvPr id="120" name="文本框 119">
            <a:extLst>
              <a:ext uri="{FF2B5EF4-FFF2-40B4-BE49-F238E27FC236}">
                <a16:creationId xmlns:a16="http://schemas.microsoft.com/office/drawing/2014/main" id="{79DB5900-6837-A77B-881C-1E196C78DE5B}"/>
              </a:ext>
            </a:extLst>
          </p:cNvPr>
          <p:cNvSpPr txBox="1"/>
          <p:nvPr/>
        </p:nvSpPr>
        <p:spPr>
          <a:xfrm>
            <a:off x="389449" y="951309"/>
            <a:ext cx="5183428" cy="646331"/>
          </a:xfrm>
          <a:prstGeom prst="rect">
            <a:avLst/>
          </a:prstGeom>
          <a:noFill/>
        </p:spPr>
        <p:txBody>
          <a:bodyPr wrap="square">
            <a:spAutoFit/>
          </a:bodyPr>
          <a:lstStyle/>
          <a:p>
            <a:pPr marL="285750" indent="-285750">
              <a:buClr>
                <a:srgbClr val="9A0001"/>
              </a:buClr>
              <a:buFont typeface="Wingdings" panose="05000000000000000000" pitchFamily="2" charset="2"/>
              <a:buChar char="l"/>
              <a:defRPr/>
            </a:pPr>
            <a:r>
              <a:rPr lang="en-US" altLang="zh-CN" kern="0">
                <a:solidFill>
                  <a:srgbClr val="000000"/>
                </a:solidFill>
                <a:latin typeface="Times New Roman" panose="02020603050405020304" pitchFamily="18" charset="0"/>
                <a:ea typeface="Consolas"/>
                <a:cs typeface="Times New Roman" panose="02020603050405020304" pitchFamily="18" charset="0"/>
                <a:sym typeface="Consolas"/>
              </a:rPr>
              <a:t>Instability of the extrapolation</a:t>
            </a:r>
          </a:p>
          <a:p>
            <a:pPr marL="285750" indent="-285750">
              <a:buClr>
                <a:srgbClr val="9A0001"/>
              </a:buClr>
              <a:buFont typeface="Wingdings" panose="05000000000000000000" pitchFamily="2" charset="2"/>
              <a:buChar char="l"/>
              <a:defRPr/>
            </a:pPr>
            <a:r>
              <a:rPr lang="en-US" altLang="zh-CN" kern="0">
                <a:solidFill>
                  <a:srgbClr val="000000"/>
                </a:solidFill>
                <a:latin typeface="Times New Roman" panose="02020603050405020304" pitchFamily="18" charset="0"/>
                <a:ea typeface="Consolas"/>
                <a:cs typeface="Times New Roman" panose="02020603050405020304" pitchFamily="18" charset="0"/>
                <a:sym typeface="Consolas"/>
              </a:rPr>
              <a:t>Uneven distribution of difference points </a:t>
            </a:r>
            <a:endParaRPr kumimoji="0" lang="en-US" altLang="zh-CN" b="0" i="0" u="none" strike="noStrike" kern="0" cap="none" spc="0" normalizeH="0" baseline="0" noProof="0" dirty="0">
              <a:ln>
                <a:noFill/>
              </a:ln>
              <a:solidFill>
                <a:srgbClr val="000000"/>
              </a:solidFill>
              <a:effectLst/>
              <a:uLnTx/>
              <a:uFillTx/>
              <a:latin typeface="Times New Roman" panose="02020603050405020304" pitchFamily="18" charset="0"/>
              <a:ea typeface="Consolas"/>
              <a:cs typeface="Times New Roman" panose="02020603050405020304" pitchFamily="18" charset="0"/>
              <a:sym typeface="Consolas"/>
            </a:endParaRPr>
          </a:p>
        </p:txBody>
      </p:sp>
    </p:spTree>
    <p:extLst>
      <p:ext uri="{BB962C8B-B14F-4D97-AF65-F5344CB8AC3E}">
        <p14:creationId xmlns:p14="http://schemas.microsoft.com/office/powerpoint/2010/main" val="44043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zh-CN" altLang="en-US" b="0"/>
              <a:t>② </a:t>
            </a:r>
            <a:r>
              <a:rPr lang="en-US" altLang="zh-CN" kern="0">
                <a:sym typeface="Arial" panose="020B0604020202020204" pitchFamily="34" charset="0"/>
              </a:rPr>
              <a:t>Timing path delay calibration</a:t>
            </a:r>
            <a:endParaRPr lang="zh-CN" altLang="en-US" kern="0" dirty="0">
              <a:sym typeface="Arial" panose="020B0604020202020204" pitchFamily="34" charset="0"/>
            </a:endParaRPr>
          </a:p>
        </p:txBody>
      </p:sp>
      <p:sp>
        <p:nvSpPr>
          <p:cNvPr id="2" name="矩形 1"/>
          <p:cNvSpPr/>
          <p:nvPr/>
        </p:nvSpPr>
        <p:spPr>
          <a:xfrm>
            <a:off x="506277" y="999610"/>
            <a:ext cx="5596181" cy="2169825"/>
          </a:xfrm>
          <a:prstGeom prst="rect">
            <a:avLst/>
          </a:prstGeom>
        </p:spPr>
        <p:txBody>
          <a:bodyPr wrap="square">
            <a:spAutoFit/>
          </a:bodyPr>
          <a:lstStyle/>
          <a:p>
            <a:pPr marL="285750" indent="-285750">
              <a:lnSpc>
                <a:spcPct val="150000"/>
              </a:lnSpc>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Our goal:</a:t>
            </a:r>
          </a:p>
          <a:p>
            <a:pPr marL="742950" lvl="1" indent="-285750">
              <a:lnSpc>
                <a:spcPct val="150000"/>
              </a:lnSpc>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Machine learning model</a:t>
            </a:r>
          </a:p>
          <a:p>
            <a:pPr marL="742950" lvl="1" indent="-285750">
              <a:lnSpc>
                <a:spcPct val="150000"/>
              </a:lnSpc>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Lower-order moments delays which are efficient and easily computable </a:t>
            </a:r>
          </a:p>
          <a:p>
            <a:pPr marL="742950" lvl="1" indent="-285750">
              <a:lnSpc>
                <a:spcPct val="150000"/>
              </a:lnSpc>
              <a:buClr>
                <a:srgbClr val="9A0001"/>
              </a:buClr>
              <a:buFont typeface="Wingdings" panose="05000000000000000000" pitchFamily="2" charset="2"/>
              <a:buChar char="l"/>
            </a:pPr>
            <a:r>
              <a:rPr lang="en-US" altLang="zh-CN">
                <a:latin typeface="Times New Roman" panose="02020603050405020304" pitchFamily="18" charset="0"/>
                <a:cs typeface="Times New Roman" panose="02020603050405020304" pitchFamily="18" charset="0"/>
              </a:rPr>
              <a:t>More accurate results in a acceptable short time</a:t>
            </a:r>
            <a:endParaRPr lang="zh-CN" altLang="en-US">
              <a:latin typeface="Times New Roman" panose="02020603050405020304" pitchFamily="18" charset="0"/>
              <a:cs typeface="Times New Roman" panose="02020603050405020304" pitchFamily="18" charset="0"/>
            </a:endParaRPr>
          </a:p>
        </p:txBody>
      </p:sp>
      <p:pic>
        <p:nvPicPr>
          <p:cNvPr id="1026" name="Picture 2" descr="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776" y="535229"/>
            <a:ext cx="5578246" cy="3098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776" y="3777709"/>
            <a:ext cx="5622536" cy="29072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13" y="3339885"/>
            <a:ext cx="5659545" cy="3115568"/>
          </a:xfrm>
          <a:prstGeom prst="rect">
            <a:avLst/>
          </a:prstGeom>
          <a:noFill/>
          <a:extLst>
            <a:ext uri="{909E8E84-426E-40DD-AFC4-6F175D3DCCD1}">
              <a14:hiddenFill xmlns:a14="http://schemas.microsoft.com/office/drawing/2010/main">
                <a:solidFill>
                  <a:srgbClr val="FFFFFF"/>
                </a:solidFill>
              </a14:hiddenFill>
            </a:ext>
          </a:extLst>
        </p:spPr>
      </p:pic>
      <p:sp>
        <p:nvSpPr>
          <p:cNvPr id="23" name="灯片编号占位符 2"/>
          <p:cNvSpPr>
            <a:spLocks noGrp="1"/>
          </p:cNvSpPr>
          <p:nvPr>
            <p:ph type="sldNum" sz="quarter" idx="4"/>
          </p:nvPr>
        </p:nvSpPr>
        <p:spPr>
          <a:xfrm>
            <a:off x="9408746" y="6536651"/>
            <a:ext cx="2743200" cy="292196"/>
          </a:xfrm>
        </p:spPr>
        <p:txBody>
          <a:bodyPr/>
          <a:lstStyle/>
          <a:p>
            <a:r>
              <a:rPr lang="en-US" altLang="zh-CN"/>
              <a:t>&lt; </a:t>
            </a:r>
            <a:fld id="{A548B57D-AE10-4CF7-A9DF-59FEFA91B28E}" type="slidenum">
              <a:rPr lang="zh-CN" altLang="en-US" smtClean="0"/>
              <a:pPr/>
              <a:t>94</a:t>
            </a:fld>
            <a:r>
              <a:rPr lang="zh-CN" altLang="en-US"/>
              <a:t> </a:t>
            </a:r>
            <a:r>
              <a:rPr lang="en-US" altLang="zh-CN"/>
              <a:t>&gt;</a:t>
            </a:r>
            <a:endParaRPr lang="zh-CN" altLang="en-US" dirty="0"/>
          </a:p>
        </p:txBody>
      </p:sp>
    </p:spTree>
    <p:extLst>
      <p:ext uri="{BB962C8B-B14F-4D97-AF65-F5344CB8AC3E}">
        <p14:creationId xmlns:p14="http://schemas.microsoft.com/office/powerpoint/2010/main" val="2356409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a:t>Overall Flow</a:t>
            </a:r>
            <a:endParaRPr lang="zh-CN" altLang="en-US" kern="0" dirty="0">
              <a:sym typeface="Arial" panose="020B0604020202020204" pitchFamily="34" charset="0"/>
            </a:endParaRPr>
          </a:p>
        </p:txBody>
      </p:sp>
      <p:sp>
        <p:nvSpPr>
          <p:cNvPr id="7" name="矩形 6"/>
          <p:cNvSpPr/>
          <p:nvPr/>
        </p:nvSpPr>
        <p:spPr>
          <a:xfrm>
            <a:off x="7636205" y="896259"/>
            <a:ext cx="3587514" cy="5057603"/>
          </a:xfrm>
          <a:prstGeom prst="rect">
            <a:avLst/>
          </a:prstGeom>
        </p:spPr>
        <p:txBody>
          <a:bodyPr wrap="square">
            <a:spAutoFit/>
          </a:bodyPr>
          <a:lstStyle/>
          <a:p>
            <a:pPr marL="285750" indent="-285750">
              <a:lnSpc>
                <a:spcPts val="3000"/>
              </a:lnSpc>
              <a:buClr>
                <a:srgbClr val="A23341"/>
              </a:buClr>
              <a:buFont typeface="Wingdings" panose="05000000000000000000" pitchFamily="2" charset="2"/>
              <a:buChar char="l"/>
            </a:pPr>
            <a:r>
              <a:rPr lang="en-US" altLang="zh-CN" sz="2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Features extraction</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iEDA-iSTA internal tool</a:t>
            </a:r>
          </a:p>
          <a:p>
            <a:pPr marL="285750"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Label extraction</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Prime Time</a:t>
            </a:r>
          </a:p>
          <a:p>
            <a:pPr marL="285750"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Model selection</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Transformer+ResNet</a:t>
            </a:r>
          </a:p>
          <a:p>
            <a:pPr marL="285750"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Feature enhancer</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Resistance shielding</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Effective capacitance</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ECM</a:t>
            </a:r>
            <a:r>
              <a:rPr lang="zh-CN" altLang="en-US" sz="200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latin typeface="Times New Roman" panose="02020603050405020304" pitchFamily="18" charset="0"/>
                <a:ea typeface="宋体" panose="02010600030101010101" pitchFamily="2" charset="-122"/>
                <a:cs typeface="Times New Roman" panose="02020603050405020304" pitchFamily="18" charset="0"/>
              </a:rPr>
              <a:t>MD2M</a:t>
            </a:r>
          </a:p>
          <a:p>
            <a:pPr marL="285750"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Trick</a:t>
            </a:r>
          </a:p>
          <a:p>
            <a:pPr marL="742950" lvl="1" indent="-285750">
              <a:lnSpc>
                <a:spcPts val="3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Ratio of ground truth to traditional methods</a:t>
            </a:r>
          </a:p>
        </p:txBody>
      </p:sp>
      <p:pic>
        <p:nvPicPr>
          <p:cNvPr id="9" name="图片 8"/>
          <p:cNvPicPr>
            <a:picLocks noChangeAspect="1"/>
          </p:cNvPicPr>
          <p:nvPr/>
        </p:nvPicPr>
        <p:blipFill>
          <a:blip r:embed="rId3"/>
          <a:stretch>
            <a:fillRect/>
          </a:stretch>
        </p:blipFill>
        <p:spPr>
          <a:xfrm>
            <a:off x="877697" y="1779846"/>
            <a:ext cx="6161329" cy="2986756"/>
          </a:xfrm>
          <a:prstGeom prst="rect">
            <a:avLst/>
          </a:prstGeom>
        </p:spPr>
      </p:pic>
      <p:sp>
        <p:nvSpPr>
          <p:cNvPr id="10" name="矩形 9"/>
          <p:cNvSpPr/>
          <p:nvPr/>
        </p:nvSpPr>
        <p:spPr>
          <a:xfrm>
            <a:off x="2960068" y="4924699"/>
            <a:ext cx="1870370" cy="276999"/>
          </a:xfrm>
          <a:prstGeom prst="rect">
            <a:avLst/>
          </a:prstGeom>
        </p:spPr>
        <p:txBody>
          <a:bodyPr wrap="square">
            <a:spAutoFit/>
          </a:bodyPr>
          <a:lstStyle/>
          <a:p>
            <a:r>
              <a:rPr lang="en-US" altLang="zh-CN" sz="1200">
                <a:latin typeface="Times New Roman" panose="02020603050405020304" pitchFamily="18" charset="0"/>
                <a:cs typeface="Times New Roman" panose="02020603050405020304" pitchFamily="18" charset="0"/>
              </a:rPr>
              <a:t>Overall flow architecture.</a:t>
            </a:r>
            <a:endParaRPr lang="zh-CN" altLang="en-US" sz="1200">
              <a:latin typeface="Times New Roman" panose="02020603050405020304" pitchFamily="18" charset="0"/>
              <a:cs typeface="Times New Roman" panose="02020603050405020304" pitchFamily="18" charset="0"/>
            </a:endParaRPr>
          </a:p>
        </p:txBody>
      </p:sp>
      <p:sp>
        <p:nvSpPr>
          <p:cNvPr id="11" name="灯片编号占位符 2"/>
          <p:cNvSpPr>
            <a:spLocks noGrp="1"/>
          </p:cNvSpPr>
          <p:nvPr>
            <p:ph type="sldNum" sz="quarter" idx="4"/>
          </p:nvPr>
        </p:nvSpPr>
        <p:spPr>
          <a:xfrm>
            <a:off x="9429962" y="6527284"/>
            <a:ext cx="2743200" cy="292196"/>
          </a:xfrm>
        </p:spPr>
        <p:txBody>
          <a:bodyPr/>
          <a:lstStyle/>
          <a:p>
            <a:r>
              <a:rPr lang="en-US" altLang="zh-CN"/>
              <a:t>&lt; </a:t>
            </a:r>
            <a:fld id="{A548B57D-AE10-4CF7-A9DF-59FEFA91B28E}" type="slidenum">
              <a:rPr lang="zh-CN" altLang="en-US" smtClean="0"/>
              <a:pPr/>
              <a:t>95</a:t>
            </a:fld>
            <a:r>
              <a:rPr lang="zh-CN" altLang="en-US"/>
              <a:t> </a:t>
            </a:r>
            <a:r>
              <a:rPr lang="en-US" altLang="zh-CN"/>
              <a:t>&gt;</a:t>
            </a:r>
            <a:endParaRPr lang="zh-CN" altLang="en-US" dirty="0"/>
          </a:p>
        </p:txBody>
      </p:sp>
    </p:spTree>
    <p:extLst>
      <p:ext uri="{BB962C8B-B14F-4D97-AF65-F5344CB8AC3E}">
        <p14:creationId xmlns:p14="http://schemas.microsoft.com/office/powerpoint/2010/main" val="793936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a:t>Features and Label Selection</a:t>
            </a:r>
            <a:endParaRPr lang="zh-CN" altLang="en-US" kern="0" dirty="0">
              <a:sym typeface="Arial" panose="020B0604020202020204" pitchFamily="34" charset="0"/>
            </a:endParaRPr>
          </a:p>
        </p:txBody>
      </p:sp>
      <p:sp>
        <p:nvSpPr>
          <p:cNvPr id="6" name="矩形 5"/>
          <p:cNvSpPr/>
          <p:nvPr/>
        </p:nvSpPr>
        <p:spPr>
          <a:xfrm>
            <a:off x="518882" y="997688"/>
            <a:ext cx="3834634" cy="5105500"/>
          </a:xfrm>
          <a:prstGeom prst="rect">
            <a:avLst/>
          </a:prstGeom>
        </p:spPr>
        <p:txBody>
          <a:bodyPr wrap="square">
            <a:spAutoFit/>
          </a:bodyPr>
          <a:lstStyle/>
          <a:p>
            <a:pPr marL="285750" indent="-285750">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Timing path delay learning</a:t>
            </a:r>
          </a:p>
          <a:p>
            <a:pPr marL="742950" lvl="1" indent="-285750">
              <a:lnSpc>
                <a:spcPct val="150000"/>
              </a:lnSpc>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Feature selection</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Input slew</a:t>
            </a:r>
          </a:p>
          <a:p>
            <a:pPr marL="1200150" lvl="2"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Load capacitance</a:t>
            </a:r>
          </a:p>
          <a:p>
            <a:pPr marL="1200150" lvl="2" indent="-285750">
              <a:lnSpc>
                <a:spcPct val="150000"/>
              </a:lnSpc>
              <a:buClr>
                <a:srgbClr val="A23341"/>
              </a:buClr>
              <a:buFont typeface="Wingdings" panose="05000000000000000000" pitchFamily="2" charset="2"/>
              <a:buChar char="l"/>
            </a:pPr>
            <a:r>
              <a:rPr lang="en-US" altLang="zh-CN" sz="2000">
                <a:latin typeface="Times New Roman" panose="02020603050405020304" pitchFamily="18" charset="0"/>
                <a:ea typeface="宋体" panose="02010600030101010101" pitchFamily="2" charset="-122"/>
                <a:cs typeface="Times New Roman" panose="02020603050405020304" pitchFamily="18" charset="0"/>
              </a:rPr>
              <a:t>Output slew</a:t>
            </a:r>
          </a:p>
          <a:p>
            <a:pPr marL="1200150" lvl="2"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Signal polarity</a:t>
            </a:r>
          </a:p>
          <a:p>
            <a:pPr marL="1200150" lvl="2"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Cell type</a:t>
            </a:r>
          </a:p>
          <a:p>
            <a:pPr marL="1200150" lvl="2"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Cell port name</a:t>
            </a:r>
          </a:p>
          <a:p>
            <a:pPr marL="1200150" lvl="2"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Arrive time </a:t>
            </a:r>
          </a:p>
          <a:p>
            <a:pPr marL="1657350" lvl="3"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Cell delay</a:t>
            </a:r>
          </a:p>
          <a:p>
            <a:pPr marL="1657350" lvl="3"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Wire delay </a:t>
            </a:r>
          </a:p>
          <a:p>
            <a:pPr marL="2114550" lvl="4" indent="-285750">
              <a:lnSpc>
                <a:spcPct val="150000"/>
              </a:lnSpc>
              <a:buClr>
                <a:srgbClr val="A23341"/>
              </a:buClr>
              <a:buFont typeface="Wingdings" panose="05000000000000000000" pitchFamily="2" charset="2"/>
              <a:buChar char="l"/>
            </a:pPr>
            <a:r>
              <a:rPr lang="en-US" altLang="zh-CN">
                <a:latin typeface="Times New Roman" panose="02020603050405020304" pitchFamily="18" charset="0"/>
                <a:ea typeface="宋体" panose="02010600030101010101" pitchFamily="2" charset="-122"/>
                <a:cs typeface="Times New Roman" panose="02020603050405020304" pitchFamily="18" charset="0"/>
              </a:rPr>
              <a:t>Elmore delay</a:t>
            </a:r>
          </a:p>
        </p:txBody>
      </p:sp>
      <p:pic>
        <p:nvPicPr>
          <p:cNvPr id="11" name="图片 10"/>
          <p:cNvPicPr>
            <a:picLocks noChangeAspect="1"/>
          </p:cNvPicPr>
          <p:nvPr/>
        </p:nvPicPr>
        <p:blipFill>
          <a:blip r:embed="rId3"/>
          <a:stretch>
            <a:fillRect/>
          </a:stretch>
        </p:blipFill>
        <p:spPr>
          <a:xfrm>
            <a:off x="5975360" y="3114452"/>
            <a:ext cx="4510032" cy="435986"/>
          </a:xfrm>
          <a:prstGeom prst="rect">
            <a:avLst/>
          </a:prstGeom>
          <a:ln>
            <a:solidFill>
              <a:srgbClr val="A23341"/>
            </a:solidFill>
          </a:ln>
        </p:spPr>
      </p:pic>
      <mc:AlternateContent xmlns:mc="http://schemas.openxmlformats.org/markup-compatibility/2006" xmlns:a14="http://schemas.microsoft.com/office/drawing/2010/main">
        <mc:Choice Requires="a14">
          <p:sp>
            <p:nvSpPr>
              <p:cNvPr id="12" name="矩形 11"/>
              <p:cNvSpPr/>
              <p:nvPr/>
            </p:nvSpPr>
            <p:spPr>
              <a:xfrm>
                <a:off x="5903488" y="1167831"/>
                <a:ext cx="3834634" cy="2003177"/>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Label selection</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A23341"/>
                  </a:buClr>
                  <a:buFont typeface="Wingdings" panose="05000000000000000000" pitchFamily="2" charset="2"/>
                  <a:buChar char="l"/>
                </a:pP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𝑃𝑇</m:t>
                        </m:r>
                      </m:sub>
                    </m:sSub>
                  </m:oMath>
                </a14:m>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A23341"/>
                  </a:buClr>
                  <a:buFont typeface="Wingdings" panose="05000000000000000000" pitchFamily="2" charset="2"/>
                  <a:buChar char="l"/>
                </a:pPr>
                <a14:m>
                  <m:oMath xmlns:m="http://schemas.openxmlformats.org/officeDocument/2006/math">
                    <m:f>
                      <m:f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𝑃𝑇</m:t>
                            </m:r>
                          </m:sub>
                        </m:sSub>
                      </m:num>
                      <m:den>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𝑃𝐷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𝐼𝐸</m:t>
                            </m:r>
                          </m:sub>
                        </m:sSub>
                      </m:den>
                    </m:f>
                  </m:oMath>
                </a14:m>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a:buClr>
                    <a:srgbClr val="A23341"/>
                  </a:buCl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5903488" y="1167831"/>
                <a:ext cx="3834634" cy="2003177"/>
              </a:xfrm>
              <a:prstGeom prst="rect">
                <a:avLst/>
              </a:prstGeom>
              <a:blipFill>
                <a:blip r:embed="rId4"/>
                <a:stretch>
                  <a:fillRect l="-1431"/>
                </a:stretch>
              </a:blipFill>
            </p:spPr>
            <p:txBody>
              <a:bodyPr/>
              <a:lstStyle/>
              <a:p>
                <a:r>
                  <a:rPr lang="zh-CN" altLang="en-US">
                    <a:noFill/>
                  </a:rPr>
                  <a:t> </a:t>
                </a:r>
              </a:p>
            </p:txBody>
          </p:sp>
        </mc:Fallback>
      </mc:AlternateContent>
      <p:pic>
        <p:nvPicPr>
          <p:cNvPr id="13" name="图片 12"/>
          <p:cNvPicPr>
            <a:picLocks noChangeAspect="1"/>
          </p:cNvPicPr>
          <p:nvPr/>
        </p:nvPicPr>
        <p:blipFill>
          <a:blip r:embed="rId5"/>
          <a:stretch>
            <a:fillRect/>
          </a:stretch>
        </p:blipFill>
        <p:spPr>
          <a:xfrm>
            <a:off x="6285432" y="3883302"/>
            <a:ext cx="3889888" cy="1876893"/>
          </a:xfrm>
          <a:prstGeom prst="rect">
            <a:avLst/>
          </a:prstGeom>
        </p:spPr>
      </p:pic>
      <p:sp>
        <p:nvSpPr>
          <p:cNvPr id="14" name="矩形 13"/>
          <p:cNvSpPr/>
          <p:nvPr/>
        </p:nvSpPr>
        <p:spPr>
          <a:xfrm>
            <a:off x="6131699" y="5780022"/>
            <a:ext cx="4304464" cy="646331"/>
          </a:xfrm>
          <a:prstGeom prst="rect">
            <a:avLst/>
          </a:prstGeom>
        </p:spPr>
        <p:txBody>
          <a:bodyPr wrap="square">
            <a:spAutoFit/>
          </a:bodyPr>
          <a:lstStyle/>
          <a:p>
            <a:r>
              <a:rPr lang="en-US" altLang="zh-CN" sz="1200">
                <a:latin typeface="Times New Roman" panose="02020603050405020304" pitchFamily="18" charset="0"/>
                <a:cs typeface="Times New Roman" panose="02020603050405020304" pitchFamily="18" charset="0"/>
              </a:rPr>
              <a:t>The distribution of 100 paths delay of design “aes cipher top”. The pathdelay curves are marked in blue (PD</a:t>
            </a:r>
            <a:r>
              <a:rPr lang="en-US" altLang="zh-CN" sz="800">
                <a:latin typeface="Times New Roman" panose="02020603050405020304" pitchFamily="18" charset="0"/>
                <a:cs typeface="Times New Roman" panose="02020603050405020304" pitchFamily="18" charset="0"/>
              </a:rPr>
              <a:t>PT</a:t>
            </a:r>
            <a:r>
              <a:rPr lang="en-US" altLang="zh-CN" sz="1200">
                <a:latin typeface="Times New Roman" panose="02020603050405020304" pitchFamily="18" charset="0"/>
                <a:cs typeface="Times New Roman" panose="02020603050405020304" pitchFamily="18" charset="0"/>
              </a:rPr>
              <a:t>) and orange (PD</a:t>
            </a:r>
            <a:r>
              <a:rPr lang="en-US" altLang="zh-CN" sz="800">
                <a:latin typeface="Times New Roman" panose="02020603050405020304" pitchFamily="18" charset="0"/>
                <a:cs typeface="Times New Roman" panose="02020603050405020304" pitchFamily="18" charset="0"/>
              </a:rPr>
              <a:t>IE</a:t>
            </a:r>
            <a:r>
              <a:rPr lang="en-US" altLang="zh-CN" sz="1200">
                <a:latin typeface="Times New Roman" panose="02020603050405020304" pitchFamily="18" charset="0"/>
                <a:cs typeface="Times New Roman" panose="02020603050405020304" pitchFamily="18" charset="0"/>
              </a:rPr>
              <a:t>), respectively. Andthe curve marked in green represents PD</a:t>
            </a:r>
            <a:r>
              <a:rPr lang="en-US" altLang="zh-CN" sz="800">
                <a:latin typeface="Times New Roman" panose="02020603050405020304" pitchFamily="18" charset="0"/>
                <a:cs typeface="Times New Roman" panose="02020603050405020304" pitchFamily="18" charset="0"/>
              </a:rPr>
              <a:t>PT</a:t>
            </a:r>
            <a:r>
              <a:rPr lang="en-US" altLang="zh-CN" sz="1200">
                <a:latin typeface="Times New Roman" panose="02020603050405020304" pitchFamily="18" charset="0"/>
                <a:cs typeface="Times New Roman" panose="02020603050405020304" pitchFamily="18" charset="0"/>
              </a:rPr>
              <a:t>/PD</a:t>
            </a:r>
            <a:r>
              <a:rPr lang="en-US" altLang="zh-CN" sz="800">
                <a:latin typeface="Times New Roman" panose="02020603050405020304" pitchFamily="18" charset="0"/>
                <a:cs typeface="Times New Roman" panose="02020603050405020304" pitchFamily="18" charset="0"/>
              </a:rPr>
              <a:t>IE</a:t>
            </a:r>
            <a:r>
              <a:rPr lang="en-US" altLang="zh-CN" sz="1200">
                <a:latin typeface="Times New Roman" panose="02020603050405020304" pitchFamily="18" charset="0"/>
                <a:cs typeface="Times New Roman" panose="02020603050405020304" pitchFamily="18" charset="0"/>
              </a:rPr>
              <a:t>.</a:t>
            </a:r>
            <a:endParaRPr lang="zh-CN" altLang="en-US" sz="1200">
              <a:latin typeface="Times New Roman" panose="02020603050405020304" pitchFamily="18" charset="0"/>
              <a:cs typeface="Times New Roman" panose="02020603050405020304" pitchFamily="18" charset="0"/>
            </a:endParaRPr>
          </a:p>
        </p:txBody>
      </p:sp>
      <p:sp>
        <p:nvSpPr>
          <p:cNvPr id="15" name="灯片编号占位符 2"/>
          <p:cNvSpPr>
            <a:spLocks noGrp="1"/>
          </p:cNvSpPr>
          <p:nvPr>
            <p:ph type="sldNum" sz="quarter" idx="4"/>
          </p:nvPr>
        </p:nvSpPr>
        <p:spPr>
          <a:xfrm>
            <a:off x="9404871" y="6511786"/>
            <a:ext cx="2743200" cy="292196"/>
          </a:xfrm>
        </p:spPr>
        <p:txBody>
          <a:bodyPr/>
          <a:lstStyle/>
          <a:p>
            <a:r>
              <a:rPr lang="en-US" altLang="zh-CN"/>
              <a:t>&lt; </a:t>
            </a:r>
            <a:fld id="{A548B57D-AE10-4CF7-A9DF-59FEFA91B28E}" type="slidenum">
              <a:rPr lang="zh-CN" altLang="en-US" smtClean="0"/>
              <a:pPr/>
              <a:t>96</a:t>
            </a:fld>
            <a:r>
              <a:rPr lang="zh-CN" altLang="en-US"/>
              <a:t> </a:t>
            </a:r>
            <a:r>
              <a:rPr lang="en-US" altLang="zh-CN"/>
              <a:t>&gt;</a:t>
            </a:r>
            <a:endParaRPr lang="zh-CN" altLang="en-US" dirty="0"/>
          </a:p>
        </p:txBody>
      </p:sp>
    </p:spTree>
    <p:extLst>
      <p:ext uri="{BB962C8B-B14F-4D97-AF65-F5344CB8AC3E}">
        <p14:creationId xmlns:p14="http://schemas.microsoft.com/office/powerpoint/2010/main" val="748666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a:t>Experiment result</a:t>
            </a:r>
            <a:endParaRPr lang="zh-CN" altLang="en-US" kern="0" dirty="0">
              <a:sym typeface="Arial" panose="020B0604020202020204" pitchFamily="34" charset="0"/>
            </a:endParaRPr>
          </a:p>
        </p:txBody>
      </p:sp>
      <p:sp>
        <p:nvSpPr>
          <p:cNvPr id="9" name="灯片编号占位符 2"/>
          <p:cNvSpPr>
            <a:spLocks noGrp="1"/>
          </p:cNvSpPr>
          <p:nvPr>
            <p:ph type="sldNum" sz="quarter" idx="4"/>
          </p:nvPr>
        </p:nvSpPr>
        <p:spPr>
          <a:xfrm>
            <a:off x="9441545" y="6531159"/>
            <a:ext cx="2743200" cy="292196"/>
          </a:xfrm>
        </p:spPr>
        <p:txBody>
          <a:bodyPr/>
          <a:lstStyle/>
          <a:p>
            <a:r>
              <a:rPr lang="en-US" altLang="zh-CN"/>
              <a:t>&lt; </a:t>
            </a:r>
            <a:fld id="{A548B57D-AE10-4CF7-A9DF-59FEFA91B28E}" type="slidenum">
              <a:rPr lang="zh-CN" altLang="en-US" smtClean="0"/>
              <a:pPr/>
              <a:t>97</a:t>
            </a:fld>
            <a:r>
              <a:rPr lang="zh-CN" altLang="en-US"/>
              <a:t> </a:t>
            </a:r>
            <a:r>
              <a:rPr lang="en-US" altLang="zh-CN"/>
              <a:t>&gt;</a:t>
            </a:r>
            <a:endParaRPr lang="zh-CN" altLang="en-US" dirty="0"/>
          </a:p>
        </p:txBody>
      </p:sp>
      <p:pic>
        <p:nvPicPr>
          <p:cNvPr id="16" name="图片 15"/>
          <p:cNvPicPr>
            <a:picLocks noChangeAspect="1"/>
          </p:cNvPicPr>
          <p:nvPr/>
        </p:nvPicPr>
        <p:blipFill>
          <a:blip r:embed="rId3"/>
          <a:stretch>
            <a:fillRect/>
          </a:stretch>
        </p:blipFill>
        <p:spPr>
          <a:xfrm>
            <a:off x="3810589" y="1873776"/>
            <a:ext cx="4186088" cy="2147488"/>
          </a:xfrm>
          <a:prstGeom prst="rect">
            <a:avLst/>
          </a:prstGeom>
        </p:spPr>
      </p:pic>
      <p:sp>
        <p:nvSpPr>
          <p:cNvPr id="17" name="矩形 16"/>
          <p:cNvSpPr/>
          <p:nvPr/>
        </p:nvSpPr>
        <p:spPr>
          <a:xfrm>
            <a:off x="3966188" y="4047081"/>
            <a:ext cx="3972370" cy="276999"/>
          </a:xfrm>
          <a:prstGeom prst="rect">
            <a:avLst/>
          </a:prstGeom>
        </p:spPr>
        <p:txBody>
          <a:bodyPr wrap="square">
            <a:spAutoFit/>
          </a:bodyPr>
          <a:lstStyle/>
          <a:p>
            <a:r>
              <a:rPr lang="en-US" altLang="zh-CN" sz="1200">
                <a:latin typeface="Times New Roman" panose="02020603050405020304" pitchFamily="18" charset="0"/>
                <a:cs typeface="Times New Roman" panose="02020603050405020304" pitchFamily="18" charset="0"/>
              </a:rPr>
              <a:t>Error distribution of different models on unseen circuit “gcd”</a:t>
            </a:r>
            <a:endParaRPr lang="zh-CN" altLang="en-US" sz="120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994120" y="4424354"/>
            <a:ext cx="9819025" cy="1628962"/>
          </a:xfrm>
          <a:prstGeom prst="rect">
            <a:avLst/>
          </a:prstGeom>
        </p:spPr>
      </p:pic>
      <p:sp>
        <p:nvSpPr>
          <p:cNvPr id="19" name="矩形 18"/>
          <p:cNvSpPr/>
          <p:nvPr/>
        </p:nvSpPr>
        <p:spPr>
          <a:xfrm>
            <a:off x="155755" y="906320"/>
            <a:ext cx="11593236" cy="923330"/>
          </a:xfrm>
          <a:prstGeom prst="rect">
            <a:avLst/>
          </a:prstGeom>
        </p:spPr>
        <p:txBody>
          <a:bodyPr wrap="square">
            <a:spAutoFit/>
          </a:bodyPr>
          <a:lstStyle/>
          <a:p>
            <a:pPr marL="742950" lvl="1" indent="-285750">
              <a:buClr>
                <a:srgbClr val="A2334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As for the slow corner,  the performance of our model with feature enhancer in terms of average rRMSE values are 1.1% and 2.5% for trained designs and unseen designs,which are reduced by 1.55 × and 10.48 × compared with model trained without feature enhancer, respectively.</a:t>
            </a:r>
          </a:p>
        </p:txBody>
      </p:sp>
    </p:spTree>
    <p:extLst>
      <p:ext uri="{BB962C8B-B14F-4D97-AF65-F5344CB8AC3E}">
        <p14:creationId xmlns:p14="http://schemas.microsoft.com/office/powerpoint/2010/main" val="57773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zh-CN" altLang="en-US" b="0" dirty="0"/>
              <a:t>③ </a:t>
            </a:r>
            <a:r>
              <a:rPr lang="en-US" altLang="zh-CN" kern="0">
                <a:sym typeface="Arial" panose="020B0604020202020204" pitchFamily="34" charset="0"/>
              </a:rPr>
              <a:t>Wire delay learning</a:t>
            </a:r>
            <a:endParaRPr lang="zh-CN" altLang="en-US" kern="0" dirty="0">
              <a:sym typeface="Arial" panose="020B0604020202020204" pitchFamily="34" charset="0"/>
            </a:endParaRPr>
          </a:p>
        </p:txBody>
      </p:sp>
      <p:sp>
        <p:nvSpPr>
          <p:cNvPr id="14" name="灯片编号占位符 2"/>
          <p:cNvSpPr>
            <a:spLocks noGrp="1"/>
          </p:cNvSpPr>
          <p:nvPr>
            <p:ph type="sldNum" sz="quarter" idx="4"/>
          </p:nvPr>
        </p:nvSpPr>
        <p:spPr>
          <a:xfrm>
            <a:off x="9420370" y="6542890"/>
            <a:ext cx="2743200" cy="292196"/>
          </a:xfrm>
        </p:spPr>
        <p:txBody>
          <a:bodyPr/>
          <a:lstStyle/>
          <a:p>
            <a:r>
              <a:rPr lang="en-US" altLang="zh-CN"/>
              <a:t>&lt; </a:t>
            </a:r>
            <a:fld id="{A548B57D-AE10-4CF7-A9DF-59FEFA91B28E}" type="slidenum">
              <a:rPr lang="zh-CN" altLang="en-US" smtClean="0"/>
              <a:pPr/>
              <a:t>98</a:t>
            </a:fld>
            <a:r>
              <a:rPr lang="zh-CN" altLang="en-US"/>
              <a:t> </a:t>
            </a:r>
            <a:r>
              <a:rPr lang="en-US" altLang="zh-CN"/>
              <a:t>&gt;</a:t>
            </a:r>
            <a:endParaRPr lang="zh-CN" altLang="en-US" dirty="0"/>
          </a:p>
        </p:txBody>
      </p:sp>
      <p:sp>
        <p:nvSpPr>
          <p:cNvPr id="15" name="矩形 14"/>
          <p:cNvSpPr/>
          <p:nvPr/>
        </p:nvSpPr>
        <p:spPr>
          <a:xfrm>
            <a:off x="565286" y="1226872"/>
            <a:ext cx="3834634" cy="861774"/>
          </a:xfrm>
          <a:prstGeom prst="rect">
            <a:avLst/>
          </a:prstGeom>
        </p:spPr>
        <p:txBody>
          <a:bodyPr wrap="square">
            <a:spAutoFit/>
          </a:bodyPr>
          <a:lstStyle/>
          <a:p>
            <a:pPr marL="285750" indent="-285750">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Wire delay learning</a:t>
            </a:r>
          </a:p>
          <a:p>
            <a:pPr marL="742950" lvl="1" indent="-285750">
              <a:lnSpc>
                <a:spcPct val="150000"/>
              </a:lnSpc>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Feature selection</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5929661" y="1586831"/>
                <a:ext cx="3834634" cy="2053383"/>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sz="20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Label selection</a:t>
                </a:r>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A23341"/>
                  </a:buClr>
                  <a:buFont typeface="Wingdings" panose="05000000000000000000" pitchFamily="2" charset="2"/>
                  <a:buChar char="l"/>
                </a:pPr>
                <a14:m>
                  <m:oMath xmlns:m="http://schemas.openxmlformats.org/officeDocument/2006/math">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olden</m:t>
                        </m:r>
                      </m:sub>
                    </m:sSub>
                  </m:oMath>
                </a14:m>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A23341"/>
                  </a:buClr>
                  <a:buFont typeface="Wingdings" panose="05000000000000000000" pitchFamily="2" charset="2"/>
                  <a:buChar char="l"/>
                </a:pPr>
                <a14:m>
                  <m:oMath xmlns:m="http://schemas.openxmlformats.org/officeDocument/2006/math">
                    <m:f>
                      <m:f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00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𝐺</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olden</m:t>
                            </m:r>
                          </m:sub>
                        </m:sSub>
                      </m:num>
                      <m:den>
                        <m:sSub>
                          <m:sSub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𝐴</m:t>
                            </m:r>
                            <m:r>
                              <m:rPr>
                                <m:sty m:val="p"/>
                              </m:rPr>
                              <a:rPr lang="en-US" altLang="zh-CN" sz="2000" i="1">
                                <a:latin typeface="Cambria Math" panose="02040503050406030204" pitchFamily="18" charset="0"/>
                                <a:ea typeface="宋体" panose="02010600030101010101" pitchFamily="2" charset="-122"/>
                                <a:cs typeface="Times New Roman" panose="02020603050405020304" pitchFamily="18" charset="0"/>
                              </a:rPr>
                              <m:t>vg</m:t>
                            </m:r>
                          </m:sub>
                        </m:sSub>
                      </m:den>
                    </m:f>
                  </m:oMath>
                </a14:m>
                <a:endParaRPr lang="en-US" altLang="zh-CN" sz="2000">
                  <a:latin typeface="Times New Roman" panose="02020603050405020304" pitchFamily="18" charset="0"/>
                  <a:ea typeface="宋体" panose="02010600030101010101" pitchFamily="2" charset="-122"/>
                  <a:cs typeface="Times New Roman" panose="02020603050405020304" pitchFamily="18" charset="0"/>
                </a:endParaRPr>
              </a:p>
              <a:p>
                <a:pPr lvl="1">
                  <a:buClr>
                    <a:srgbClr val="A23341"/>
                  </a:buCl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5929661" y="1586831"/>
                <a:ext cx="3834634" cy="2053383"/>
              </a:xfrm>
              <a:prstGeom prst="rect">
                <a:avLst/>
              </a:prstGeom>
              <a:blipFill>
                <a:blip r:embed="rId3"/>
                <a:stretch>
                  <a:fillRect l="-1431"/>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4"/>
          <a:srcRect r="9466"/>
          <a:stretch/>
        </p:blipFill>
        <p:spPr>
          <a:xfrm>
            <a:off x="6126295" y="4690378"/>
            <a:ext cx="4753448" cy="441871"/>
          </a:xfrm>
          <a:prstGeom prst="rect">
            <a:avLst/>
          </a:prstGeom>
          <a:ln>
            <a:solidFill>
              <a:srgbClr val="A23341"/>
            </a:solidFill>
          </a:ln>
        </p:spPr>
      </p:pic>
      <p:sp>
        <p:nvSpPr>
          <p:cNvPr id="19" name="矩形 18"/>
          <p:cNvSpPr/>
          <p:nvPr/>
        </p:nvSpPr>
        <p:spPr>
          <a:xfrm>
            <a:off x="6067480" y="5355931"/>
            <a:ext cx="3811684" cy="369332"/>
          </a:xfrm>
          <a:prstGeom prst="rect">
            <a:avLst/>
          </a:prstGeom>
        </p:spPr>
        <p:txBody>
          <a:bodyPr wrap="none">
            <a:spAutoFit/>
          </a:bodyPr>
          <a:lstStyle/>
          <a:p>
            <a:r>
              <a:rPr lang="en-US" altLang="zh-CN">
                <a:solidFill>
                  <a:srgbClr val="9A0001"/>
                </a:solidFill>
                <a:latin typeface="Times New Roman" panose="02020603050405020304" pitchFamily="18" charset="0"/>
                <a:cs typeface="Times New Roman" panose="02020603050405020304" pitchFamily="18" charset="0"/>
              </a:rPr>
              <a:t>Where D</a:t>
            </a:r>
            <a:r>
              <a:rPr lang="en-US" altLang="zh-CN" sz="1050">
                <a:solidFill>
                  <a:srgbClr val="9A0001"/>
                </a:solidFill>
                <a:latin typeface="Times New Roman" panose="02020603050405020304" pitchFamily="18" charset="0"/>
                <a:cs typeface="Times New Roman" panose="02020603050405020304" pitchFamily="18" charset="0"/>
              </a:rPr>
              <a:t>pred</a:t>
            </a:r>
            <a:r>
              <a:rPr lang="en-US" altLang="zh-CN">
                <a:solidFill>
                  <a:srgbClr val="9A0001"/>
                </a:solidFill>
                <a:latin typeface="Times New Roman" panose="02020603050405020304" pitchFamily="18" charset="0"/>
                <a:cs typeface="Times New Roman" panose="02020603050405020304" pitchFamily="18" charset="0"/>
              </a:rPr>
              <a:t> is the predicted wire delay.</a:t>
            </a:r>
            <a:endParaRPr lang="zh-CN" altLang="en-US">
              <a:solidFill>
                <a:srgbClr val="9A0001"/>
              </a:solidFill>
              <a:latin typeface="Times New Roman" panose="02020603050405020304" pitchFamily="18" charset="0"/>
              <a:cs typeface="Times New Roman" panose="02020603050405020304" pitchFamily="18" charset="0"/>
            </a:endParaRPr>
          </a:p>
        </p:txBody>
      </p:sp>
      <p:sp>
        <p:nvSpPr>
          <p:cNvPr id="20" name="矩形 19"/>
          <p:cNvSpPr/>
          <p:nvPr/>
        </p:nvSpPr>
        <p:spPr>
          <a:xfrm>
            <a:off x="5989456" y="3543366"/>
            <a:ext cx="5691398" cy="923330"/>
          </a:xfrm>
          <a:prstGeom prst="rect">
            <a:avLst/>
          </a:prstGeom>
        </p:spPr>
        <p:txBody>
          <a:bodyPr wrap="square">
            <a:spAutoFit/>
          </a:bodyPr>
          <a:lstStyle/>
          <a:p>
            <a:r>
              <a:rPr lang="en-US" altLang="zh-CN">
                <a:solidFill>
                  <a:srgbClr val="9A0001"/>
                </a:solidFill>
                <a:latin typeface="Times New Roman" panose="02020603050405020304" pitchFamily="18" charset="0"/>
                <a:cs typeface="Times New Roman" panose="02020603050405020304" pitchFamily="18" charset="0"/>
              </a:rPr>
              <a:t>Choose the ratio D</a:t>
            </a:r>
            <a:r>
              <a:rPr lang="en-US" altLang="zh-CN" sz="1050">
                <a:solidFill>
                  <a:srgbClr val="9A0001"/>
                </a:solidFill>
                <a:latin typeface="Times New Roman" panose="02020603050405020304" pitchFamily="18" charset="0"/>
                <a:cs typeface="Times New Roman" panose="02020603050405020304" pitchFamily="18" charset="0"/>
              </a:rPr>
              <a:t>Golden</a:t>
            </a:r>
            <a:r>
              <a:rPr lang="en-US" altLang="zh-CN">
                <a:solidFill>
                  <a:srgbClr val="9A0001"/>
                </a:solidFill>
                <a:latin typeface="Times New Roman" panose="02020603050405020304" pitchFamily="18" charset="0"/>
                <a:cs typeface="Times New Roman" panose="02020603050405020304" pitchFamily="18" charset="0"/>
              </a:rPr>
              <a:t>/D</a:t>
            </a:r>
            <a:r>
              <a:rPr lang="en-US" altLang="zh-CN" sz="1050">
                <a:solidFill>
                  <a:srgbClr val="9A0001"/>
                </a:solidFill>
                <a:latin typeface="Times New Roman" panose="02020603050405020304" pitchFamily="18" charset="0"/>
                <a:cs typeface="Times New Roman" panose="02020603050405020304" pitchFamily="18" charset="0"/>
              </a:rPr>
              <a:t>Avg</a:t>
            </a:r>
            <a:r>
              <a:rPr lang="en-US" altLang="zh-CN">
                <a:solidFill>
                  <a:srgbClr val="9A0001"/>
                </a:solidFill>
                <a:latin typeface="Times New Roman" panose="02020603050405020304" pitchFamily="18" charset="0"/>
                <a:cs typeface="Times New Roman" panose="02020603050405020304" pitchFamily="18" charset="0"/>
              </a:rPr>
              <a:t> of golden wire delay D</a:t>
            </a:r>
            <a:r>
              <a:rPr lang="en-US" altLang="zh-CN" sz="1050">
                <a:solidFill>
                  <a:srgbClr val="9A0001"/>
                </a:solidFill>
                <a:latin typeface="Times New Roman" panose="02020603050405020304" pitchFamily="18" charset="0"/>
                <a:cs typeface="Times New Roman" panose="02020603050405020304" pitchFamily="18" charset="0"/>
              </a:rPr>
              <a:t>Golden</a:t>
            </a:r>
            <a:r>
              <a:rPr lang="en-US" altLang="zh-CN">
                <a:solidFill>
                  <a:srgbClr val="9A0001"/>
                </a:solidFill>
                <a:latin typeface="Times New Roman" panose="02020603050405020304" pitchFamily="18" charset="0"/>
                <a:cs typeface="Times New Roman" panose="02020603050405020304" pitchFamily="18" charset="0"/>
              </a:rPr>
              <a:t> to  average wire delay D</a:t>
            </a:r>
            <a:r>
              <a:rPr lang="en-US" altLang="zh-CN" sz="1050">
                <a:solidFill>
                  <a:srgbClr val="9A0001"/>
                </a:solidFill>
                <a:latin typeface="Times New Roman" panose="02020603050405020304" pitchFamily="18" charset="0"/>
                <a:cs typeface="Times New Roman" panose="02020603050405020304" pitchFamily="18" charset="0"/>
              </a:rPr>
              <a:t>Avg</a:t>
            </a:r>
            <a:r>
              <a:rPr lang="en-US" altLang="zh-CN">
                <a:solidFill>
                  <a:srgbClr val="9A0001"/>
                </a:solidFill>
                <a:latin typeface="Times New Roman" panose="02020603050405020304" pitchFamily="18" charset="0"/>
                <a:cs typeface="Times New Roman" panose="02020603050405020304" pitchFamily="18" charset="0"/>
              </a:rPr>
              <a:t> of the four methods above as the label.</a:t>
            </a:r>
            <a:endParaRPr lang="zh-CN" altLang="en-US">
              <a:solidFill>
                <a:srgbClr val="9A0001"/>
              </a:solidFill>
              <a:latin typeface="Times New Roman" panose="02020603050405020304" pitchFamily="18" charset="0"/>
              <a:cs typeface="Times New Roman" panose="02020603050405020304" pitchFamily="18" charset="0"/>
            </a:endParaRPr>
          </a:p>
        </p:txBody>
      </p:sp>
      <p:graphicFrame>
        <p:nvGraphicFramePr>
          <p:cNvPr id="21" name="表格 20"/>
          <p:cNvGraphicFramePr>
            <a:graphicFrameLocks noGrp="1"/>
          </p:cNvGraphicFramePr>
          <p:nvPr/>
        </p:nvGraphicFramePr>
        <p:xfrm>
          <a:off x="1056010" y="2313335"/>
          <a:ext cx="4199768" cy="3723330"/>
        </p:xfrm>
        <a:graphic>
          <a:graphicData uri="http://schemas.openxmlformats.org/drawingml/2006/table">
            <a:tbl>
              <a:tblPr firstRow="1" bandRow="1"/>
              <a:tblGrid>
                <a:gridCol w="2099884">
                  <a:extLst>
                    <a:ext uri="{9D8B030D-6E8A-4147-A177-3AD203B41FA5}">
                      <a16:colId xmlns:a16="http://schemas.microsoft.com/office/drawing/2014/main" val="949602538"/>
                    </a:ext>
                  </a:extLst>
                </a:gridCol>
                <a:gridCol w="2099884">
                  <a:extLst>
                    <a:ext uri="{9D8B030D-6E8A-4147-A177-3AD203B41FA5}">
                      <a16:colId xmlns:a16="http://schemas.microsoft.com/office/drawing/2014/main" val="2411375113"/>
                    </a:ext>
                  </a:extLst>
                </a:gridCol>
              </a:tblGrid>
              <a:tr h="372333">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Category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A0001"/>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Features</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A0001"/>
                    </a:solidFill>
                  </a:tcPr>
                </a:tc>
                <a:extLst>
                  <a:ext uri="{0D108BD9-81ED-4DB2-BD59-A6C34878D82A}">
                    <a16:rowId xmlns:a16="http://schemas.microsoft.com/office/drawing/2014/main" val="1228132176"/>
                  </a:ext>
                </a:extLst>
              </a:tr>
              <a:tr h="372333">
                <a:tc rowSpan="3">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Basic features</a:t>
                      </a:r>
                      <a:endParaRPr lang="zh-CN" altLang="en-US">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Port</a:t>
                      </a:r>
                      <a:r>
                        <a:rPr lang="en-US" altLang="zh-CN" baseline="0">
                          <a:latin typeface="Times New Roman" panose="02020603050405020304" pitchFamily="18" charset="0"/>
                          <a:cs typeface="Times New Roman" panose="02020603050405020304" pitchFamily="18" charset="0"/>
                        </a:rPr>
                        <a:t> name</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extLst>
                  <a:ext uri="{0D108BD9-81ED-4DB2-BD59-A6C34878D82A}">
                    <a16:rowId xmlns:a16="http://schemas.microsoft.com/office/drawing/2014/main" val="3137663498"/>
                  </a:ext>
                </a:extLst>
              </a:tr>
              <a:tr h="372333">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Resistance</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extLst>
                  <a:ext uri="{0D108BD9-81ED-4DB2-BD59-A6C34878D82A}">
                    <a16:rowId xmlns:a16="http://schemas.microsoft.com/office/drawing/2014/main" val="1535462633"/>
                  </a:ext>
                </a:extLst>
              </a:tr>
              <a:tr h="372333">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Capacitance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extLst>
                  <a:ext uri="{0D108BD9-81ED-4DB2-BD59-A6C34878D82A}">
                    <a16:rowId xmlns:a16="http://schemas.microsoft.com/office/drawing/2014/main" val="2436980921"/>
                  </a:ext>
                </a:extLst>
              </a:tr>
              <a:tr h="372333">
                <a:tc rowSpan="2">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Feature enhancer_1</a:t>
                      </a:r>
                      <a:endParaRPr lang="zh-CN" altLang="en-US">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Elmore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extLst>
                  <a:ext uri="{0D108BD9-81ED-4DB2-BD59-A6C34878D82A}">
                    <a16:rowId xmlns:a16="http://schemas.microsoft.com/office/drawing/2014/main" val="1687225626"/>
                  </a:ext>
                </a:extLst>
              </a:tr>
              <a:tr h="372333">
                <a:tc vMerge="1">
                  <a:txBody>
                    <a:bodyPr/>
                    <a:lstStyle/>
                    <a:p>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D2M</a:t>
                      </a:r>
                      <a:r>
                        <a:rPr lang="en-US" altLang="zh-CN" baseline="0">
                          <a:latin typeface="Times New Roman" panose="02020603050405020304" pitchFamily="18" charset="0"/>
                          <a:cs typeface="Times New Roman" panose="02020603050405020304" pitchFamily="18" charset="0"/>
                        </a:rPr>
                        <a:t>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extLst>
                  <a:ext uri="{0D108BD9-81ED-4DB2-BD59-A6C34878D82A}">
                    <a16:rowId xmlns:a16="http://schemas.microsoft.com/office/drawing/2014/main" val="3358684762"/>
                  </a:ext>
                </a:extLst>
              </a:tr>
              <a:tr h="372333">
                <a:tc rowSpan="4">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Feature enhancer_2</a:t>
                      </a:r>
                      <a:endParaRPr lang="zh-CN" altLang="en-US">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Elmore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extLst>
                  <a:ext uri="{0D108BD9-81ED-4DB2-BD59-A6C34878D82A}">
                    <a16:rowId xmlns:a16="http://schemas.microsoft.com/office/drawing/2014/main" val="1454579626"/>
                  </a:ext>
                </a:extLst>
              </a:tr>
              <a:tr h="372333">
                <a:tc vMerge="1">
                  <a:txBody>
                    <a:bodyPr/>
                    <a:lstStyle/>
                    <a:p>
                      <a:pPr algn="ctr"/>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D2M</a:t>
                      </a:r>
                      <a:r>
                        <a:rPr lang="en-US" altLang="zh-CN" baseline="0">
                          <a:latin typeface="Times New Roman" panose="02020603050405020304" pitchFamily="18" charset="0"/>
                          <a:cs typeface="Times New Roman" panose="02020603050405020304" pitchFamily="18" charset="0"/>
                        </a:rPr>
                        <a:t>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extLst>
                  <a:ext uri="{0D108BD9-81ED-4DB2-BD59-A6C34878D82A}">
                    <a16:rowId xmlns:a16="http://schemas.microsoft.com/office/drawing/2014/main" val="3533805390"/>
                  </a:ext>
                </a:extLst>
              </a:tr>
              <a:tr h="372333">
                <a:tc vMerge="1">
                  <a:txBody>
                    <a:bodyPr/>
                    <a:lstStyle/>
                    <a:p>
                      <a:pPr algn="ctr"/>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ECM</a:t>
                      </a:r>
                      <a:r>
                        <a:rPr lang="en-US" altLang="zh-CN" baseline="0">
                          <a:latin typeface="Times New Roman" panose="02020603050405020304" pitchFamily="18" charset="0"/>
                          <a:cs typeface="Times New Roman" panose="02020603050405020304" pitchFamily="18" charset="0"/>
                        </a:rPr>
                        <a:t>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20000"/>
                      </a:srgbClr>
                    </a:solidFill>
                  </a:tcPr>
                </a:tc>
                <a:extLst>
                  <a:ext uri="{0D108BD9-81ED-4DB2-BD59-A6C34878D82A}">
                    <a16:rowId xmlns:a16="http://schemas.microsoft.com/office/drawing/2014/main" val="2976671001"/>
                  </a:ext>
                </a:extLst>
              </a:tr>
              <a:tr h="372333">
                <a:tc vMerge="1">
                  <a:txBody>
                    <a:bodyPr/>
                    <a:lstStyle/>
                    <a:p>
                      <a:pPr algn="ctr"/>
                      <a:endParaRPr lang="zh-CN" altLang="en-US"/>
                    </a:p>
                  </a:txBody>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a:latin typeface="Times New Roman" panose="02020603050405020304" pitchFamily="18" charset="0"/>
                          <a:cs typeface="Times New Roman" panose="02020603050405020304" pitchFamily="18" charset="0"/>
                        </a:rPr>
                        <a:t>MD2M</a:t>
                      </a:r>
                      <a:r>
                        <a:rPr lang="en-US" altLang="zh-CN" baseline="0">
                          <a:latin typeface="Times New Roman" panose="02020603050405020304" pitchFamily="18" charset="0"/>
                          <a:cs typeface="Times New Roman" panose="02020603050405020304" pitchFamily="18" charset="0"/>
                        </a:rPr>
                        <a:t> delay</a:t>
                      </a:r>
                      <a:endParaRPr lang="zh-CN" altLang="en-US">
                        <a:latin typeface="Times New Roman" panose="02020603050405020304" pitchFamily="18" charset="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A0001">
                        <a:tint val="40000"/>
                      </a:srgbClr>
                    </a:solidFill>
                  </a:tcPr>
                </a:tc>
                <a:extLst>
                  <a:ext uri="{0D108BD9-81ED-4DB2-BD59-A6C34878D82A}">
                    <a16:rowId xmlns:a16="http://schemas.microsoft.com/office/drawing/2014/main" val="2512980960"/>
                  </a:ext>
                </a:extLst>
              </a:tr>
            </a:tbl>
          </a:graphicData>
        </a:graphic>
      </p:graphicFrame>
    </p:spTree>
    <p:extLst>
      <p:ext uri="{BB962C8B-B14F-4D97-AF65-F5344CB8AC3E}">
        <p14:creationId xmlns:p14="http://schemas.microsoft.com/office/powerpoint/2010/main" val="2339159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BE77495-FA9D-4073-A31B-6DCFF294BB33}"/>
              </a:ext>
            </a:extLst>
          </p:cNvPr>
          <p:cNvSpPr>
            <a:spLocks noGrp="1"/>
          </p:cNvSpPr>
          <p:nvPr>
            <p:ph type="title"/>
          </p:nvPr>
        </p:nvSpPr>
        <p:spPr/>
        <p:txBody>
          <a:bodyPr/>
          <a:lstStyle/>
          <a:p>
            <a:r>
              <a:rPr lang="en-US" altLang="zh-CN"/>
              <a:t>Experiment result</a:t>
            </a:r>
            <a:endParaRPr lang="zh-CN" altLang="en-US" kern="0" dirty="0">
              <a:sym typeface="Arial" panose="020B0604020202020204" pitchFamily="34" charset="0"/>
            </a:endParaRPr>
          </a:p>
        </p:txBody>
      </p:sp>
      <p:sp>
        <p:nvSpPr>
          <p:cNvPr id="9" name="灯片编号占位符 2"/>
          <p:cNvSpPr>
            <a:spLocks noGrp="1"/>
          </p:cNvSpPr>
          <p:nvPr>
            <p:ph type="sldNum" sz="quarter" idx="4"/>
          </p:nvPr>
        </p:nvSpPr>
        <p:spPr>
          <a:xfrm>
            <a:off x="9422981" y="6540451"/>
            <a:ext cx="2743200" cy="292196"/>
          </a:xfrm>
        </p:spPr>
        <p:txBody>
          <a:bodyPr/>
          <a:lstStyle/>
          <a:p>
            <a:r>
              <a:rPr lang="en-US" altLang="zh-CN"/>
              <a:t>&lt; </a:t>
            </a:r>
            <a:fld id="{A548B57D-AE10-4CF7-A9DF-59FEFA91B28E}" type="slidenum">
              <a:rPr lang="zh-CN" altLang="en-US" smtClean="0"/>
              <a:pPr/>
              <a:t>99</a:t>
            </a:fld>
            <a:r>
              <a:rPr lang="zh-CN" altLang="en-US"/>
              <a:t> </a:t>
            </a:r>
            <a:r>
              <a:rPr lang="en-US" altLang="zh-CN"/>
              <a:t>&gt;</a:t>
            </a:r>
            <a:endParaRPr lang="zh-CN" altLang="en-US" dirty="0"/>
          </a:p>
        </p:txBody>
      </p:sp>
      <p:sp>
        <p:nvSpPr>
          <p:cNvPr id="11" name="矩形 10"/>
          <p:cNvSpPr/>
          <p:nvPr/>
        </p:nvSpPr>
        <p:spPr>
          <a:xfrm>
            <a:off x="864622" y="769239"/>
            <a:ext cx="10620925" cy="1061829"/>
          </a:xfrm>
          <a:prstGeom prst="rect">
            <a:avLst/>
          </a:prstGeom>
        </p:spPr>
        <p:txBody>
          <a:bodyPr wrap="square">
            <a:spAutoFit/>
          </a:bodyPr>
          <a:lstStyle/>
          <a:p>
            <a:pPr marL="285750" indent="-285750">
              <a:lnSpc>
                <a:spcPct val="150000"/>
              </a:lnSpc>
              <a:buClr>
                <a:srgbClr val="A23341"/>
              </a:buClr>
              <a:buFont typeface="Wingdings" panose="05000000000000000000" pitchFamily="2" charset="2"/>
              <a:buChar char="l"/>
            </a:pPr>
            <a:r>
              <a:rPr lang="en-US" altLang="zh-CN"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Experiment 2 – </a:t>
            </a:r>
            <a:r>
              <a:rPr lang="en-US" altLang="zh-CN" b="1">
                <a:solidFill>
                  <a:srgbClr val="000000"/>
                </a:solidFill>
                <a:latin typeface="Times New Roman" panose="02020603050405020304" pitchFamily="18" charset="0"/>
                <a:cs typeface="Times New Roman" panose="02020603050405020304" pitchFamily="18" charset="0"/>
              </a:rPr>
              <a:t>Wire delay learning</a:t>
            </a:r>
          </a:p>
          <a:p>
            <a:pPr marL="742950" lvl="1" indent="-285750">
              <a:buClr>
                <a:srgbClr val="A2334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Designs from 4</a:t>
            </a:r>
            <a:r>
              <a:rPr lang="en-US" altLang="zh-CN" baseline="30000">
                <a:solidFill>
                  <a:srgbClr val="000000"/>
                </a:solidFill>
                <a:latin typeface="Times New Roman" panose="02020603050405020304" pitchFamily="18" charset="0"/>
                <a:cs typeface="Times New Roman" panose="02020603050405020304" pitchFamily="18" charset="0"/>
              </a:rPr>
              <a:t>th </a:t>
            </a:r>
            <a:r>
              <a:rPr lang="en-US" altLang="zh-CN">
                <a:solidFill>
                  <a:srgbClr val="000000"/>
                </a:solidFill>
                <a:latin typeface="Times New Roman" panose="02020603050405020304" pitchFamily="18" charset="0"/>
                <a:cs typeface="Times New Roman" panose="02020603050405020304" pitchFamily="18" charset="0"/>
              </a:rPr>
              <a:t>integrated circuit EDA elite challenge, based on 28nm technology.</a:t>
            </a:r>
          </a:p>
          <a:p>
            <a:pPr marL="742950" lvl="1" indent="-285750">
              <a:buClr>
                <a:srgbClr val="A23341"/>
              </a:buClr>
              <a:buFont typeface="Wingdings" panose="05000000000000000000" pitchFamily="2" charset="2"/>
              <a:buChar char="l"/>
            </a:pPr>
            <a:r>
              <a:rPr lang="en-US" altLang="zh-CN">
                <a:solidFill>
                  <a:srgbClr val="000000"/>
                </a:solidFill>
                <a:latin typeface="Times New Roman" panose="02020603050405020304" pitchFamily="18" charset="0"/>
                <a:cs typeface="Times New Roman" panose="02020603050405020304" pitchFamily="18" charset="0"/>
              </a:rPr>
              <a:t>our model  achieves an average rRMSE values of 0.4% for trained  designs and 3.3% for unseen designs.</a:t>
            </a:r>
          </a:p>
        </p:txBody>
      </p:sp>
      <p:pic>
        <p:nvPicPr>
          <p:cNvPr id="12" name="图片 11"/>
          <p:cNvPicPr>
            <a:picLocks noChangeAspect="1"/>
          </p:cNvPicPr>
          <p:nvPr/>
        </p:nvPicPr>
        <p:blipFill>
          <a:blip r:embed="rId3"/>
          <a:stretch>
            <a:fillRect/>
          </a:stretch>
        </p:blipFill>
        <p:spPr>
          <a:xfrm>
            <a:off x="1652930" y="4097320"/>
            <a:ext cx="4150460" cy="2096168"/>
          </a:xfrm>
          <a:prstGeom prst="rect">
            <a:avLst/>
          </a:prstGeom>
        </p:spPr>
      </p:pic>
      <p:pic>
        <p:nvPicPr>
          <p:cNvPr id="13" name="图片 12"/>
          <p:cNvPicPr>
            <a:picLocks noChangeAspect="1"/>
          </p:cNvPicPr>
          <p:nvPr/>
        </p:nvPicPr>
        <p:blipFill>
          <a:blip r:embed="rId4"/>
          <a:stretch>
            <a:fillRect/>
          </a:stretch>
        </p:blipFill>
        <p:spPr>
          <a:xfrm>
            <a:off x="6246057" y="4094635"/>
            <a:ext cx="4356323" cy="2174391"/>
          </a:xfrm>
          <a:prstGeom prst="rect">
            <a:avLst/>
          </a:prstGeom>
        </p:spPr>
      </p:pic>
      <p:sp>
        <p:nvSpPr>
          <p:cNvPr id="14" name="矩形 13"/>
          <p:cNvSpPr/>
          <p:nvPr/>
        </p:nvSpPr>
        <p:spPr>
          <a:xfrm>
            <a:off x="1755761" y="6335965"/>
            <a:ext cx="3869629" cy="430887"/>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Relative error distribution of different models and features on unseen benchmark “Group4”.</a:t>
            </a:r>
            <a:endParaRPr lang="zh-CN" altLang="en-US" sz="1100">
              <a:latin typeface="Times New Roman" panose="02020603050405020304" pitchFamily="18" charset="0"/>
              <a:cs typeface="Times New Roman" panose="02020603050405020304" pitchFamily="18" charset="0"/>
            </a:endParaRPr>
          </a:p>
        </p:txBody>
      </p:sp>
      <p:sp>
        <p:nvSpPr>
          <p:cNvPr id="15" name="矩形 14"/>
          <p:cNvSpPr/>
          <p:nvPr/>
        </p:nvSpPr>
        <p:spPr>
          <a:xfrm>
            <a:off x="6762514" y="6349628"/>
            <a:ext cx="4082656" cy="430887"/>
          </a:xfrm>
          <a:prstGeom prst="rect">
            <a:avLst/>
          </a:prstGeom>
        </p:spPr>
        <p:txBody>
          <a:bodyPr wrap="square">
            <a:spAutoFit/>
          </a:bodyPr>
          <a:lstStyle/>
          <a:p>
            <a:r>
              <a:rPr lang="en-US" altLang="zh-CN" sz="1100">
                <a:latin typeface="Times New Roman" panose="02020603050405020304" pitchFamily="18" charset="0"/>
                <a:cs typeface="Times New Roman" panose="02020603050405020304" pitchFamily="18" charset="0"/>
              </a:rPr>
              <a:t>Relative error distribution of different models and features on trained benchmark “Group5”.</a:t>
            </a:r>
            <a:endParaRPr lang="zh-CN" altLang="en-US" sz="110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a:blip r:embed="rId5"/>
          <a:stretch>
            <a:fillRect/>
          </a:stretch>
        </p:blipFill>
        <p:spPr>
          <a:xfrm>
            <a:off x="2017364" y="1926961"/>
            <a:ext cx="8457386" cy="2069097"/>
          </a:xfrm>
          <a:prstGeom prst="rect">
            <a:avLst/>
          </a:prstGeom>
        </p:spPr>
      </p:pic>
    </p:spTree>
    <p:extLst>
      <p:ext uri="{BB962C8B-B14F-4D97-AF65-F5344CB8AC3E}">
        <p14:creationId xmlns:p14="http://schemas.microsoft.com/office/powerpoint/2010/main" val="1391465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0b93cb8a-252e-4abd-8206-acd9f932702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c5415527-3bfa-4a7e-a15c-fdf197b4e611}"/>
  <p:tag name="TABLE_ENDDRAG_ORIGIN_RECT" val="831*274"/>
  <p:tag name="TABLE_ENDDRAG_RECT" val="54*100*831*27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fe016c5-cf3c-49f8-a0ae-623d35e08446}"/>
</p:tagLst>
</file>

<file path=ppt/theme/theme1.xml><?xml version="1.0" encoding="utf-8"?>
<a:theme xmlns:a="http://schemas.openxmlformats.org/drawingml/2006/main" name="2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2741</TotalTime>
  <Words>11089</Words>
  <Application>Microsoft Office PowerPoint</Application>
  <PresentationFormat>宽屏</PresentationFormat>
  <Paragraphs>1902</Paragraphs>
  <Slides>124</Slides>
  <Notes>47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124</vt:i4>
      </vt:variant>
    </vt:vector>
  </HeadingPairs>
  <TitlesOfParts>
    <vt:vector size="143" baseType="lpstr">
      <vt:lpstr>-apple-system</vt:lpstr>
      <vt:lpstr>Helvetica Neue Light</vt:lpstr>
      <vt:lpstr>Times-Roman</vt:lpstr>
      <vt:lpstr>等线</vt:lpstr>
      <vt:lpstr>黑体</vt:lpstr>
      <vt:lpstr>华康俪金黑W8(P)</vt:lpstr>
      <vt:lpstr>思源黑体 Normal</vt:lpstr>
      <vt:lpstr>宋体</vt:lpstr>
      <vt:lpstr>Microsoft YaHei</vt:lpstr>
      <vt:lpstr>Microsoft YaHei</vt:lpstr>
      <vt:lpstr>Arial</vt:lpstr>
      <vt:lpstr>Cambria Math</vt:lpstr>
      <vt:lpstr>Comic Sans MS</vt:lpstr>
      <vt:lpstr>Consolas</vt:lpstr>
      <vt:lpstr>DM Sans</vt:lpstr>
      <vt:lpstr>Times New Roman</vt:lpstr>
      <vt:lpstr>Wingdings</vt:lpstr>
      <vt:lpstr>Wingdings 2</vt:lpstr>
      <vt:lpstr>2_Network</vt:lpstr>
      <vt:lpstr>PowerPoint 演示文稿</vt:lpstr>
      <vt:lpstr>iEDA Tutorial 第一期议程</vt:lpstr>
      <vt:lpstr>PowerPoint 演示文稿</vt:lpstr>
      <vt:lpstr>研究总览-动机</vt:lpstr>
      <vt:lpstr>研究总览-目标</vt:lpstr>
      <vt:lpstr>研究总览-问题</vt:lpstr>
      <vt:lpstr>研究总览-挑战</vt:lpstr>
      <vt:lpstr>研究总览-方法</vt:lpstr>
      <vt:lpstr>研究总览-静态时序分析和功耗分析</vt:lpstr>
      <vt:lpstr>研究总览-静态时序分析</vt:lpstr>
      <vt:lpstr>研究总览-静态时序分析</vt:lpstr>
      <vt:lpstr>研究总览-静态时序分析</vt:lpstr>
      <vt:lpstr>研究总览-静态时序分析</vt:lpstr>
      <vt:lpstr>研究总览-低功耗设计和功耗分析</vt:lpstr>
      <vt:lpstr>研究总览-功耗分析</vt:lpstr>
      <vt:lpstr>研究总览-功耗分析</vt:lpstr>
      <vt:lpstr>研究总览-功耗分析</vt:lpstr>
      <vt:lpstr>研究内容一：电路图上并行、分布式、云化加速</vt:lpstr>
      <vt:lpstr>研究内容二：单元延时计算插值方法</vt:lpstr>
      <vt:lpstr>研究内容三：互连线延时计算近似快速方法</vt:lpstr>
      <vt:lpstr>研究内容四：信号翻转率计算</vt:lpstr>
      <vt:lpstr>研究内容五：CrossTalk对时序的影响</vt:lpstr>
      <vt:lpstr>研究内容六：Glitch对功耗的影响</vt:lpstr>
      <vt:lpstr>研究内容七：ML（GPU加速）辅助时序功耗</vt:lpstr>
      <vt:lpstr>PowerPoint 演示文稿</vt:lpstr>
      <vt:lpstr>工具进展一：iSTA工具原型</vt:lpstr>
      <vt:lpstr>工具进展二：iPW工具原型</vt:lpstr>
      <vt:lpstr>iSTA和iPW工具设计理念</vt:lpstr>
      <vt:lpstr>iSTA工具和OpenTimer，OpenSTA对比</vt:lpstr>
      <vt:lpstr>iPW工具和OpenTimer，OpenSTA对比</vt:lpstr>
      <vt:lpstr>iSTA和PT对比</vt:lpstr>
      <vt:lpstr>研究进展一：基于ML方法校准Post-Routing延时</vt:lpstr>
      <vt:lpstr>研究进展二：基于ML方法从物理变量预测时序</vt:lpstr>
      <vt:lpstr>研究进展三：基于LTD算法加速图遍历</vt:lpstr>
      <vt:lpstr>PowerPoint 演示文稿</vt:lpstr>
      <vt:lpstr>工具计划一：架构改进，支持AI交互</vt:lpstr>
      <vt:lpstr>工具计划二：基于需求驱动迭代工具</vt:lpstr>
      <vt:lpstr>研究计划一：ML在时序中的应用</vt:lpstr>
      <vt:lpstr>研究计划二：ML在功耗中的应用</vt:lpstr>
      <vt:lpstr>总结</vt:lpstr>
      <vt:lpstr>iEDA Tutorial 第一期议程</vt:lpstr>
      <vt:lpstr>iSTA总览</vt:lpstr>
      <vt:lpstr>iSTA支持功能</vt:lpstr>
      <vt:lpstr>iSTA总体架构</vt:lpstr>
      <vt:lpstr>iSTA总体架构—时序图构建</vt:lpstr>
      <vt:lpstr>iSTA总体架构—延时计算 </vt:lpstr>
      <vt:lpstr>iSTA总体架构—路径搜索</vt:lpstr>
      <vt:lpstr>iSTA总体架构—时序分析和报告</vt:lpstr>
      <vt:lpstr>iSTA软件流程</vt:lpstr>
      <vt:lpstr>支持特性一：NLDM&amp;Elmore延时计算</vt:lpstr>
      <vt:lpstr>支持特性一：NLDM&amp;Elmore延时计算</vt:lpstr>
      <vt:lpstr>PowerPoint 演示文稿</vt:lpstr>
      <vt:lpstr>支持特性二：CCS&amp;Arnoldi延时计算</vt:lpstr>
      <vt:lpstr>支持特性三：OCV</vt:lpstr>
      <vt:lpstr>支持特性四：AOCV</vt:lpstr>
      <vt:lpstr>支持特性五：Clock Gate Checks</vt:lpstr>
      <vt:lpstr>支持特性五：Clock Gate Checks</vt:lpstr>
      <vt:lpstr>支持特性五：Clock Gate Checks</vt:lpstr>
      <vt:lpstr>支持特性六：Recovery&amp;Removal分析</vt:lpstr>
      <vt:lpstr>支持特性七： Multicycle分析</vt:lpstr>
      <vt:lpstr>iSTA：面向开发者的API—读文件</vt:lpstr>
      <vt:lpstr>iSTA：面向开发者的API——构建RCTree</vt:lpstr>
      <vt:lpstr>iSTA：面向开发者的API—操作StaGraph</vt:lpstr>
      <vt:lpstr>iSTA：面向开发者的API—修改网表</vt:lpstr>
      <vt:lpstr>iSTA：面向开发者的API—时序传播及获取</vt:lpstr>
      <vt:lpstr>iSTA：面向开发者的API—报告时序结果</vt:lpstr>
      <vt:lpstr>iSTA：面向开发者的API—报告时序结果</vt:lpstr>
      <vt:lpstr>iSTA：面向开发者的API—check cap/slew/fanout</vt:lpstr>
      <vt:lpstr>iSTA：面向使用者的tcl命令—时序约束标注</vt:lpstr>
      <vt:lpstr>iSTA：面向使用者的tcl命令</vt:lpstr>
      <vt:lpstr>iSTA：面向使用者的tcl命令</vt:lpstr>
      <vt:lpstr>iSTA：timing report解读</vt:lpstr>
      <vt:lpstr>iSTA：timing report解读</vt:lpstr>
      <vt:lpstr>iSTA：timing report解读</vt:lpstr>
      <vt:lpstr>iSTA：timing report解读</vt:lpstr>
      <vt:lpstr>总结</vt:lpstr>
      <vt:lpstr>iEDA Tutorial 第一期议程</vt:lpstr>
      <vt:lpstr>PowerPoint 演示文稿</vt:lpstr>
      <vt:lpstr>Key technologies in STA</vt:lpstr>
      <vt:lpstr>Path delay calculation</vt:lpstr>
      <vt:lpstr>Cell delay calculation</vt:lpstr>
      <vt:lpstr>Elmore delay metric</vt:lpstr>
      <vt:lpstr>D2M delay metric</vt:lpstr>
      <vt:lpstr>ECM delay metric</vt:lpstr>
      <vt:lpstr>ECM delay metric</vt:lpstr>
      <vt:lpstr>MD2M delay metric</vt:lpstr>
      <vt:lpstr>High order moment  delay metric</vt:lpstr>
      <vt:lpstr>Elmore metric – First order moment</vt:lpstr>
      <vt:lpstr>Model order reduction methods</vt:lpstr>
      <vt:lpstr>Crosstalk noise calculation </vt:lpstr>
      <vt:lpstr>Crosstalk noise calculation </vt:lpstr>
      <vt:lpstr>PowerPoint 演示文稿</vt:lpstr>
      <vt:lpstr>① AI for interpolation</vt:lpstr>
      <vt:lpstr>② Timing path delay calibration</vt:lpstr>
      <vt:lpstr>Overall Flow</vt:lpstr>
      <vt:lpstr>Features and Label Selection</vt:lpstr>
      <vt:lpstr>Experiment result</vt:lpstr>
      <vt:lpstr>③ Wire delay learning</vt:lpstr>
      <vt:lpstr>Experiment result</vt:lpstr>
      <vt:lpstr>PowerPoint 演示文稿</vt:lpstr>
      <vt:lpstr>Future work for iSTA</vt:lpstr>
      <vt:lpstr>iEDA Tutorial 第一期议程</vt:lpstr>
      <vt:lpstr>iPW工具介绍</vt:lpstr>
      <vt:lpstr>PowerPoint 演示文稿</vt:lpstr>
      <vt:lpstr>软件整体架构</vt:lpstr>
      <vt:lpstr>模块设计</vt:lpstr>
      <vt:lpstr>PowerPoint 演示文稿</vt:lpstr>
      <vt:lpstr>解析VCD文件</vt:lpstr>
      <vt:lpstr>Toggle与SP数据反标</vt:lpstr>
      <vt:lpstr>Toggle与SP数据传播</vt:lpstr>
      <vt:lpstr>不同功耗类型计算</vt:lpstr>
      <vt:lpstr>PowerPoint 演示文稿</vt:lpstr>
      <vt:lpstr>API与tcl命令</vt:lpstr>
      <vt:lpstr>API与tcl命令</vt:lpstr>
      <vt:lpstr>PowerPoint 演示文稿</vt:lpstr>
      <vt:lpstr>LTD图遍历算法</vt:lpstr>
      <vt:lpstr>LTD图遍历算法</vt:lpstr>
      <vt:lpstr>LTD图遍历算法</vt:lpstr>
      <vt:lpstr>LTD图遍历算法</vt:lpstr>
      <vt:lpstr>PowerPoint 演示文稿</vt:lpstr>
      <vt:lpstr>Glitch 分析</vt:lpstr>
      <vt:lpstr>电压降 IRDrop 分析</vt:lpstr>
      <vt:lpstr>AI预测RTL功耗、IRDrop</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是</dc:title>
  <dc:creator>xingquan li</dc:creator>
  <cp:lastModifiedBy>思敏 陶</cp:lastModifiedBy>
  <cp:revision>1370</cp:revision>
  <dcterms:created xsi:type="dcterms:W3CDTF">2023-04-19T10:25:11Z</dcterms:created>
  <dcterms:modified xsi:type="dcterms:W3CDTF">2023-07-01T03:24:41Z</dcterms:modified>
</cp:coreProperties>
</file>